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0"/>
  </p:notesMasterIdLst>
  <p:sldIdLst>
    <p:sldId id="646" r:id="rId3"/>
    <p:sldId id="647" r:id="rId4"/>
    <p:sldId id="648" r:id="rId5"/>
    <p:sldId id="649" r:id="rId6"/>
    <p:sldId id="650" r:id="rId7"/>
    <p:sldId id="651" r:id="rId8"/>
    <p:sldId id="652" r:id="rId9"/>
    <p:sldId id="666" r:id="rId10"/>
    <p:sldId id="654" r:id="rId11"/>
    <p:sldId id="655" r:id="rId12"/>
    <p:sldId id="657" r:id="rId13"/>
    <p:sldId id="658" r:id="rId14"/>
    <p:sldId id="659" r:id="rId15"/>
    <p:sldId id="660" r:id="rId16"/>
    <p:sldId id="662" r:id="rId17"/>
    <p:sldId id="663" r:id="rId18"/>
    <p:sldId id="597" r:id="rId1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B43EE542-70D3-40CE-8AE7-E415961FA149}">
          <p14:sldIdLst>
            <p14:sldId id="646"/>
            <p14:sldId id="647"/>
            <p14:sldId id="648"/>
            <p14:sldId id="649"/>
            <p14:sldId id="650"/>
            <p14:sldId id="651"/>
            <p14:sldId id="652"/>
            <p14:sldId id="666"/>
            <p14:sldId id="654"/>
            <p14:sldId id="655"/>
            <p14:sldId id="657"/>
            <p14:sldId id="658"/>
            <p14:sldId id="659"/>
            <p14:sldId id="660"/>
            <p14:sldId id="662"/>
            <p14:sldId id="663"/>
            <p14:sldId id="597"/>
          </p14:sldIdLst>
        </p14:section>
        <p14:section name="Sección sin título" id="{7E56DAB3-EE38-429E-BEC2-5C3F18079DD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953" autoAdjust="0"/>
    <p:restoredTop sz="99290" autoAdjust="0"/>
  </p:normalViewPr>
  <p:slideViewPr>
    <p:cSldViewPr>
      <p:cViewPr varScale="1">
        <p:scale>
          <a:sx n="114" d="100"/>
          <a:sy n="114" d="100"/>
        </p:scale>
        <p:origin x="112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84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"CONTRATOS A 10/11/24"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CONTRATOS A 10/11/24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Hoja1!$A$2:$A$4</c:f>
              <c:strCache>
                <c:ptCount val="3"/>
                <c:pt idx="0">
                  <c:v>INDEFINIDOS</c:v>
                </c:pt>
                <c:pt idx="1">
                  <c:v>TEMPORALES </c:v>
                </c:pt>
                <c:pt idx="2">
                  <c:v>TOTAL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602</c:v>
                </c:pt>
                <c:pt idx="1">
                  <c:v>41</c:v>
                </c:pt>
                <c:pt idx="2">
                  <c:v>643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D0-449C-AA7C-568D581D38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3"/>
        <c:overlap val="-30"/>
        <c:axId val="1951595008"/>
        <c:axId val="1587419360"/>
      </c:barChart>
      <c:catAx>
        <c:axId val="19515950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/>
                  <a:t>TIPO DE CONTRATO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587419360"/>
        <c:crosses val="autoZero"/>
        <c:auto val="1"/>
        <c:lblAlgn val="ctr"/>
        <c:lblOffset val="100"/>
        <c:noMultiLvlLbl val="0"/>
      </c:catAx>
      <c:valAx>
        <c:axId val="1587419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ES"/>
                  <a:t>CONTRATOS A 10/11/24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E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951595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28C221-AE33-494B-9BD0-4AF15606549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6B99C57-CB79-4637-B582-72D3AFA4B15D}">
      <dgm:prSet phldrT="[Texto]" custT="1"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r>
            <a:rPr lang="es-ES" sz="2000" dirty="0"/>
            <a:t>TIPOS DE CONTRATO</a:t>
          </a:r>
        </a:p>
      </dgm:t>
    </dgm:pt>
    <dgm:pt modelId="{2D305E1E-4D08-4153-B2A2-FE0E672714BC}" type="parTrans" cxnId="{ACC0A98F-B01E-4100-B9B7-F2EB2E49D021}">
      <dgm:prSet/>
      <dgm:spPr/>
      <dgm:t>
        <a:bodyPr/>
        <a:lstStyle/>
        <a:p>
          <a:endParaRPr lang="es-ES"/>
        </a:p>
      </dgm:t>
    </dgm:pt>
    <dgm:pt modelId="{BA66306B-F852-4FC2-AEB7-6D9BC474DA3E}" type="sibTrans" cxnId="{ACC0A98F-B01E-4100-B9B7-F2EB2E49D021}">
      <dgm:prSet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es-ES"/>
        </a:p>
      </dgm:t>
    </dgm:pt>
    <dgm:pt modelId="{35C64D8F-68E1-4C64-B9BF-290FEFF18A2E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/>
            <a:t>402 TEMPORAL POR INCREMENTO DE CIRCUNSTANCIAS DE LA PRODUCCIÓN</a:t>
          </a:r>
        </a:p>
      </dgm:t>
    </dgm:pt>
    <dgm:pt modelId="{318E43A3-A207-4668-9539-A682FBA9EAE5}" type="parTrans" cxnId="{4D6E2B77-7BC2-4C57-A38C-CBD0BDBADC9B}">
      <dgm:prSet/>
      <dgm:spPr/>
      <dgm:t>
        <a:bodyPr/>
        <a:lstStyle/>
        <a:p>
          <a:endParaRPr lang="es-ES"/>
        </a:p>
      </dgm:t>
    </dgm:pt>
    <dgm:pt modelId="{B2D9A4DB-29B9-4B16-AB29-4B92EF3822BB}" type="sibTrans" cxnId="{4D6E2B77-7BC2-4C57-A38C-CBD0BDBADC9B}">
      <dgm:prSet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es-ES"/>
        </a:p>
      </dgm:t>
    </dgm:pt>
    <dgm:pt modelId="{A448EF5C-0A83-433D-B0D0-133A7BCE8192}">
      <dgm:prSet phldrT="[Texto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0" dirty="0">
              <a:solidFill>
                <a:srgbClr val="FF0000"/>
              </a:solidFill>
            </a:rPr>
            <a:t>406 TEMPORAL PARA PROYECTOS FINANCIADOS CON FONDOS DE LA UNIÓN  EUROPEA O DEL PNRR</a:t>
          </a:r>
        </a:p>
      </dgm:t>
    </dgm:pt>
    <dgm:pt modelId="{F779D50E-2207-489B-8194-1A0BB3D264CC}" type="parTrans" cxnId="{7B09A976-E796-4EA1-B2C9-314B92E21CBE}">
      <dgm:prSet/>
      <dgm:spPr/>
      <dgm:t>
        <a:bodyPr/>
        <a:lstStyle/>
        <a:p>
          <a:endParaRPr lang="es-ES"/>
        </a:p>
      </dgm:t>
    </dgm:pt>
    <dgm:pt modelId="{B55AE99F-D041-45CE-81E9-48A8635BE122}" type="sibTrans" cxnId="{7B09A976-E796-4EA1-B2C9-314B92E21CBE}">
      <dgm:prSet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es-ES"/>
        </a:p>
      </dgm:t>
    </dgm:pt>
    <dgm:pt modelId="{6A04A932-8CD0-43FA-AE7D-6708242D06D5}">
      <dgm:prSet phldrT="[Texto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11430" tIns="11430" rIns="11430" bIns="11430" numCol="1" spcCol="1270" anchor="ctr" anchorCtr="0"/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420  PARA OBTENCIÓN DE PRÁCTICA PROFESIONAL</a:t>
          </a:r>
        </a:p>
      </dgm:t>
    </dgm:pt>
    <dgm:pt modelId="{1A2A337E-61F2-4E1E-9A75-7ACBFD1966F7}" type="parTrans" cxnId="{8A427DA7-DB14-4506-95DC-89128E87928E}">
      <dgm:prSet/>
      <dgm:spPr/>
      <dgm:t>
        <a:bodyPr/>
        <a:lstStyle/>
        <a:p>
          <a:endParaRPr lang="es-ES"/>
        </a:p>
      </dgm:t>
    </dgm:pt>
    <dgm:pt modelId="{0BF1F860-0D2E-4157-872A-ECD8DA5699BC}" type="sibTrans" cxnId="{8A427DA7-DB14-4506-95DC-89128E87928E}">
      <dgm:prSet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es-ES"/>
        </a:p>
      </dgm:t>
    </dgm:pt>
    <dgm:pt modelId="{B4418906-5295-4CAB-9F2E-29E46F25CC08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b="1" dirty="0">
              <a:solidFill>
                <a:srgbClr val="FF0000"/>
              </a:solidFill>
            </a:rPr>
            <a:t>100 CONTRATO INDEFINIDO  DE ACTIVIDADES CIENTÍFICAS Y TÉCNICAS</a:t>
          </a:r>
        </a:p>
      </dgm:t>
    </dgm:pt>
    <dgm:pt modelId="{A96786DE-6FAD-439E-A422-418675ECF4AC}" type="parTrans" cxnId="{4E77BBBC-D7F8-48A1-8042-EBD15380007D}">
      <dgm:prSet/>
      <dgm:spPr/>
      <dgm:t>
        <a:bodyPr/>
        <a:lstStyle/>
        <a:p>
          <a:endParaRPr lang="es-ES"/>
        </a:p>
      </dgm:t>
    </dgm:pt>
    <dgm:pt modelId="{8CB314BC-C449-488B-B9C0-63CFF0EBAC8C}" type="sibTrans" cxnId="{4E77BBBC-D7F8-48A1-8042-EBD15380007D}">
      <dgm:prSet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es-ES"/>
        </a:p>
      </dgm:t>
    </dgm:pt>
    <dgm:pt modelId="{EBD4CFA0-5D0D-4137-8C20-644259FB406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/>
            <a:t>CONTRATO PREDOCTORAL</a:t>
          </a:r>
        </a:p>
      </dgm:t>
    </dgm:pt>
    <dgm:pt modelId="{821709A9-0766-4E07-8C27-D72223EB2B85}" type="parTrans" cxnId="{A65F3C60-4F28-493D-BC4C-DD22C9517C9F}">
      <dgm:prSet/>
      <dgm:spPr/>
      <dgm:t>
        <a:bodyPr/>
        <a:lstStyle/>
        <a:p>
          <a:endParaRPr lang="es-ES"/>
        </a:p>
      </dgm:t>
    </dgm:pt>
    <dgm:pt modelId="{9661B6EC-0035-4313-82CC-ADA2B8A80A64}" type="sibTrans" cxnId="{A65F3C60-4F28-493D-BC4C-DD22C9517C9F}">
      <dgm:prSet/>
      <dgm:spPr>
        <a:scene3d>
          <a:camera prst="orthographicFront"/>
          <a:lightRig rig="threePt" dir="t"/>
        </a:scene3d>
        <a:sp3d>
          <a:bevelT prst="relaxedInset"/>
        </a:sp3d>
      </dgm:spPr>
      <dgm:t>
        <a:bodyPr/>
        <a:lstStyle/>
        <a:p>
          <a:endParaRPr lang="es-ES"/>
        </a:p>
      </dgm:t>
    </dgm:pt>
    <dgm:pt modelId="{A6DACA1B-6601-449E-BF44-118E2A3407B3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s-ES" dirty="0"/>
            <a:t>CONTRATO DE ACCESO</a:t>
          </a:r>
        </a:p>
      </dgm:t>
    </dgm:pt>
    <dgm:pt modelId="{8B2C1C17-9949-4D83-952C-FD3A2BC0FB25}" type="parTrans" cxnId="{0E95A8E3-AD36-4B30-9800-DE68B4D1201C}">
      <dgm:prSet/>
      <dgm:spPr/>
      <dgm:t>
        <a:bodyPr/>
        <a:lstStyle/>
        <a:p>
          <a:endParaRPr lang="es-ES"/>
        </a:p>
      </dgm:t>
    </dgm:pt>
    <dgm:pt modelId="{BF1963F8-4AD0-433A-B993-18354281B314}" type="sibTrans" cxnId="{0E95A8E3-AD36-4B30-9800-DE68B4D1201C}">
      <dgm:prSet/>
      <dgm:spPr/>
      <dgm:t>
        <a:bodyPr/>
        <a:lstStyle/>
        <a:p>
          <a:endParaRPr lang="es-ES"/>
        </a:p>
      </dgm:t>
    </dgm:pt>
    <dgm:pt modelId="{47C3A138-79B4-42E8-A565-F1579658A303}">
      <dgm:prSet phldrT="[Tex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11430" tIns="11430" rIns="11430" bIns="11430" numCol="1" spcCol="1270" anchor="ctr" anchorCtr="0"/>
        <a:lstStyle/>
        <a:p>
          <a:r>
            <a:rPr lang="es-ES" sz="900" kern="1200" dirty="0"/>
            <a:t>CONTRATO DE INVESTIGADOR DISTINGUIDO</a:t>
          </a:r>
          <a:endParaRPr lang="es-ES" sz="9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BD2141B7-0DA8-495D-95E3-7441B7EDF271}" type="parTrans" cxnId="{07DF7DDA-5058-4817-9C1B-8ACF45F5E0EC}">
      <dgm:prSet/>
      <dgm:spPr/>
      <dgm:t>
        <a:bodyPr/>
        <a:lstStyle/>
        <a:p>
          <a:endParaRPr lang="es-ES"/>
        </a:p>
      </dgm:t>
    </dgm:pt>
    <dgm:pt modelId="{C698DF60-3BFA-4407-908F-4B9B4EE270AA}" type="sibTrans" cxnId="{07DF7DDA-5058-4817-9C1B-8ACF45F5E0EC}">
      <dgm:prSet/>
      <dgm:spPr/>
      <dgm:t>
        <a:bodyPr/>
        <a:lstStyle/>
        <a:p>
          <a:endParaRPr lang="es-ES"/>
        </a:p>
      </dgm:t>
    </dgm:pt>
    <dgm:pt modelId="{1B21A85D-66B6-4719-BA4F-4E541F9E0D60}" type="pres">
      <dgm:prSet presAssocID="{3828C221-AE33-494B-9BD0-4AF15606549E}" presName="cycle" presStyleCnt="0">
        <dgm:presLayoutVars>
          <dgm:dir/>
          <dgm:resizeHandles val="exact"/>
        </dgm:presLayoutVars>
      </dgm:prSet>
      <dgm:spPr/>
    </dgm:pt>
    <dgm:pt modelId="{333C74DA-99D9-480E-8CD7-6D504E7D5868}" type="pres">
      <dgm:prSet presAssocID="{06B99C57-CB79-4637-B582-72D3AFA4B15D}" presName="node" presStyleLbl="node1" presStyleIdx="0" presStyleCnt="8" custScaleX="137233" custScaleY="139352">
        <dgm:presLayoutVars>
          <dgm:bulletEnabled val="1"/>
        </dgm:presLayoutVars>
      </dgm:prSet>
      <dgm:spPr/>
    </dgm:pt>
    <dgm:pt modelId="{C8CA8F56-9754-4D33-BD77-F8A39768E11B}" type="pres">
      <dgm:prSet presAssocID="{BA66306B-F852-4FC2-AEB7-6D9BC474DA3E}" presName="sibTrans" presStyleLbl="sibTrans2D1" presStyleIdx="0" presStyleCnt="8"/>
      <dgm:spPr/>
    </dgm:pt>
    <dgm:pt modelId="{DEFE8D3E-14E6-41F3-8C97-C554FFE99DD8}" type="pres">
      <dgm:prSet presAssocID="{BA66306B-F852-4FC2-AEB7-6D9BC474DA3E}" presName="connectorText" presStyleLbl="sibTrans2D1" presStyleIdx="0" presStyleCnt="8"/>
      <dgm:spPr/>
    </dgm:pt>
    <dgm:pt modelId="{5D865921-F1A2-4236-BEBB-3F11465FE95D}" type="pres">
      <dgm:prSet presAssocID="{35C64D8F-68E1-4C64-B9BF-290FEFF18A2E}" presName="node" presStyleLbl="node1" presStyleIdx="1" presStyleCnt="8">
        <dgm:presLayoutVars>
          <dgm:bulletEnabled val="1"/>
        </dgm:presLayoutVars>
      </dgm:prSet>
      <dgm:spPr/>
    </dgm:pt>
    <dgm:pt modelId="{8580EC17-0418-4283-A747-62E15AF1DACE}" type="pres">
      <dgm:prSet presAssocID="{B2D9A4DB-29B9-4B16-AB29-4B92EF3822BB}" presName="sibTrans" presStyleLbl="sibTrans2D1" presStyleIdx="1" presStyleCnt="8"/>
      <dgm:spPr/>
    </dgm:pt>
    <dgm:pt modelId="{6BEF639C-59B3-4BAB-9629-0C53D483C985}" type="pres">
      <dgm:prSet presAssocID="{B2D9A4DB-29B9-4B16-AB29-4B92EF3822BB}" presName="connectorText" presStyleLbl="sibTrans2D1" presStyleIdx="1" presStyleCnt="8"/>
      <dgm:spPr/>
    </dgm:pt>
    <dgm:pt modelId="{AD7993A5-6481-4643-A64B-6BEBC0E5416A}" type="pres">
      <dgm:prSet presAssocID="{A448EF5C-0A83-433D-B0D0-133A7BCE8192}" presName="node" presStyleLbl="node1" presStyleIdx="2" presStyleCnt="8">
        <dgm:presLayoutVars>
          <dgm:bulletEnabled val="1"/>
        </dgm:presLayoutVars>
      </dgm:prSet>
      <dgm:spPr/>
    </dgm:pt>
    <dgm:pt modelId="{E0F831C9-0204-434E-8A44-5E8F3EC958C7}" type="pres">
      <dgm:prSet presAssocID="{B55AE99F-D041-45CE-81E9-48A8635BE122}" presName="sibTrans" presStyleLbl="sibTrans2D1" presStyleIdx="2" presStyleCnt="8"/>
      <dgm:spPr/>
    </dgm:pt>
    <dgm:pt modelId="{5632AEF3-F203-47EB-9A74-00CC987138AC}" type="pres">
      <dgm:prSet presAssocID="{B55AE99F-D041-45CE-81E9-48A8635BE122}" presName="connectorText" presStyleLbl="sibTrans2D1" presStyleIdx="2" presStyleCnt="8"/>
      <dgm:spPr/>
    </dgm:pt>
    <dgm:pt modelId="{FBF5CBAA-0F31-4BD2-89C1-8485EE2CEC11}" type="pres">
      <dgm:prSet presAssocID="{6A04A932-8CD0-43FA-AE7D-6708242D06D5}" presName="node" presStyleLbl="node1" presStyleIdx="3" presStyleCnt="8">
        <dgm:presLayoutVars>
          <dgm:bulletEnabled val="1"/>
        </dgm:presLayoutVars>
      </dgm:prSet>
      <dgm:spPr>
        <a:xfrm>
          <a:off x="5565149" y="4487229"/>
          <a:ext cx="1300675" cy="1300675"/>
        </a:xfrm>
        <a:prstGeom prst="ellipse">
          <a:avLst/>
        </a:prstGeom>
      </dgm:spPr>
    </dgm:pt>
    <dgm:pt modelId="{3C04BC78-8270-42C2-9F64-545E1C183860}" type="pres">
      <dgm:prSet presAssocID="{0BF1F860-0D2E-4157-872A-ECD8DA5699BC}" presName="sibTrans" presStyleLbl="sibTrans2D1" presStyleIdx="3" presStyleCnt="8"/>
      <dgm:spPr/>
    </dgm:pt>
    <dgm:pt modelId="{7CE36C68-571B-4C22-AE62-C120285B6E85}" type="pres">
      <dgm:prSet presAssocID="{0BF1F860-0D2E-4157-872A-ECD8DA5699BC}" presName="connectorText" presStyleLbl="sibTrans2D1" presStyleIdx="3" presStyleCnt="8"/>
      <dgm:spPr/>
    </dgm:pt>
    <dgm:pt modelId="{A30464B0-4901-4BFD-A9D2-BE1CE813D9CE}" type="pres">
      <dgm:prSet presAssocID="{EBD4CFA0-5D0D-4137-8C20-644259FB4068}" presName="node" presStyleLbl="node1" presStyleIdx="4" presStyleCnt="8">
        <dgm:presLayoutVars>
          <dgm:bulletEnabled val="1"/>
        </dgm:presLayoutVars>
      </dgm:prSet>
      <dgm:spPr/>
    </dgm:pt>
    <dgm:pt modelId="{73E37981-20DC-4562-AFFA-C0D9ECB5863B}" type="pres">
      <dgm:prSet presAssocID="{9661B6EC-0035-4313-82CC-ADA2B8A80A64}" presName="sibTrans" presStyleLbl="sibTrans2D1" presStyleIdx="4" presStyleCnt="8"/>
      <dgm:spPr/>
    </dgm:pt>
    <dgm:pt modelId="{A44AC8D6-DF52-4A53-BF16-C59E370DF684}" type="pres">
      <dgm:prSet presAssocID="{9661B6EC-0035-4313-82CC-ADA2B8A80A64}" presName="connectorText" presStyleLbl="sibTrans2D1" presStyleIdx="4" presStyleCnt="8"/>
      <dgm:spPr/>
    </dgm:pt>
    <dgm:pt modelId="{DF7C37CB-0794-4FB4-B980-E0ABE7378328}" type="pres">
      <dgm:prSet presAssocID="{B4418906-5295-4CAB-9F2E-29E46F25CC08}" presName="node" presStyleLbl="node1" presStyleIdx="5" presStyleCnt="8" custRadScaleRad="97909" custRadScaleInc="1679">
        <dgm:presLayoutVars>
          <dgm:bulletEnabled val="1"/>
        </dgm:presLayoutVars>
      </dgm:prSet>
      <dgm:spPr/>
    </dgm:pt>
    <dgm:pt modelId="{C440DEEE-DF59-4596-8C7B-A9A89C9C98F4}" type="pres">
      <dgm:prSet presAssocID="{8CB314BC-C449-488B-B9C0-63CFF0EBAC8C}" presName="sibTrans" presStyleLbl="sibTrans2D1" presStyleIdx="5" presStyleCnt="8"/>
      <dgm:spPr/>
    </dgm:pt>
    <dgm:pt modelId="{BBB43E3D-FEA8-4035-82D3-F4187B37A4DE}" type="pres">
      <dgm:prSet presAssocID="{8CB314BC-C449-488B-B9C0-63CFF0EBAC8C}" presName="connectorText" presStyleLbl="sibTrans2D1" presStyleIdx="5" presStyleCnt="8"/>
      <dgm:spPr/>
    </dgm:pt>
    <dgm:pt modelId="{B8DABBD1-BF24-48DC-A919-13136F1756A5}" type="pres">
      <dgm:prSet presAssocID="{A6DACA1B-6601-449E-BF44-118E2A3407B3}" presName="node" presStyleLbl="node1" presStyleIdx="6" presStyleCnt="8">
        <dgm:presLayoutVars>
          <dgm:bulletEnabled val="1"/>
        </dgm:presLayoutVars>
      </dgm:prSet>
      <dgm:spPr/>
    </dgm:pt>
    <dgm:pt modelId="{FACB1461-CF7E-4FA6-A794-073806926701}" type="pres">
      <dgm:prSet presAssocID="{BF1963F8-4AD0-433A-B993-18354281B314}" presName="sibTrans" presStyleLbl="sibTrans2D1" presStyleIdx="6" presStyleCnt="8"/>
      <dgm:spPr/>
    </dgm:pt>
    <dgm:pt modelId="{0915472A-783B-439E-9540-255E5BE01561}" type="pres">
      <dgm:prSet presAssocID="{BF1963F8-4AD0-433A-B993-18354281B314}" presName="connectorText" presStyleLbl="sibTrans2D1" presStyleIdx="6" presStyleCnt="8"/>
      <dgm:spPr/>
    </dgm:pt>
    <dgm:pt modelId="{3D36CC74-3F5B-444D-A1F0-ED9592A2A4A4}" type="pres">
      <dgm:prSet presAssocID="{47C3A138-79B4-42E8-A565-F1579658A303}" presName="node" presStyleLbl="node1" presStyleIdx="7" presStyleCnt="8">
        <dgm:presLayoutVars>
          <dgm:bulletEnabled val="1"/>
        </dgm:presLayoutVars>
      </dgm:prSet>
      <dgm:spPr>
        <a:xfrm>
          <a:off x="1954647" y="876728"/>
          <a:ext cx="1300675" cy="1300675"/>
        </a:xfrm>
        <a:prstGeom prst="ellipse">
          <a:avLst/>
        </a:prstGeom>
      </dgm:spPr>
    </dgm:pt>
    <dgm:pt modelId="{60BCE8FA-33A4-4D22-88C3-653F3C81B1E6}" type="pres">
      <dgm:prSet presAssocID="{C698DF60-3BFA-4407-908F-4B9B4EE270AA}" presName="sibTrans" presStyleLbl="sibTrans2D1" presStyleIdx="7" presStyleCnt="8"/>
      <dgm:spPr/>
    </dgm:pt>
    <dgm:pt modelId="{69486624-8B2D-4EAA-AA89-860AFACFD726}" type="pres">
      <dgm:prSet presAssocID="{C698DF60-3BFA-4407-908F-4B9B4EE270AA}" presName="connectorText" presStyleLbl="sibTrans2D1" presStyleIdx="7" presStyleCnt="8"/>
      <dgm:spPr/>
    </dgm:pt>
  </dgm:ptLst>
  <dgm:cxnLst>
    <dgm:cxn modelId="{9934A601-121C-43D5-BE21-0831DAD59786}" type="presOf" srcId="{9661B6EC-0035-4313-82CC-ADA2B8A80A64}" destId="{A44AC8D6-DF52-4A53-BF16-C59E370DF684}" srcOrd="1" destOrd="0" presId="urn:microsoft.com/office/officeart/2005/8/layout/cycle2"/>
    <dgm:cxn modelId="{91B7B419-D51F-496F-A203-625F9A5CEF34}" type="presOf" srcId="{B2D9A4DB-29B9-4B16-AB29-4B92EF3822BB}" destId="{8580EC17-0418-4283-A747-62E15AF1DACE}" srcOrd="0" destOrd="0" presId="urn:microsoft.com/office/officeart/2005/8/layout/cycle2"/>
    <dgm:cxn modelId="{ADB4211F-F47B-494C-A2C7-D2F34E4E78D6}" type="presOf" srcId="{B55AE99F-D041-45CE-81E9-48A8635BE122}" destId="{E0F831C9-0204-434E-8A44-5E8F3EC958C7}" srcOrd="0" destOrd="0" presId="urn:microsoft.com/office/officeart/2005/8/layout/cycle2"/>
    <dgm:cxn modelId="{4F47B236-5136-4E24-9A51-EEA4C9AC258F}" type="presOf" srcId="{B55AE99F-D041-45CE-81E9-48A8635BE122}" destId="{5632AEF3-F203-47EB-9A74-00CC987138AC}" srcOrd="1" destOrd="0" presId="urn:microsoft.com/office/officeart/2005/8/layout/cycle2"/>
    <dgm:cxn modelId="{304F6240-07CD-4E70-A455-EC0FB7E572C2}" type="presOf" srcId="{A6DACA1B-6601-449E-BF44-118E2A3407B3}" destId="{B8DABBD1-BF24-48DC-A919-13136F1756A5}" srcOrd="0" destOrd="0" presId="urn:microsoft.com/office/officeart/2005/8/layout/cycle2"/>
    <dgm:cxn modelId="{4050BD5F-6E83-4101-B864-C7F5B18CE5EC}" type="presOf" srcId="{35C64D8F-68E1-4C64-B9BF-290FEFF18A2E}" destId="{5D865921-F1A2-4236-BEBB-3F11465FE95D}" srcOrd="0" destOrd="0" presId="urn:microsoft.com/office/officeart/2005/8/layout/cycle2"/>
    <dgm:cxn modelId="{A65F3C60-4F28-493D-BC4C-DD22C9517C9F}" srcId="{3828C221-AE33-494B-9BD0-4AF15606549E}" destId="{EBD4CFA0-5D0D-4137-8C20-644259FB4068}" srcOrd="4" destOrd="0" parTransId="{821709A9-0766-4E07-8C27-D72223EB2B85}" sibTransId="{9661B6EC-0035-4313-82CC-ADA2B8A80A64}"/>
    <dgm:cxn modelId="{5631E044-536A-479E-BD37-A7ACB263C794}" type="presOf" srcId="{0BF1F860-0D2E-4157-872A-ECD8DA5699BC}" destId="{3C04BC78-8270-42C2-9F64-545E1C183860}" srcOrd="0" destOrd="0" presId="urn:microsoft.com/office/officeart/2005/8/layout/cycle2"/>
    <dgm:cxn modelId="{03991866-E3AB-4DD5-908E-609F8CF15579}" type="presOf" srcId="{B4418906-5295-4CAB-9F2E-29E46F25CC08}" destId="{DF7C37CB-0794-4FB4-B980-E0ABE7378328}" srcOrd="0" destOrd="0" presId="urn:microsoft.com/office/officeart/2005/8/layout/cycle2"/>
    <dgm:cxn modelId="{250C2D67-CFF1-4C41-8F33-A1CFD2144219}" type="presOf" srcId="{B2D9A4DB-29B9-4B16-AB29-4B92EF3822BB}" destId="{6BEF639C-59B3-4BAB-9629-0C53D483C985}" srcOrd="1" destOrd="0" presId="urn:microsoft.com/office/officeart/2005/8/layout/cycle2"/>
    <dgm:cxn modelId="{332F7747-829B-4427-994F-740382D04BD3}" type="presOf" srcId="{BF1963F8-4AD0-433A-B993-18354281B314}" destId="{FACB1461-CF7E-4FA6-A794-073806926701}" srcOrd="0" destOrd="0" presId="urn:microsoft.com/office/officeart/2005/8/layout/cycle2"/>
    <dgm:cxn modelId="{A4435648-D72F-4026-833E-1D1BBA9923D9}" type="presOf" srcId="{3828C221-AE33-494B-9BD0-4AF15606549E}" destId="{1B21A85D-66B6-4719-BA4F-4E541F9E0D60}" srcOrd="0" destOrd="0" presId="urn:microsoft.com/office/officeart/2005/8/layout/cycle2"/>
    <dgm:cxn modelId="{37BA6749-DC5A-41D5-B87F-D7325FA627F3}" type="presOf" srcId="{8CB314BC-C449-488B-B9C0-63CFF0EBAC8C}" destId="{C440DEEE-DF59-4596-8C7B-A9A89C9C98F4}" srcOrd="0" destOrd="0" presId="urn:microsoft.com/office/officeart/2005/8/layout/cycle2"/>
    <dgm:cxn modelId="{C18A386A-2C8B-43A4-96C9-3B4CC0010094}" type="presOf" srcId="{0BF1F860-0D2E-4157-872A-ECD8DA5699BC}" destId="{7CE36C68-571B-4C22-AE62-C120285B6E85}" srcOrd="1" destOrd="0" presId="urn:microsoft.com/office/officeart/2005/8/layout/cycle2"/>
    <dgm:cxn modelId="{89C9704C-95EA-4DD1-8977-BE3215F3A495}" type="presOf" srcId="{47C3A138-79B4-42E8-A565-F1579658A303}" destId="{3D36CC74-3F5B-444D-A1F0-ED9592A2A4A4}" srcOrd="0" destOrd="0" presId="urn:microsoft.com/office/officeart/2005/8/layout/cycle2"/>
    <dgm:cxn modelId="{B360B96D-774E-45A4-8AD5-2A007D385647}" type="presOf" srcId="{BA66306B-F852-4FC2-AEB7-6D9BC474DA3E}" destId="{C8CA8F56-9754-4D33-BD77-F8A39768E11B}" srcOrd="0" destOrd="0" presId="urn:microsoft.com/office/officeart/2005/8/layout/cycle2"/>
    <dgm:cxn modelId="{5921A04E-E001-4C45-B661-68641857B6A6}" type="presOf" srcId="{8CB314BC-C449-488B-B9C0-63CFF0EBAC8C}" destId="{BBB43E3D-FEA8-4035-82D3-F4187B37A4DE}" srcOrd="1" destOrd="0" presId="urn:microsoft.com/office/officeart/2005/8/layout/cycle2"/>
    <dgm:cxn modelId="{20494371-9EA0-4A9A-AB1E-6E04EED862C9}" type="presOf" srcId="{BA66306B-F852-4FC2-AEB7-6D9BC474DA3E}" destId="{DEFE8D3E-14E6-41F3-8C97-C554FFE99DD8}" srcOrd="1" destOrd="0" presId="urn:microsoft.com/office/officeart/2005/8/layout/cycle2"/>
    <dgm:cxn modelId="{1921CB55-4896-4146-BEF0-96594AC8170C}" type="presOf" srcId="{C698DF60-3BFA-4407-908F-4B9B4EE270AA}" destId="{69486624-8B2D-4EAA-AA89-860AFACFD726}" srcOrd="1" destOrd="0" presId="urn:microsoft.com/office/officeart/2005/8/layout/cycle2"/>
    <dgm:cxn modelId="{7B09A976-E796-4EA1-B2C9-314B92E21CBE}" srcId="{3828C221-AE33-494B-9BD0-4AF15606549E}" destId="{A448EF5C-0A83-433D-B0D0-133A7BCE8192}" srcOrd="2" destOrd="0" parTransId="{F779D50E-2207-489B-8194-1A0BB3D264CC}" sibTransId="{B55AE99F-D041-45CE-81E9-48A8635BE122}"/>
    <dgm:cxn modelId="{4D6E2B77-7BC2-4C57-A38C-CBD0BDBADC9B}" srcId="{3828C221-AE33-494B-9BD0-4AF15606549E}" destId="{35C64D8F-68E1-4C64-B9BF-290FEFF18A2E}" srcOrd="1" destOrd="0" parTransId="{318E43A3-A207-4668-9539-A682FBA9EAE5}" sibTransId="{B2D9A4DB-29B9-4B16-AB29-4B92EF3822BB}"/>
    <dgm:cxn modelId="{80A70A85-172D-4C03-8484-6FA1BC46C280}" type="presOf" srcId="{BF1963F8-4AD0-433A-B993-18354281B314}" destId="{0915472A-783B-439E-9540-255E5BE01561}" srcOrd="1" destOrd="0" presId="urn:microsoft.com/office/officeart/2005/8/layout/cycle2"/>
    <dgm:cxn modelId="{2268A08D-1FC3-4069-A4AC-72FCF148A888}" type="presOf" srcId="{C698DF60-3BFA-4407-908F-4B9B4EE270AA}" destId="{60BCE8FA-33A4-4D22-88C3-653F3C81B1E6}" srcOrd="0" destOrd="0" presId="urn:microsoft.com/office/officeart/2005/8/layout/cycle2"/>
    <dgm:cxn modelId="{ACC0A98F-B01E-4100-B9B7-F2EB2E49D021}" srcId="{3828C221-AE33-494B-9BD0-4AF15606549E}" destId="{06B99C57-CB79-4637-B582-72D3AFA4B15D}" srcOrd="0" destOrd="0" parTransId="{2D305E1E-4D08-4153-B2A2-FE0E672714BC}" sibTransId="{BA66306B-F852-4FC2-AEB7-6D9BC474DA3E}"/>
    <dgm:cxn modelId="{79CCA4A1-DE11-4A2C-A11E-ACE6214A4B79}" type="presOf" srcId="{EBD4CFA0-5D0D-4137-8C20-644259FB4068}" destId="{A30464B0-4901-4BFD-A9D2-BE1CE813D9CE}" srcOrd="0" destOrd="0" presId="urn:microsoft.com/office/officeart/2005/8/layout/cycle2"/>
    <dgm:cxn modelId="{8A427DA7-DB14-4506-95DC-89128E87928E}" srcId="{3828C221-AE33-494B-9BD0-4AF15606549E}" destId="{6A04A932-8CD0-43FA-AE7D-6708242D06D5}" srcOrd="3" destOrd="0" parTransId="{1A2A337E-61F2-4E1E-9A75-7ACBFD1966F7}" sibTransId="{0BF1F860-0D2E-4157-872A-ECD8DA5699BC}"/>
    <dgm:cxn modelId="{F5FCD3AF-F35B-49BA-AAB3-824F4B791174}" type="presOf" srcId="{6A04A932-8CD0-43FA-AE7D-6708242D06D5}" destId="{FBF5CBAA-0F31-4BD2-89C1-8485EE2CEC11}" srcOrd="0" destOrd="0" presId="urn:microsoft.com/office/officeart/2005/8/layout/cycle2"/>
    <dgm:cxn modelId="{4E77BBBC-D7F8-48A1-8042-EBD15380007D}" srcId="{3828C221-AE33-494B-9BD0-4AF15606549E}" destId="{B4418906-5295-4CAB-9F2E-29E46F25CC08}" srcOrd="5" destOrd="0" parTransId="{A96786DE-6FAD-439E-A422-418675ECF4AC}" sibTransId="{8CB314BC-C449-488B-B9C0-63CFF0EBAC8C}"/>
    <dgm:cxn modelId="{642A06D6-4C94-4DED-9C35-D39962DB0933}" type="presOf" srcId="{06B99C57-CB79-4637-B582-72D3AFA4B15D}" destId="{333C74DA-99D9-480E-8CD7-6D504E7D5868}" srcOrd="0" destOrd="0" presId="urn:microsoft.com/office/officeart/2005/8/layout/cycle2"/>
    <dgm:cxn modelId="{07DF7DDA-5058-4817-9C1B-8ACF45F5E0EC}" srcId="{3828C221-AE33-494B-9BD0-4AF15606549E}" destId="{47C3A138-79B4-42E8-A565-F1579658A303}" srcOrd="7" destOrd="0" parTransId="{BD2141B7-0DA8-495D-95E3-7441B7EDF271}" sibTransId="{C698DF60-3BFA-4407-908F-4B9B4EE270AA}"/>
    <dgm:cxn modelId="{6E0231DF-E526-4241-BA73-FA189B29C442}" type="presOf" srcId="{A448EF5C-0A83-433D-B0D0-133A7BCE8192}" destId="{AD7993A5-6481-4643-A64B-6BEBC0E5416A}" srcOrd="0" destOrd="0" presId="urn:microsoft.com/office/officeart/2005/8/layout/cycle2"/>
    <dgm:cxn modelId="{0E95A8E3-AD36-4B30-9800-DE68B4D1201C}" srcId="{3828C221-AE33-494B-9BD0-4AF15606549E}" destId="{A6DACA1B-6601-449E-BF44-118E2A3407B3}" srcOrd="6" destOrd="0" parTransId="{8B2C1C17-9949-4D83-952C-FD3A2BC0FB25}" sibTransId="{BF1963F8-4AD0-433A-B993-18354281B314}"/>
    <dgm:cxn modelId="{4C7D61FB-1853-47A9-B740-005BEAD3BFFE}" type="presOf" srcId="{9661B6EC-0035-4313-82CC-ADA2B8A80A64}" destId="{73E37981-20DC-4562-AFFA-C0D9ECB5863B}" srcOrd="0" destOrd="0" presId="urn:microsoft.com/office/officeart/2005/8/layout/cycle2"/>
    <dgm:cxn modelId="{47BA51DE-E4E1-4C49-AC15-786A671BDB3C}" type="presParOf" srcId="{1B21A85D-66B6-4719-BA4F-4E541F9E0D60}" destId="{333C74DA-99D9-480E-8CD7-6D504E7D5868}" srcOrd="0" destOrd="0" presId="urn:microsoft.com/office/officeart/2005/8/layout/cycle2"/>
    <dgm:cxn modelId="{72221323-A2A8-4150-BAD9-595791AD7C5B}" type="presParOf" srcId="{1B21A85D-66B6-4719-BA4F-4E541F9E0D60}" destId="{C8CA8F56-9754-4D33-BD77-F8A39768E11B}" srcOrd="1" destOrd="0" presId="urn:microsoft.com/office/officeart/2005/8/layout/cycle2"/>
    <dgm:cxn modelId="{20500D01-EA7D-489E-9036-FA4CB6140AF6}" type="presParOf" srcId="{C8CA8F56-9754-4D33-BD77-F8A39768E11B}" destId="{DEFE8D3E-14E6-41F3-8C97-C554FFE99DD8}" srcOrd="0" destOrd="0" presId="urn:microsoft.com/office/officeart/2005/8/layout/cycle2"/>
    <dgm:cxn modelId="{5094A9BC-3A1F-406B-9669-A6427C1EB7B6}" type="presParOf" srcId="{1B21A85D-66B6-4719-BA4F-4E541F9E0D60}" destId="{5D865921-F1A2-4236-BEBB-3F11465FE95D}" srcOrd="2" destOrd="0" presId="urn:microsoft.com/office/officeart/2005/8/layout/cycle2"/>
    <dgm:cxn modelId="{2E536ADA-7279-419F-8EE2-083B52F691F7}" type="presParOf" srcId="{1B21A85D-66B6-4719-BA4F-4E541F9E0D60}" destId="{8580EC17-0418-4283-A747-62E15AF1DACE}" srcOrd="3" destOrd="0" presId="urn:microsoft.com/office/officeart/2005/8/layout/cycle2"/>
    <dgm:cxn modelId="{5B92B318-6E70-4E32-ABC7-D661B6D75402}" type="presParOf" srcId="{8580EC17-0418-4283-A747-62E15AF1DACE}" destId="{6BEF639C-59B3-4BAB-9629-0C53D483C985}" srcOrd="0" destOrd="0" presId="urn:microsoft.com/office/officeart/2005/8/layout/cycle2"/>
    <dgm:cxn modelId="{FD3ABFC2-DE2D-40D4-A7A5-3D6CB2CD906B}" type="presParOf" srcId="{1B21A85D-66B6-4719-BA4F-4E541F9E0D60}" destId="{AD7993A5-6481-4643-A64B-6BEBC0E5416A}" srcOrd="4" destOrd="0" presId="urn:microsoft.com/office/officeart/2005/8/layout/cycle2"/>
    <dgm:cxn modelId="{FD08C6D5-9183-4968-8B55-E50B694FB7B9}" type="presParOf" srcId="{1B21A85D-66B6-4719-BA4F-4E541F9E0D60}" destId="{E0F831C9-0204-434E-8A44-5E8F3EC958C7}" srcOrd="5" destOrd="0" presId="urn:microsoft.com/office/officeart/2005/8/layout/cycle2"/>
    <dgm:cxn modelId="{3C1470B8-FE76-40BE-87F7-BDAAD0D8C310}" type="presParOf" srcId="{E0F831C9-0204-434E-8A44-5E8F3EC958C7}" destId="{5632AEF3-F203-47EB-9A74-00CC987138AC}" srcOrd="0" destOrd="0" presId="urn:microsoft.com/office/officeart/2005/8/layout/cycle2"/>
    <dgm:cxn modelId="{97B76C62-132E-4269-993C-F6A722B25425}" type="presParOf" srcId="{1B21A85D-66B6-4719-BA4F-4E541F9E0D60}" destId="{FBF5CBAA-0F31-4BD2-89C1-8485EE2CEC11}" srcOrd="6" destOrd="0" presId="urn:microsoft.com/office/officeart/2005/8/layout/cycle2"/>
    <dgm:cxn modelId="{84E668E0-B39B-4256-9BC9-E687D07FA723}" type="presParOf" srcId="{1B21A85D-66B6-4719-BA4F-4E541F9E0D60}" destId="{3C04BC78-8270-42C2-9F64-545E1C183860}" srcOrd="7" destOrd="0" presId="urn:microsoft.com/office/officeart/2005/8/layout/cycle2"/>
    <dgm:cxn modelId="{D2015E4A-18EA-4048-AD1C-E412D106792E}" type="presParOf" srcId="{3C04BC78-8270-42C2-9F64-545E1C183860}" destId="{7CE36C68-571B-4C22-AE62-C120285B6E85}" srcOrd="0" destOrd="0" presId="urn:microsoft.com/office/officeart/2005/8/layout/cycle2"/>
    <dgm:cxn modelId="{D0FF4CB5-74EA-4F15-9F7D-0612E50A3BC3}" type="presParOf" srcId="{1B21A85D-66B6-4719-BA4F-4E541F9E0D60}" destId="{A30464B0-4901-4BFD-A9D2-BE1CE813D9CE}" srcOrd="8" destOrd="0" presId="urn:microsoft.com/office/officeart/2005/8/layout/cycle2"/>
    <dgm:cxn modelId="{D0EEA235-72AD-45AD-8654-DDFF0F3E4B7C}" type="presParOf" srcId="{1B21A85D-66B6-4719-BA4F-4E541F9E0D60}" destId="{73E37981-20DC-4562-AFFA-C0D9ECB5863B}" srcOrd="9" destOrd="0" presId="urn:microsoft.com/office/officeart/2005/8/layout/cycle2"/>
    <dgm:cxn modelId="{8F19858B-1ACC-4543-971A-3EFCF0309E2B}" type="presParOf" srcId="{73E37981-20DC-4562-AFFA-C0D9ECB5863B}" destId="{A44AC8D6-DF52-4A53-BF16-C59E370DF684}" srcOrd="0" destOrd="0" presId="urn:microsoft.com/office/officeart/2005/8/layout/cycle2"/>
    <dgm:cxn modelId="{E556E455-AA81-4362-90C3-BB41AEB7DDD3}" type="presParOf" srcId="{1B21A85D-66B6-4719-BA4F-4E541F9E0D60}" destId="{DF7C37CB-0794-4FB4-B980-E0ABE7378328}" srcOrd="10" destOrd="0" presId="urn:microsoft.com/office/officeart/2005/8/layout/cycle2"/>
    <dgm:cxn modelId="{A0449726-C436-4990-9DE7-08CCF25FBDCF}" type="presParOf" srcId="{1B21A85D-66B6-4719-BA4F-4E541F9E0D60}" destId="{C440DEEE-DF59-4596-8C7B-A9A89C9C98F4}" srcOrd="11" destOrd="0" presId="urn:microsoft.com/office/officeart/2005/8/layout/cycle2"/>
    <dgm:cxn modelId="{7F1F9163-936E-43CC-B37D-FB9E11D78614}" type="presParOf" srcId="{C440DEEE-DF59-4596-8C7B-A9A89C9C98F4}" destId="{BBB43E3D-FEA8-4035-82D3-F4187B37A4DE}" srcOrd="0" destOrd="0" presId="urn:microsoft.com/office/officeart/2005/8/layout/cycle2"/>
    <dgm:cxn modelId="{1D26E805-E776-499D-A8A6-79A7AA1C8586}" type="presParOf" srcId="{1B21A85D-66B6-4719-BA4F-4E541F9E0D60}" destId="{B8DABBD1-BF24-48DC-A919-13136F1756A5}" srcOrd="12" destOrd="0" presId="urn:microsoft.com/office/officeart/2005/8/layout/cycle2"/>
    <dgm:cxn modelId="{B56ED3C3-F9DE-4964-A371-275AE8BB8E74}" type="presParOf" srcId="{1B21A85D-66B6-4719-BA4F-4E541F9E0D60}" destId="{FACB1461-CF7E-4FA6-A794-073806926701}" srcOrd="13" destOrd="0" presId="urn:microsoft.com/office/officeart/2005/8/layout/cycle2"/>
    <dgm:cxn modelId="{E36AF84E-E423-4AEB-8CE6-1AA137D3031D}" type="presParOf" srcId="{FACB1461-CF7E-4FA6-A794-073806926701}" destId="{0915472A-783B-439E-9540-255E5BE01561}" srcOrd="0" destOrd="0" presId="urn:microsoft.com/office/officeart/2005/8/layout/cycle2"/>
    <dgm:cxn modelId="{EFE2342D-194C-48BB-BC12-1547473D9557}" type="presParOf" srcId="{1B21A85D-66B6-4719-BA4F-4E541F9E0D60}" destId="{3D36CC74-3F5B-444D-A1F0-ED9592A2A4A4}" srcOrd="14" destOrd="0" presId="urn:microsoft.com/office/officeart/2005/8/layout/cycle2"/>
    <dgm:cxn modelId="{7A301FA4-049B-44E0-B479-D7562E5F2D64}" type="presParOf" srcId="{1B21A85D-66B6-4719-BA4F-4E541F9E0D60}" destId="{60BCE8FA-33A4-4D22-88C3-653F3C81B1E6}" srcOrd="15" destOrd="0" presId="urn:microsoft.com/office/officeart/2005/8/layout/cycle2"/>
    <dgm:cxn modelId="{E0D63C52-7043-41E7-BC72-A3DFF0CDBB8A}" type="presParOf" srcId="{60BCE8FA-33A4-4D22-88C3-653F3C81B1E6}" destId="{69486624-8B2D-4EAA-AA89-860AFACFD72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3C74DA-99D9-480E-8CD7-6D504E7D5868}">
      <dsp:nvSpPr>
        <dsp:cNvPr id="0" name=""/>
        <dsp:cNvSpPr/>
      </dsp:nvSpPr>
      <dsp:spPr>
        <a:xfrm>
          <a:off x="3387541" y="-120652"/>
          <a:ext cx="1704634" cy="17309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TIPOS DE CONTRATO</a:t>
          </a:r>
        </a:p>
      </dsp:txBody>
      <dsp:txXfrm>
        <a:off x="3637179" y="132840"/>
        <a:ext cx="1205358" cy="1223971"/>
      </dsp:txXfrm>
    </dsp:sp>
    <dsp:sp modelId="{C8CA8F56-9754-4D33-BD77-F8A39768E11B}">
      <dsp:nvSpPr>
        <dsp:cNvPr id="0" name=""/>
        <dsp:cNvSpPr/>
      </dsp:nvSpPr>
      <dsp:spPr>
        <a:xfrm rot="1350000">
          <a:off x="5100530" y="934575"/>
          <a:ext cx="206947" cy="419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/>
        </a:p>
      </dsp:txBody>
      <dsp:txXfrm>
        <a:off x="5102893" y="1006541"/>
        <a:ext cx="144863" cy="251534"/>
      </dsp:txXfrm>
    </dsp:sp>
    <dsp:sp modelId="{5D865921-F1A2-4236-BEBB-3F11465FE95D}">
      <dsp:nvSpPr>
        <dsp:cNvPr id="0" name=""/>
        <dsp:cNvSpPr/>
      </dsp:nvSpPr>
      <dsp:spPr>
        <a:xfrm>
          <a:off x="5342512" y="837742"/>
          <a:ext cx="1242146" cy="1242146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402 TEMPORAL POR INCREMENTO DE CIRCUNSTANCIAS DE LA PRODUCCIÓN</a:t>
          </a:r>
        </a:p>
      </dsp:txBody>
      <dsp:txXfrm>
        <a:off x="5524420" y="1019650"/>
        <a:ext cx="878330" cy="878330"/>
      </dsp:txXfrm>
    </dsp:sp>
    <dsp:sp modelId="{8580EC17-0418-4283-A747-62E15AF1DACE}">
      <dsp:nvSpPr>
        <dsp:cNvPr id="0" name=""/>
        <dsp:cNvSpPr/>
      </dsp:nvSpPr>
      <dsp:spPr>
        <a:xfrm rot="4050000">
          <a:off x="6151746" y="2102424"/>
          <a:ext cx="330508" cy="419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/>
        </a:p>
      </dsp:txBody>
      <dsp:txXfrm>
        <a:off x="6182350" y="2140467"/>
        <a:ext cx="231356" cy="251534"/>
      </dsp:txXfrm>
    </dsp:sp>
    <dsp:sp modelId="{AD7993A5-6481-4643-A64B-6BEBC0E5416A}">
      <dsp:nvSpPr>
        <dsp:cNvPr id="0" name=""/>
        <dsp:cNvSpPr/>
      </dsp:nvSpPr>
      <dsp:spPr>
        <a:xfrm>
          <a:off x="6056503" y="2561469"/>
          <a:ext cx="1242146" cy="1242146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0" kern="1200" dirty="0">
              <a:solidFill>
                <a:srgbClr val="FF0000"/>
              </a:solidFill>
            </a:rPr>
            <a:t>406 TEMPORAL PARA PROYECTOS FINANCIADOS CON FONDOS DE LA UNIÓN  EUROPEA O DEL PNRR</a:t>
          </a:r>
        </a:p>
      </dsp:txBody>
      <dsp:txXfrm>
        <a:off x="6238411" y="2743377"/>
        <a:ext cx="878330" cy="878330"/>
      </dsp:txXfrm>
    </dsp:sp>
    <dsp:sp modelId="{E0F831C9-0204-434E-8A44-5E8F3EC958C7}">
      <dsp:nvSpPr>
        <dsp:cNvPr id="0" name=""/>
        <dsp:cNvSpPr/>
      </dsp:nvSpPr>
      <dsp:spPr>
        <a:xfrm rot="6750000">
          <a:off x="6158905" y="3826151"/>
          <a:ext cx="330508" cy="419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/>
        </a:p>
      </dsp:txBody>
      <dsp:txXfrm rot="10800000">
        <a:off x="6227453" y="3864194"/>
        <a:ext cx="231356" cy="251534"/>
      </dsp:txXfrm>
    </dsp:sp>
    <dsp:sp modelId="{FBF5CBAA-0F31-4BD2-89C1-8485EE2CEC11}">
      <dsp:nvSpPr>
        <dsp:cNvPr id="0" name=""/>
        <dsp:cNvSpPr/>
      </dsp:nvSpPr>
      <dsp:spPr>
        <a:xfrm>
          <a:off x="5342512" y="4285195"/>
          <a:ext cx="1242146" cy="1242146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420  PARA OBTENCIÓN DE PRÁCTICA PROFESIONAL</a:t>
          </a:r>
        </a:p>
      </dsp:txBody>
      <dsp:txXfrm>
        <a:off x="5524420" y="4467103"/>
        <a:ext cx="878330" cy="878330"/>
      </dsp:txXfrm>
    </dsp:sp>
    <dsp:sp modelId="{3C04BC78-8270-42C2-9F64-545E1C183860}">
      <dsp:nvSpPr>
        <dsp:cNvPr id="0" name=""/>
        <dsp:cNvSpPr/>
      </dsp:nvSpPr>
      <dsp:spPr>
        <a:xfrm rot="9450000">
          <a:off x="4945109" y="5050072"/>
          <a:ext cx="330508" cy="419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/>
        </a:p>
      </dsp:txBody>
      <dsp:txXfrm rot="10800000">
        <a:off x="5040487" y="5114945"/>
        <a:ext cx="231356" cy="251534"/>
      </dsp:txXfrm>
    </dsp:sp>
    <dsp:sp modelId="{A30464B0-4901-4BFD-A9D2-BE1CE813D9CE}">
      <dsp:nvSpPr>
        <dsp:cNvPr id="0" name=""/>
        <dsp:cNvSpPr/>
      </dsp:nvSpPr>
      <dsp:spPr>
        <a:xfrm>
          <a:off x="3618785" y="4999186"/>
          <a:ext cx="1242146" cy="1242146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CONTRATO PREDOCTORAL</a:t>
          </a:r>
        </a:p>
      </dsp:txBody>
      <dsp:txXfrm>
        <a:off x="3800693" y="5181094"/>
        <a:ext cx="878330" cy="878330"/>
      </dsp:txXfrm>
    </dsp:sp>
    <dsp:sp modelId="{73E37981-20DC-4562-AFFA-C0D9ECB5863B}">
      <dsp:nvSpPr>
        <dsp:cNvPr id="0" name=""/>
        <dsp:cNvSpPr/>
      </dsp:nvSpPr>
      <dsp:spPr>
        <a:xfrm rot="12248191">
          <a:off x="3234816" y="5033847"/>
          <a:ext cx="328268" cy="419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/>
        </a:p>
      </dsp:txBody>
      <dsp:txXfrm rot="10800000">
        <a:off x="3328991" y="5137827"/>
        <a:ext cx="229788" cy="251534"/>
      </dsp:txXfrm>
    </dsp:sp>
    <dsp:sp modelId="{DF7C37CB-0794-4FB4-B980-E0ABE7378328}">
      <dsp:nvSpPr>
        <dsp:cNvPr id="0" name=""/>
        <dsp:cNvSpPr/>
      </dsp:nvSpPr>
      <dsp:spPr>
        <a:xfrm>
          <a:off x="1920011" y="4237988"/>
          <a:ext cx="1242146" cy="1242146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b="1" kern="1200" dirty="0">
              <a:solidFill>
                <a:srgbClr val="FF0000"/>
              </a:solidFill>
            </a:rPr>
            <a:t>100 CONTRATO INDEFINIDO  DE ACTIVIDADES CIENTÍFICAS Y TÉCNICAS</a:t>
          </a:r>
        </a:p>
      </dsp:txBody>
      <dsp:txXfrm>
        <a:off x="2101919" y="4419896"/>
        <a:ext cx="878330" cy="878330"/>
      </dsp:txXfrm>
    </dsp:sp>
    <dsp:sp modelId="{C440DEEE-DF59-4596-8C7B-A9A89C9C98F4}">
      <dsp:nvSpPr>
        <dsp:cNvPr id="0" name=""/>
        <dsp:cNvSpPr/>
      </dsp:nvSpPr>
      <dsp:spPr>
        <a:xfrm rot="14772841">
          <a:off x="2018833" y="3819287"/>
          <a:ext cx="312699" cy="419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/>
        </a:scene3d>
        <a:sp3d>
          <a:bevelT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/>
        </a:p>
      </dsp:txBody>
      <dsp:txXfrm rot="10800000">
        <a:off x="2084656" y="3946053"/>
        <a:ext cx="218889" cy="251534"/>
      </dsp:txXfrm>
    </dsp:sp>
    <dsp:sp modelId="{B8DABBD1-BF24-48DC-A919-13136F1756A5}">
      <dsp:nvSpPr>
        <dsp:cNvPr id="0" name=""/>
        <dsp:cNvSpPr/>
      </dsp:nvSpPr>
      <dsp:spPr>
        <a:xfrm>
          <a:off x="1181068" y="2561469"/>
          <a:ext cx="1242146" cy="1242146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800" kern="1200" dirty="0"/>
            <a:t>CONTRATO DE ACCESO</a:t>
          </a:r>
        </a:p>
      </dsp:txBody>
      <dsp:txXfrm>
        <a:off x="1362976" y="2743377"/>
        <a:ext cx="878330" cy="878330"/>
      </dsp:txXfrm>
    </dsp:sp>
    <dsp:sp modelId="{FACB1461-CF7E-4FA6-A794-073806926701}">
      <dsp:nvSpPr>
        <dsp:cNvPr id="0" name=""/>
        <dsp:cNvSpPr/>
      </dsp:nvSpPr>
      <dsp:spPr>
        <a:xfrm rot="17550000">
          <a:off x="1990303" y="2119708"/>
          <a:ext cx="330508" cy="419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/>
        </a:p>
      </dsp:txBody>
      <dsp:txXfrm>
        <a:off x="2020907" y="2249355"/>
        <a:ext cx="231356" cy="251534"/>
      </dsp:txXfrm>
    </dsp:sp>
    <dsp:sp modelId="{3D36CC74-3F5B-444D-A1F0-ED9592A2A4A4}">
      <dsp:nvSpPr>
        <dsp:cNvPr id="0" name=""/>
        <dsp:cNvSpPr/>
      </dsp:nvSpPr>
      <dsp:spPr>
        <a:xfrm>
          <a:off x="1895059" y="837742"/>
          <a:ext cx="1242146" cy="1242146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900" kern="1200" dirty="0"/>
            <a:t>CONTRATO DE INVESTIGADOR DISTINGUIDO</a:t>
          </a:r>
          <a:endParaRPr lang="es-ES" sz="9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2076967" y="1019650"/>
        <a:ext cx="878330" cy="878330"/>
      </dsp:txXfrm>
    </dsp:sp>
    <dsp:sp modelId="{60BCE8FA-33A4-4D22-88C3-653F3C81B1E6}">
      <dsp:nvSpPr>
        <dsp:cNvPr id="0" name=""/>
        <dsp:cNvSpPr/>
      </dsp:nvSpPr>
      <dsp:spPr>
        <a:xfrm rot="20250000">
          <a:off x="3161416" y="939058"/>
          <a:ext cx="206947" cy="41922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700" kern="1200"/>
        </a:p>
      </dsp:txBody>
      <dsp:txXfrm>
        <a:off x="3163779" y="1034782"/>
        <a:ext cx="144863" cy="251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9E5866-5D20-41C7-A001-12BE6EECCE1A}" type="datetimeFigureOut">
              <a:rPr lang="es-ES" smtClean="0"/>
              <a:t>11/11/2024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F2ED4-B285-4624-98BA-D924E109AB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57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9832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DFBF3C-1079-C0E0-0494-BC8EEA374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0B1ED178-747F-0C56-6EA7-C074B6FD030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640226C2-BDE4-B2E9-B6E9-CAEA339EAEA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7379D99A-D9CC-D315-EDAE-41F118FADE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1520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EB15BF-DD97-AB84-38DB-347216AD27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616589AD-4D03-6E02-7D0C-119BDDDE99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AC3866E0-3F5E-F463-D99B-17B9CB274B4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6B69A643-13D1-18C8-72D8-38C45E0CAB9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61067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01B0C0-98A5-5100-9B8B-49066DD52F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B71F3565-F688-9629-DF07-44BD2EAFE97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635BF594-2955-6756-1D96-F02444D80F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D0ED314E-CC50-39B1-E108-2D22D1181D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7068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F6BF0E-5AA9-4D32-A1D5-9A098371E0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46265891-07D2-F20A-D046-6102BBB5A3C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ED377DBA-8D3E-ABC1-1137-5980FD289B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42A8ADD8-C30D-DBEE-FEEB-EF8DF22CFC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4510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436470-0765-267C-01C4-C4734AE1B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E58783C5-08F4-0D6F-7149-F6B6CD45923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005F2A75-970C-2EC4-54E0-2DE57AD510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5F265028-4FCD-8199-9F34-711CB83FC2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7878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106532-4727-E5EF-6AC1-CD41977DA9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BAFEB001-E143-F128-1583-CB10ABF099B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3A825882-36BE-17BC-D966-0F67C31744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E8365962-3CBF-E47C-C373-6BCD68AEE0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1017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48B863-E3E1-8A15-B6A1-AE64736485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BD36C5B7-9D5F-2368-1A86-81EEC15E5D5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7E5640F1-C593-B7CE-6E53-BAB14E4E116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2F15C530-9F3B-2A75-C991-E486E515DA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5680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EB9FB4-BB1B-C17C-B6C4-39578B69F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76901A4F-DE47-F0B7-1FB5-A406E5915CC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8C44B5FB-74DC-2A30-F99A-AAB2282D5AF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4D486BEE-7D06-5BEE-1711-F37C1DC5CE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8650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352307-C915-0CBD-CE39-DA63B980C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FB542708-CEC1-0020-D159-D24EB8AF9BC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979E127F-7894-7237-4570-82526020459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FA5BB73E-2FAD-6AB5-BC3B-58669B5D76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9457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F9736E-59BB-8446-741E-0DD97CA7F1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F3E5A73D-416F-CF74-3DF7-0D630E76CD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2FDA08CE-A1B7-78E8-86EE-C3F85D5A6B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8BA02B6A-BF4C-7A7F-A257-DD4B288735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9955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539BC5-87A6-F68A-8BAF-A022F1E7FC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3D187E55-BF00-151E-F511-A588C14C3A6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ACC6BC91-F79B-95D7-6FD4-6B78650AE09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188B4D84-7101-083A-4802-1CCD765264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3064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EFFE6-54E7-1228-81D4-B835A369A3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56DF6665-C454-206D-B2FE-AEAF3B633D9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6A46F3BD-1A8D-E498-8A00-2CBDED4A72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96D6C8C0-E7A9-DDCF-3EF9-D6CD691201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6664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E617F8-B9E3-47E0-A192-BD041250BB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F5FDE769-8FE4-7B04-626A-5A5AAC136DE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3F17A40E-FC84-42B6-8FD4-7014EDF1E31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9C03BB04-051A-38FD-AFB6-89A1C08595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0809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185395-E618-2502-A389-6B716123E3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F6FE5B8B-2CF7-AFC0-3549-9DB7E6DB12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9E8E35AF-BD90-E3D6-37D6-A0F99DD515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BEDEEAE6-FBD0-C54F-50C4-7744B4CA11E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11280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3EEB9-35C2-D600-9587-9EA5077D0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>
            <a:extLst>
              <a:ext uri="{FF2B5EF4-FFF2-40B4-BE49-F238E27FC236}">
                <a16:creationId xmlns:a16="http://schemas.microsoft.com/office/drawing/2014/main" id="{75687ABD-32EE-B57F-BC4B-EBB905FBE83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>
            <a:extLst>
              <a:ext uri="{FF2B5EF4-FFF2-40B4-BE49-F238E27FC236}">
                <a16:creationId xmlns:a16="http://schemas.microsoft.com/office/drawing/2014/main" id="{A328EEC7-924E-E7C8-8BDB-93E4906BBC1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ES_tradnl">
              <a:ea typeface="ＭＳ Ｐゴシック" pitchFamily="34" charset="-128"/>
            </a:endParaRPr>
          </a:p>
        </p:txBody>
      </p:sp>
      <p:sp>
        <p:nvSpPr>
          <p:cNvPr id="100356" name="Slide Number Placeholder 3">
            <a:extLst>
              <a:ext uri="{FF2B5EF4-FFF2-40B4-BE49-F238E27FC236}">
                <a16:creationId xmlns:a16="http://schemas.microsoft.com/office/drawing/2014/main" id="{538B8977-B37F-CAB9-8116-897B6FD048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marL="0" marR="0" lvl="0" indent="0" algn="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9E74C7-527A-4422-9364-C51C4C6AA5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121761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8680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EE71-E3BA-4922-9C1A-1E0DA96E3972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53E9A-1A12-4060-BC20-6DF48E9A15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151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EE71-E3BA-4922-9C1A-1E0DA96E3972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53E9A-1A12-4060-BC20-6DF48E9A15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4460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EE71-E3BA-4922-9C1A-1E0DA96E3972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53E9A-1A12-4060-BC20-6DF48E9A15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76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4"/>
          <p:cNvSpPr>
            <a:spLocks noChangeAspect="1"/>
          </p:cNvSpPr>
          <p:nvPr userDrawn="1"/>
        </p:nvSpPr>
        <p:spPr>
          <a:xfrm>
            <a:off x="8241029" y="6066632"/>
            <a:ext cx="252975" cy="338138"/>
          </a:xfrm>
          <a:prstGeom prst="ellipse">
            <a:avLst/>
          </a:prstGeom>
          <a:solidFill>
            <a:srgbClr val="D53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4274" tIns="17136" rIns="34274" bIns="17136"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7"/>
          <p:cNvCxnSpPr/>
          <p:nvPr userDrawn="1"/>
        </p:nvCxnSpPr>
        <p:spPr>
          <a:xfrm>
            <a:off x="2038680" y="6279357"/>
            <a:ext cx="6081516" cy="79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n 7" descr="UGR-MARCA-02-monocrom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16" y="5873750"/>
            <a:ext cx="1383921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icture Placeholder 7"/>
          <p:cNvSpPr>
            <a:spLocks noGrp="1" noChangeAspect="1"/>
          </p:cNvSpPr>
          <p:nvPr>
            <p:ph type="pic" sz="quarter" idx="10"/>
          </p:nvPr>
        </p:nvSpPr>
        <p:spPr>
          <a:xfrm>
            <a:off x="0" y="1778002"/>
            <a:ext cx="3830613" cy="2822223"/>
          </a:xfrm>
        </p:spPr>
        <p:txBody>
          <a:bodyPr rtlCol="0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endParaRPr lang="en-US" noProof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193410" y="6048375"/>
            <a:ext cx="348212" cy="365125"/>
          </a:xfrm>
        </p:spPr>
        <p:txBody>
          <a:bodyPr/>
          <a:lstStyle>
            <a:lvl1pPr algn="ctr">
              <a:defRPr sz="713">
                <a:solidFill>
                  <a:prstClr val="white"/>
                </a:solidFill>
                <a:latin typeface="Roboto Regular" charset="0"/>
                <a:ea typeface="ＭＳ Ｐゴシック" charset="-128"/>
                <a:cs typeface="Roboto Regular" charset="0"/>
              </a:defRPr>
            </a:lvl1pPr>
          </a:lstStyle>
          <a:p>
            <a:pPr>
              <a:defRPr/>
            </a:pPr>
            <a:fld id="{48F166A1-F9D6-4B70-AA23-7C5AFC4AADF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35878"/>
      </p:ext>
    </p:extLst>
  </p:cSld>
  <p:clrMapOvr>
    <a:masterClrMapping/>
  </p:clrMapOvr>
  <p:transition spd="slow" advClick="0" advTm="2000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1"/>
          <p:cNvSpPr>
            <a:spLocks noGrp="1" noChangeAspect="1"/>
          </p:cNvSpPr>
          <p:nvPr>
            <p:ph type="pic" sz="quarter" idx="10"/>
          </p:nvPr>
        </p:nvSpPr>
        <p:spPr>
          <a:xfrm>
            <a:off x="0" y="0"/>
            <a:ext cx="9144000" cy="6985000"/>
          </a:xfrm>
        </p:spPr>
        <p:txBody>
          <a:bodyPr rtlCol="0">
            <a:normAutofit/>
          </a:bodyPr>
          <a:lstStyle>
            <a:lvl1pPr>
              <a:defRPr sz="1500"/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364059846"/>
      </p:ext>
    </p:extLst>
  </p:cSld>
  <p:clrMapOvr>
    <a:masterClrMapping/>
  </p:clrMapOvr>
  <p:transition spd="slow" advClick="0" advTm="2000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4"/>
          <p:cNvSpPr>
            <a:spLocks noChangeAspect="1"/>
          </p:cNvSpPr>
          <p:nvPr userDrawn="1"/>
        </p:nvSpPr>
        <p:spPr>
          <a:xfrm>
            <a:off x="8241029" y="6066632"/>
            <a:ext cx="252975" cy="338138"/>
          </a:xfrm>
          <a:prstGeom prst="ellipse">
            <a:avLst/>
          </a:prstGeom>
          <a:solidFill>
            <a:srgbClr val="D53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4274" tIns="17136" rIns="34274" bIns="17136"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1800">
              <a:solidFill>
                <a:srgbClr val="FFFFFF"/>
              </a:solidFill>
            </a:endParaRPr>
          </a:p>
        </p:txBody>
      </p:sp>
      <p:pic>
        <p:nvPicPr>
          <p:cNvPr id="3" name="Imagen 6" descr="UGR-MARCA-02-monocrom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16" y="5873750"/>
            <a:ext cx="1383921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7"/>
          <p:cNvCxnSpPr/>
          <p:nvPr userDrawn="1"/>
        </p:nvCxnSpPr>
        <p:spPr>
          <a:xfrm>
            <a:off x="2038680" y="6279357"/>
            <a:ext cx="6081516" cy="79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93410" y="6048375"/>
            <a:ext cx="348212" cy="365125"/>
          </a:xfrm>
        </p:spPr>
        <p:txBody>
          <a:bodyPr/>
          <a:lstStyle>
            <a:lvl1pPr algn="ctr">
              <a:defRPr sz="713">
                <a:solidFill>
                  <a:prstClr val="white"/>
                </a:solidFill>
                <a:latin typeface="Roboto Regular" charset="0"/>
                <a:ea typeface="ＭＳ Ｐゴシック" charset="-128"/>
                <a:cs typeface="Roboto Regular" charset="0"/>
              </a:defRPr>
            </a:lvl1pPr>
          </a:lstStyle>
          <a:p>
            <a:pPr>
              <a:defRPr/>
            </a:pPr>
            <a:fld id="{90D7FF82-56AC-4FE1-944F-870392B13E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294907"/>
      </p:ext>
    </p:extLst>
  </p:cSld>
  <p:clrMapOvr>
    <a:masterClrMapping/>
  </p:clrMapOvr>
  <p:transition spd="slow" advClick="0" advTm="2000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4"/>
          <p:cNvSpPr>
            <a:spLocks noChangeAspect="1"/>
          </p:cNvSpPr>
          <p:nvPr userDrawn="1"/>
        </p:nvSpPr>
        <p:spPr>
          <a:xfrm>
            <a:off x="8241029" y="6066632"/>
            <a:ext cx="252975" cy="338138"/>
          </a:xfrm>
          <a:prstGeom prst="ellipse">
            <a:avLst/>
          </a:prstGeom>
          <a:solidFill>
            <a:srgbClr val="D53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4274" tIns="17136" rIns="34274" bIns="17136"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1800">
              <a:solidFill>
                <a:srgbClr val="FFFFFF"/>
              </a:solidFill>
            </a:endParaRPr>
          </a:p>
        </p:txBody>
      </p:sp>
      <p:pic>
        <p:nvPicPr>
          <p:cNvPr id="3" name="Imagen 6" descr="UGR-MARCA-02-monocrom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16" y="5873750"/>
            <a:ext cx="1383921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Connector 7"/>
          <p:cNvCxnSpPr/>
          <p:nvPr userDrawn="1"/>
        </p:nvCxnSpPr>
        <p:spPr>
          <a:xfrm>
            <a:off x="2038680" y="6279357"/>
            <a:ext cx="6081516" cy="79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93410" y="6057900"/>
            <a:ext cx="348212" cy="365125"/>
          </a:xfrm>
        </p:spPr>
        <p:txBody>
          <a:bodyPr/>
          <a:lstStyle>
            <a:lvl1pPr algn="ctr">
              <a:defRPr sz="713">
                <a:solidFill>
                  <a:prstClr val="white"/>
                </a:solidFill>
                <a:latin typeface="Roboto Regular" charset="0"/>
                <a:ea typeface="ＭＳ Ｐゴシック" charset="-128"/>
                <a:cs typeface="Roboto Regular" charset="0"/>
              </a:defRPr>
            </a:lvl1pPr>
          </a:lstStyle>
          <a:p>
            <a:pPr>
              <a:defRPr/>
            </a:pPr>
            <a:fld id="{C8408156-8541-4BB4-94E6-5214D6321F8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32547"/>
      </p:ext>
    </p:extLst>
  </p:cSld>
  <p:clrMapOvr>
    <a:masterClrMapping/>
  </p:clrMapOvr>
  <p:transition spd="slow" advClick="0" advTm="2000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4"/>
          <p:cNvSpPr>
            <a:spLocks noChangeAspect="1"/>
          </p:cNvSpPr>
          <p:nvPr userDrawn="1"/>
        </p:nvSpPr>
        <p:spPr>
          <a:xfrm>
            <a:off x="8241029" y="6066632"/>
            <a:ext cx="252975" cy="338138"/>
          </a:xfrm>
          <a:prstGeom prst="ellipse">
            <a:avLst/>
          </a:prstGeom>
          <a:solidFill>
            <a:srgbClr val="D53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4274" tIns="17136" rIns="34274" bIns="17136"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1800">
              <a:solidFill>
                <a:srgbClr val="FFFFFF"/>
              </a:solidFill>
            </a:endParaRPr>
          </a:p>
        </p:txBody>
      </p:sp>
      <p:pic>
        <p:nvPicPr>
          <p:cNvPr id="3" name="Imagen 6" descr="UGR-MARCA-02-monocrom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16" y="5873750"/>
            <a:ext cx="1383921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93410" y="6048375"/>
            <a:ext cx="348212" cy="365125"/>
          </a:xfrm>
        </p:spPr>
        <p:txBody>
          <a:bodyPr/>
          <a:lstStyle>
            <a:lvl1pPr algn="ctr">
              <a:defRPr sz="713">
                <a:solidFill>
                  <a:prstClr val="white"/>
                </a:solidFill>
                <a:latin typeface="Roboto Regular" charset="0"/>
                <a:ea typeface="ＭＳ Ｐゴシック" charset="-128"/>
                <a:cs typeface="Roboto Regular" charset="0"/>
              </a:defRPr>
            </a:lvl1pPr>
          </a:lstStyle>
          <a:p>
            <a:pPr>
              <a:defRPr/>
            </a:pPr>
            <a:fld id="{7A0B3550-F944-4D93-A446-C184A738F0D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48345"/>
      </p:ext>
    </p:extLst>
  </p:cSld>
  <p:clrMapOvr>
    <a:masterClrMapping/>
  </p:clrMapOvr>
  <p:transition spd="slow" advClick="0" advTm="2000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4"/>
          <p:cNvSpPr>
            <a:spLocks noChangeAspect="1"/>
          </p:cNvSpPr>
          <p:nvPr userDrawn="1"/>
        </p:nvSpPr>
        <p:spPr>
          <a:xfrm>
            <a:off x="8241029" y="6066632"/>
            <a:ext cx="252975" cy="338138"/>
          </a:xfrm>
          <a:prstGeom prst="ellipse">
            <a:avLst/>
          </a:prstGeom>
          <a:solidFill>
            <a:srgbClr val="D53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4274" tIns="17136" rIns="34274" bIns="17136"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1800">
              <a:solidFill>
                <a:srgbClr val="FFFFFF"/>
              </a:solidFill>
            </a:endParaRPr>
          </a:p>
        </p:txBody>
      </p:sp>
      <p:pic>
        <p:nvPicPr>
          <p:cNvPr id="3" name="Imagen 6" descr="UGR-MARCA-02-monocrom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16" y="5873750"/>
            <a:ext cx="1383921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193410" y="6048375"/>
            <a:ext cx="348212" cy="365125"/>
          </a:xfrm>
        </p:spPr>
        <p:txBody>
          <a:bodyPr/>
          <a:lstStyle>
            <a:lvl1pPr algn="ctr">
              <a:defRPr sz="713">
                <a:solidFill>
                  <a:prstClr val="white"/>
                </a:solidFill>
                <a:latin typeface="Roboto Regular" charset="0"/>
                <a:ea typeface="ＭＳ Ｐゴシック" charset="-128"/>
                <a:cs typeface="Roboto Regular" charset="0"/>
              </a:defRPr>
            </a:lvl1pPr>
          </a:lstStyle>
          <a:p>
            <a:pPr>
              <a:defRPr/>
            </a:pPr>
            <a:fld id="{F876FEE7-692B-4F78-946D-5F5E65389F3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108200"/>
      </p:ext>
    </p:extLst>
  </p:cSld>
  <p:clrMapOvr>
    <a:masterClrMapping/>
  </p:clrMapOvr>
  <p:transition spd="slow" advClick="0" advTm="2000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 noChangeAspect="1"/>
          </p:cNvSpPr>
          <p:nvPr>
            <p:ph type="pic" sz="quarter" idx="10"/>
          </p:nvPr>
        </p:nvSpPr>
        <p:spPr>
          <a:xfrm>
            <a:off x="0" y="723900"/>
            <a:ext cx="9144000" cy="4457700"/>
          </a:xfrm>
        </p:spPr>
        <p:txBody>
          <a:bodyPr rtlCol="0">
            <a:normAutofit/>
          </a:bodyPr>
          <a:lstStyle>
            <a:lvl1pPr marL="0" indent="0">
              <a:buNone/>
              <a:defRPr sz="1163">
                <a:solidFill>
                  <a:schemeClr val="tx2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522801397"/>
      </p:ext>
    </p:extLst>
  </p:cSld>
  <p:clrMapOvr>
    <a:masterClrMapping/>
  </p:clrMapOvr>
  <p:transition spd="slow" advClick="0" advTm="2000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4"/>
          <p:cNvSpPr>
            <a:spLocks noChangeAspect="1"/>
          </p:cNvSpPr>
          <p:nvPr userDrawn="1"/>
        </p:nvSpPr>
        <p:spPr>
          <a:xfrm>
            <a:off x="8241029" y="6066632"/>
            <a:ext cx="252975" cy="338138"/>
          </a:xfrm>
          <a:prstGeom prst="ellipse">
            <a:avLst/>
          </a:prstGeom>
          <a:solidFill>
            <a:srgbClr val="D53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4274" tIns="17136" rIns="34274" bIns="17136"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7"/>
          <p:cNvCxnSpPr/>
          <p:nvPr userDrawn="1"/>
        </p:nvCxnSpPr>
        <p:spPr>
          <a:xfrm>
            <a:off x="2038680" y="6279357"/>
            <a:ext cx="6081516" cy="79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Imagen 7" descr="UGR-MARCA-02-monocrom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16" y="5873750"/>
            <a:ext cx="1383921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icture Placeholder 7"/>
          <p:cNvSpPr>
            <a:spLocks noGrp="1" noChangeAspect="1"/>
          </p:cNvSpPr>
          <p:nvPr>
            <p:ph type="pic" sz="quarter" idx="10"/>
          </p:nvPr>
        </p:nvSpPr>
        <p:spPr>
          <a:xfrm>
            <a:off x="0" y="1778002"/>
            <a:ext cx="3830613" cy="2822223"/>
          </a:xfrm>
        </p:spPr>
        <p:txBody>
          <a:bodyPr rtlCol="0"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endParaRPr lang="en-US" noProof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193410" y="6048375"/>
            <a:ext cx="348212" cy="365125"/>
          </a:xfrm>
        </p:spPr>
        <p:txBody>
          <a:bodyPr/>
          <a:lstStyle>
            <a:lvl1pPr algn="ctr">
              <a:defRPr sz="713">
                <a:solidFill>
                  <a:prstClr val="white"/>
                </a:solidFill>
                <a:latin typeface="Roboto Regular" charset="0"/>
                <a:ea typeface="ＭＳ Ｐゴシック" charset="-128"/>
                <a:cs typeface="Roboto Regular" charset="0"/>
              </a:defRPr>
            </a:lvl1pPr>
          </a:lstStyle>
          <a:p>
            <a:pPr>
              <a:defRPr/>
            </a:pPr>
            <a:fld id="{48F166A1-F9D6-4B70-AA23-7C5AFC4AADF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089771"/>
      </p:ext>
    </p:extLst>
  </p:cSld>
  <p:clrMapOvr>
    <a:masterClrMapping/>
  </p:clrMapOvr>
  <p:transition spd="slow" advClick="0" advTm="200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EE71-E3BA-4922-9C1A-1E0DA96E3972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53E9A-1A12-4060-BC20-6DF48E9A15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965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4"/>
          <p:cNvSpPr>
            <a:spLocks noChangeAspect="1"/>
          </p:cNvSpPr>
          <p:nvPr userDrawn="1"/>
        </p:nvSpPr>
        <p:spPr>
          <a:xfrm>
            <a:off x="8241029" y="6066632"/>
            <a:ext cx="252975" cy="338138"/>
          </a:xfrm>
          <a:prstGeom prst="ellipse">
            <a:avLst/>
          </a:prstGeom>
          <a:solidFill>
            <a:srgbClr val="D53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4274" tIns="17136" rIns="34274" bIns="17136"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1800">
              <a:solidFill>
                <a:srgbClr val="FFFFFF"/>
              </a:solidFill>
            </a:endParaRPr>
          </a:p>
        </p:txBody>
      </p:sp>
      <p:cxnSp>
        <p:nvCxnSpPr>
          <p:cNvPr id="4" name="Straight Connector 7"/>
          <p:cNvCxnSpPr/>
          <p:nvPr userDrawn="1"/>
        </p:nvCxnSpPr>
        <p:spPr>
          <a:xfrm>
            <a:off x="2038680" y="6279357"/>
            <a:ext cx="6081516" cy="79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n 7" descr="UGR-MARCA-02-monocrom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16" y="5873750"/>
            <a:ext cx="1383921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Placeholder 6"/>
          <p:cNvSpPr>
            <a:spLocks noGrp="1" noChangeAspect="1"/>
          </p:cNvSpPr>
          <p:nvPr>
            <p:ph type="pic" sz="quarter" idx="10"/>
          </p:nvPr>
        </p:nvSpPr>
        <p:spPr>
          <a:xfrm>
            <a:off x="0" y="1686404"/>
            <a:ext cx="4571630" cy="3493295"/>
          </a:xfrm>
        </p:spPr>
        <p:txBody>
          <a:bodyPr rtlCol="0">
            <a:normAutofit/>
          </a:bodyPr>
          <a:lstStyle>
            <a:lvl1pPr marL="0" indent="0">
              <a:buNone/>
              <a:defRPr sz="713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193410" y="6048375"/>
            <a:ext cx="348212" cy="365125"/>
          </a:xfrm>
        </p:spPr>
        <p:txBody>
          <a:bodyPr/>
          <a:lstStyle>
            <a:lvl1pPr algn="ctr">
              <a:defRPr sz="713">
                <a:solidFill>
                  <a:prstClr val="white"/>
                </a:solidFill>
                <a:latin typeface="Roboto Regular" charset="0"/>
                <a:ea typeface="ＭＳ Ｐゴシック" charset="-128"/>
                <a:cs typeface="Roboto Regular" charset="0"/>
              </a:defRPr>
            </a:lvl1pPr>
          </a:lstStyle>
          <a:p>
            <a:pPr>
              <a:defRPr/>
            </a:pPr>
            <a:fld id="{0E983D46-B256-4F92-9AB2-8B15E00513B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88641"/>
      </p:ext>
    </p:extLst>
  </p:cSld>
  <p:clrMapOvr>
    <a:masterClrMapping/>
  </p:clrMapOvr>
  <p:transition spd="slow" advClick="0" advTm="2000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4"/>
          <p:cNvSpPr>
            <a:spLocks noChangeAspect="1"/>
          </p:cNvSpPr>
          <p:nvPr userDrawn="1"/>
        </p:nvSpPr>
        <p:spPr>
          <a:xfrm>
            <a:off x="8241029" y="6066632"/>
            <a:ext cx="252975" cy="338138"/>
          </a:xfrm>
          <a:prstGeom prst="ellipse">
            <a:avLst/>
          </a:prstGeom>
          <a:solidFill>
            <a:srgbClr val="D53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4274" tIns="17136" rIns="34274" bIns="17136"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1800">
              <a:solidFill>
                <a:srgbClr val="FFFFFF"/>
              </a:solidFill>
            </a:endParaRPr>
          </a:p>
        </p:txBody>
      </p:sp>
      <p:cxnSp>
        <p:nvCxnSpPr>
          <p:cNvPr id="4" name="Straight Connector 7"/>
          <p:cNvCxnSpPr/>
          <p:nvPr userDrawn="1"/>
        </p:nvCxnSpPr>
        <p:spPr>
          <a:xfrm>
            <a:off x="2038680" y="6279357"/>
            <a:ext cx="6081516" cy="79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n 7" descr="UGR-MARCA-02-monocrom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16" y="5873750"/>
            <a:ext cx="1383921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Placeholder 6"/>
          <p:cNvSpPr>
            <a:spLocks noGrp="1" noChangeAspect="1"/>
          </p:cNvSpPr>
          <p:nvPr>
            <p:ph type="pic" sz="quarter" idx="10"/>
          </p:nvPr>
        </p:nvSpPr>
        <p:spPr>
          <a:xfrm>
            <a:off x="4572595" y="1686404"/>
            <a:ext cx="4571630" cy="3493295"/>
          </a:xfrm>
        </p:spPr>
        <p:txBody>
          <a:bodyPr rtlCol="0">
            <a:normAutofit/>
          </a:bodyPr>
          <a:lstStyle>
            <a:lvl1pPr marL="0" indent="0">
              <a:buNone/>
              <a:defRPr sz="713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193410" y="6048375"/>
            <a:ext cx="348212" cy="365125"/>
          </a:xfrm>
        </p:spPr>
        <p:txBody>
          <a:bodyPr/>
          <a:lstStyle>
            <a:lvl1pPr algn="ctr">
              <a:defRPr sz="713">
                <a:solidFill>
                  <a:prstClr val="white"/>
                </a:solidFill>
                <a:latin typeface="Roboto Regular" charset="0"/>
                <a:ea typeface="ＭＳ Ｐゴシック" charset="-128"/>
                <a:cs typeface="Roboto Regular" charset="0"/>
              </a:defRPr>
            </a:lvl1pPr>
          </a:lstStyle>
          <a:p>
            <a:pPr>
              <a:defRPr/>
            </a:pPr>
            <a:fld id="{D8A9AF73-258E-49A7-8C2F-DAE13EC5085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26675"/>
      </p:ext>
    </p:extLst>
  </p:cSld>
  <p:clrMapOvr>
    <a:masterClrMapping/>
  </p:clrMapOvr>
  <p:transition spd="slow" advClick="0" advTm="2000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>
            <a:spLocks noChangeAspect="1"/>
          </p:cNvSpPr>
          <p:nvPr userDrawn="1"/>
        </p:nvSpPr>
        <p:spPr>
          <a:xfrm>
            <a:off x="8241029" y="6066632"/>
            <a:ext cx="252975" cy="338138"/>
          </a:xfrm>
          <a:prstGeom prst="ellipse">
            <a:avLst/>
          </a:prstGeom>
          <a:solidFill>
            <a:srgbClr val="D530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4274" tIns="17136" rIns="34274" bIns="17136" anchor="ctr"/>
          <a:lstStyle>
            <a:lvl1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es-ES_tradnl" altLang="es-E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7"/>
          <p:cNvCxnSpPr/>
          <p:nvPr userDrawn="1"/>
        </p:nvCxnSpPr>
        <p:spPr>
          <a:xfrm>
            <a:off x="2038680" y="6279357"/>
            <a:ext cx="6081516" cy="794"/>
          </a:xfrm>
          <a:prstGeom prst="line">
            <a:avLst/>
          </a:prstGeom>
          <a:ln w="317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Imagen 7" descr="UGR-MARCA-02-monocrom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16" y="5873750"/>
            <a:ext cx="1383921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Placeholder 6"/>
          <p:cNvSpPr>
            <a:spLocks noGrp="1" noChangeAspect="1"/>
          </p:cNvSpPr>
          <p:nvPr>
            <p:ph type="pic" sz="quarter" idx="10"/>
          </p:nvPr>
        </p:nvSpPr>
        <p:spPr>
          <a:xfrm>
            <a:off x="759377" y="1876778"/>
            <a:ext cx="685711" cy="914400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713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3" name="Picture Placeholder 6"/>
          <p:cNvSpPr>
            <a:spLocks noGrp="1" noChangeAspect="1"/>
          </p:cNvSpPr>
          <p:nvPr>
            <p:ph type="pic" sz="quarter" idx="11"/>
          </p:nvPr>
        </p:nvSpPr>
        <p:spPr>
          <a:xfrm>
            <a:off x="3233412" y="1876778"/>
            <a:ext cx="685711" cy="914400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713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15" name="Picture Placeholder 6"/>
          <p:cNvSpPr>
            <a:spLocks noGrp="1" noChangeAspect="1"/>
          </p:cNvSpPr>
          <p:nvPr>
            <p:ph type="pic" sz="quarter" idx="12"/>
          </p:nvPr>
        </p:nvSpPr>
        <p:spPr>
          <a:xfrm>
            <a:off x="5624899" y="1876778"/>
            <a:ext cx="685711" cy="914400"/>
          </a:xfrm>
          <a:prstGeom prst="ellipse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713">
                <a:solidFill>
                  <a:schemeClr val="tx1"/>
                </a:solidFill>
              </a:defRPr>
            </a:lvl1pPr>
          </a:lstStyle>
          <a:p>
            <a:pPr lvl="0"/>
            <a:endParaRPr lang="en-US" noProof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8193410" y="6048375"/>
            <a:ext cx="348212" cy="365125"/>
          </a:xfrm>
        </p:spPr>
        <p:txBody>
          <a:bodyPr/>
          <a:lstStyle>
            <a:lvl1pPr algn="ctr">
              <a:defRPr sz="713">
                <a:solidFill>
                  <a:prstClr val="white"/>
                </a:solidFill>
                <a:latin typeface="Roboto Regular" charset="0"/>
                <a:ea typeface="ＭＳ Ｐゴシック" charset="-128"/>
                <a:cs typeface="Roboto Regular" charset="0"/>
              </a:defRPr>
            </a:lvl1pPr>
          </a:lstStyle>
          <a:p>
            <a:pPr>
              <a:defRPr/>
            </a:pPr>
            <a:fld id="{BB4EA889-EC38-40FD-80D6-FB8221D4BDC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47821"/>
      </p:ext>
    </p:extLst>
  </p:cSld>
  <p:clrMapOvr>
    <a:masterClrMapping/>
  </p:clrMapOvr>
  <p:transition spd="slow" advClick="0" advTm="2000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ad A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2"/>
          <p:cNvSpPr>
            <a:spLocks noGrp="1" noChangeAspect="1"/>
          </p:cNvSpPr>
          <p:nvPr>
            <p:ph type="pic" sz="quarter" idx="14"/>
          </p:nvPr>
        </p:nvSpPr>
        <p:spPr>
          <a:xfrm>
            <a:off x="0" y="-1"/>
            <a:ext cx="9144000" cy="3376691"/>
          </a:xfrm>
        </p:spPr>
        <p:txBody>
          <a:bodyPr rtlCol="0">
            <a:normAutofit/>
          </a:bodyPr>
          <a:lstStyle>
            <a:lvl1pPr marL="0" indent="0">
              <a:buNone/>
              <a:defRPr sz="1088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53760444"/>
      </p:ext>
    </p:extLst>
  </p:cSld>
  <p:clrMapOvr>
    <a:masterClrMapping/>
  </p:clrMapOvr>
  <p:transition spd="slow" advClick="0" advTm="2000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EE71-E3BA-4922-9C1A-1E0DA96E3972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53E9A-1A12-4060-BC20-6DF48E9A15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247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EE71-E3BA-4922-9C1A-1E0DA96E3972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53E9A-1A12-4060-BC20-6DF48E9A15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88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EE71-E3BA-4922-9C1A-1E0DA96E3972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53E9A-1A12-4060-BC20-6DF48E9A15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123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EE71-E3BA-4922-9C1A-1E0DA96E3972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53E9A-1A12-4060-BC20-6DF48E9A15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024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EE71-E3BA-4922-9C1A-1E0DA96E3972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53E9A-1A12-4060-BC20-6DF48E9A15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706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EE71-E3BA-4922-9C1A-1E0DA96E3972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53E9A-1A12-4060-BC20-6DF48E9A15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832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7EE71-E3BA-4922-9C1A-1E0DA96E3972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53E9A-1A12-4060-BC20-6DF48E9A15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809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7EE71-E3BA-4922-9C1A-1E0DA96E3972}" type="datetimeFigureOut">
              <a:rPr lang="es-ES" smtClean="0"/>
              <a:pPr/>
              <a:t>11/11/2024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53E9A-1A12-4060-BC20-6DF48E9A15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989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141" y="274638"/>
            <a:ext cx="822971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43765" tIns="121884" rIns="243765" bIns="1218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Presentación corporativa UGR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141" y="1600200"/>
            <a:ext cx="822971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43765" tIns="121884" rIns="243765" bIns="1218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Estilos primer nivel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2943" y="6356350"/>
            <a:ext cx="2133917" cy="365125"/>
          </a:xfrm>
          <a:prstGeom prst="rect">
            <a:avLst/>
          </a:prstGeom>
        </p:spPr>
        <p:txBody>
          <a:bodyPr vert="horz" wrap="square" lIns="243765" tIns="121884" rIns="243765" bIns="121884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63">
                <a:solidFill>
                  <a:srgbClr val="A5A6A5"/>
                </a:solidFill>
                <a:latin typeface="Roboto Light" charset="0"/>
                <a:ea typeface="ＭＳ Ｐゴシック" charset="0"/>
                <a:cs typeface="Roboto Light" charset="0"/>
              </a:defRPr>
            </a:lvl1pPr>
          </a:lstStyle>
          <a:p>
            <a:pPr>
              <a:defRPr/>
            </a:pPr>
            <a:fld id="{2485DB38-F556-4209-866E-858115F9000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794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2000">
    <p:wipe dir="r"/>
  </p:transition>
  <p:hf hdr="0" ftr="0" dt="0"/>
  <p:txStyles>
    <p:titleStyle>
      <a:lvl1pPr algn="l" defTabSz="456605" rtl="0" eaLnBrk="0" fontAlgn="base" hangingPunct="0">
        <a:spcBef>
          <a:spcPct val="0"/>
        </a:spcBef>
        <a:spcAft>
          <a:spcPct val="0"/>
        </a:spcAft>
        <a:defRPr sz="3000" kern="1200">
          <a:solidFill>
            <a:schemeClr val="tx1"/>
          </a:solidFill>
          <a:latin typeface="GreyscaleBasic"/>
          <a:ea typeface="ＭＳ Ｐゴシック" charset="-128"/>
          <a:cs typeface="GreyscaleBasic"/>
        </a:defRPr>
      </a:lvl1pPr>
      <a:lvl2pPr algn="l" defTabSz="456605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GreyscaleBasic"/>
          <a:ea typeface="ＭＳ Ｐゴシック" charset="-128"/>
          <a:cs typeface="GreyscaleBasic"/>
        </a:defRPr>
      </a:lvl2pPr>
      <a:lvl3pPr algn="l" defTabSz="456605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GreyscaleBasic"/>
          <a:ea typeface="ＭＳ Ｐゴシック" charset="-128"/>
          <a:cs typeface="GreyscaleBasic"/>
        </a:defRPr>
      </a:lvl3pPr>
      <a:lvl4pPr algn="l" defTabSz="456605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GreyscaleBasic"/>
          <a:ea typeface="ＭＳ Ｐゴシック" charset="-128"/>
          <a:cs typeface="GreyscaleBasic"/>
        </a:defRPr>
      </a:lvl4pPr>
      <a:lvl5pPr algn="l" defTabSz="456605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GreyscaleBasic"/>
          <a:ea typeface="ＭＳ Ｐゴシック" charset="-128"/>
          <a:cs typeface="GreyscaleBasic"/>
        </a:defRPr>
      </a:lvl5pPr>
      <a:lvl6pPr marL="171389" algn="ctr" defTabSz="457039" rtl="0" fontAlgn="base">
        <a:spcBef>
          <a:spcPct val="0"/>
        </a:spcBef>
        <a:spcAft>
          <a:spcPct val="0"/>
        </a:spcAft>
        <a:defRPr sz="2063">
          <a:solidFill>
            <a:schemeClr val="tx1"/>
          </a:solidFill>
          <a:latin typeface="Roboto Light" charset="0"/>
          <a:ea typeface="ＭＳ Ｐゴシック" charset="-128"/>
          <a:cs typeface="Roboto Light" charset="0"/>
        </a:defRPr>
      </a:lvl6pPr>
      <a:lvl7pPr marL="342779" algn="ctr" defTabSz="457039" rtl="0" fontAlgn="base">
        <a:spcBef>
          <a:spcPct val="0"/>
        </a:spcBef>
        <a:spcAft>
          <a:spcPct val="0"/>
        </a:spcAft>
        <a:defRPr sz="2063">
          <a:solidFill>
            <a:schemeClr val="tx1"/>
          </a:solidFill>
          <a:latin typeface="Roboto Light" charset="0"/>
          <a:ea typeface="ＭＳ Ｐゴシック" charset="-128"/>
          <a:cs typeface="Roboto Light" charset="0"/>
        </a:defRPr>
      </a:lvl7pPr>
      <a:lvl8pPr marL="514169" algn="ctr" defTabSz="457039" rtl="0" fontAlgn="base">
        <a:spcBef>
          <a:spcPct val="0"/>
        </a:spcBef>
        <a:spcAft>
          <a:spcPct val="0"/>
        </a:spcAft>
        <a:defRPr sz="2063">
          <a:solidFill>
            <a:schemeClr val="tx1"/>
          </a:solidFill>
          <a:latin typeface="Roboto Light" charset="0"/>
          <a:ea typeface="ＭＳ Ｐゴシック" charset="-128"/>
          <a:cs typeface="Roboto Light" charset="0"/>
        </a:defRPr>
      </a:lvl8pPr>
      <a:lvl9pPr marL="685559" algn="ctr" defTabSz="457039" rtl="0" fontAlgn="base">
        <a:spcBef>
          <a:spcPct val="0"/>
        </a:spcBef>
        <a:spcAft>
          <a:spcPct val="0"/>
        </a:spcAft>
        <a:defRPr sz="2063">
          <a:solidFill>
            <a:schemeClr val="tx1"/>
          </a:solidFill>
          <a:latin typeface="Roboto Light" charset="0"/>
          <a:ea typeface="ＭＳ Ｐゴシック" charset="-128"/>
          <a:cs typeface="Roboto Light" charset="0"/>
        </a:defRPr>
      </a:lvl9pPr>
    </p:titleStyle>
    <p:bodyStyle>
      <a:lvl1pPr marL="127992" indent="-127992" algn="l" defTabSz="45660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GreyscaleBasic"/>
          <a:ea typeface="ＭＳ Ｐゴシック" charset="-128"/>
          <a:cs typeface="GreyscaleBasic"/>
        </a:defRPr>
      </a:lvl1pPr>
      <a:lvl2pPr marL="456605" indent="-285155" algn="l" defTabSz="45660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350" kern="1200">
          <a:solidFill>
            <a:schemeClr val="tx1"/>
          </a:solidFill>
          <a:latin typeface="GreyscaleBasic"/>
          <a:ea typeface="ＭＳ Ｐゴシック" charset="-128"/>
          <a:cs typeface="GreyscaleBasic"/>
        </a:defRPr>
      </a:lvl2pPr>
      <a:lvl3pPr marL="913805" indent="-570905" algn="l" defTabSz="45660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088" kern="1200">
          <a:solidFill>
            <a:schemeClr val="tx1"/>
          </a:solidFill>
          <a:latin typeface="GreyscaleBasic"/>
          <a:ea typeface="ＭＳ Ｐゴシック" charset="-128"/>
          <a:cs typeface="GreyscaleBasic"/>
        </a:defRPr>
      </a:lvl3pPr>
      <a:lvl4pPr marL="1371005" indent="-856655" algn="l" defTabSz="45660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713" kern="1200">
          <a:solidFill>
            <a:schemeClr val="tx1"/>
          </a:solidFill>
          <a:latin typeface="GreyscaleBasic"/>
          <a:ea typeface="ＭＳ Ｐゴシック" charset="-128"/>
          <a:cs typeface="GreyscaleBasic"/>
        </a:defRPr>
      </a:lvl4pPr>
      <a:lvl5pPr marL="1827609" indent="-1142405" algn="l" defTabSz="456605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713" kern="1200">
          <a:solidFill>
            <a:schemeClr val="tx1"/>
          </a:solidFill>
          <a:latin typeface="GreyscaleBasic"/>
          <a:ea typeface="ＭＳ Ｐゴシック" charset="-128"/>
          <a:cs typeface="GreyscaleBasic"/>
        </a:defRPr>
      </a:lvl5pPr>
      <a:lvl6pPr marL="2513840" indent="-228531" algn="l" defTabSz="457062" rtl="0" eaLnBrk="1" latinLnBrk="0" hangingPunct="1">
        <a:spcBef>
          <a:spcPct val="20000"/>
        </a:spcBef>
        <a:buFont typeface="Arial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2" indent="-228531" algn="l" defTabSz="457062" rtl="0" eaLnBrk="1" latinLnBrk="0" hangingPunct="1">
        <a:spcBef>
          <a:spcPct val="20000"/>
        </a:spcBef>
        <a:buFont typeface="Arial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27964" indent="-228531" algn="l" defTabSz="457062" rtl="0" eaLnBrk="1" latinLnBrk="0" hangingPunct="1">
        <a:spcBef>
          <a:spcPct val="20000"/>
        </a:spcBef>
        <a:buFont typeface="Arial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25" indent="-228531" algn="l" defTabSz="457062" rtl="0" eaLnBrk="1" latinLnBrk="0" hangingPunct="1">
        <a:spcBef>
          <a:spcPct val="20000"/>
        </a:spcBef>
        <a:buFont typeface="Arial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2" algn="l" defTabSz="4570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24" algn="l" defTabSz="4570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6" algn="l" defTabSz="4570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48" algn="l" defTabSz="4570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09" algn="l" defTabSz="4570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1" algn="l" defTabSz="4570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33" algn="l" defTabSz="4570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96" algn="l" defTabSz="4570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E2706FA-51D8-4539-9FD0-17063E80AFEB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6158C64-C0DB-CEA9-FCEC-ACA68A94BA90}"/>
              </a:ext>
            </a:extLst>
          </p:cNvPr>
          <p:cNvSpPr txBox="1"/>
          <p:nvPr/>
        </p:nvSpPr>
        <p:spPr>
          <a:xfrm>
            <a:off x="899592" y="1141274"/>
            <a:ext cx="7064150" cy="52091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endParaRPr lang="es-ES" b="1" i="1" dirty="0">
              <a:solidFill>
                <a:srgbClr val="333333"/>
              </a:solidFill>
              <a:effectLst/>
              <a:latin typeface="Barlow Condensed" panose="020F0502020204030204" pitchFamily="2" charset="0"/>
            </a:endParaRPr>
          </a:p>
          <a:p>
            <a:pPr marL="0" indent="0" algn="ctr">
              <a:buNone/>
            </a:pPr>
            <a:endParaRPr lang="es-ES" b="1" i="1" dirty="0">
              <a:solidFill>
                <a:srgbClr val="333333"/>
              </a:solidFill>
              <a:latin typeface="Barlow Condensed" panose="020F0502020204030204" pitchFamily="2" charset="0"/>
            </a:endParaRPr>
          </a:p>
          <a:p>
            <a:pPr marL="0" indent="0" algn="ctr">
              <a:buNone/>
            </a:pPr>
            <a:endParaRPr lang="es-ES" b="1" i="1" dirty="0">
              <a:solidFill>
                <a:srgbClr val="333333"/>
              </a:solidFill>
              <a:effectLst/>
              <a:latin typeface="Barlow Condensed" panose="020F0502020204030204" pitchFamily="2" charset="0"/>
            </a:endParaRPr>
          </a:p>
          <a:p>
            <a:pPr marL="0" indent="0" algn="ctr">
              <a:buNone/>
            </a:pPr>
            <a:endParaRPr lang="es-ES" b="1" i="1" dirty="0">
              <a:solidFill>
                <a:srgbClr val="333333"/>
              </a:solidFill>
              <a:latin typeface="Barlow Condensed" panose="020F0502020204030204" pitchFamily="2" charset="0"/>
            </a:endParaRPr>
          </a:p>
          <a:p>
            <a:pPr marL="0" indent="0" algn="ctr">
              <a:buNone/>
            </a:pPr>
            <a:r>
              <a:rPr lang="es-ES" sz="2800" b="1" i="1" dirty="0">
                <a:solidFill>
                  <a:srgbClr val="333333"/>
                </a:solidFill>
                <a:effectLst/>
                <a:latin typeface="Barlow Condensed" panose="020F0502020204030204" pitchFamily="2" charset="0"/>
              </a:rPr>
              <a:t>Contratación laboral de personal investigador en las universidades españolas. </a:t>
            </a:r>
            <a:endParaRPr lang="es-ES" sz="2800" b="0" i="0" dirty="0">
              <a:solidFill>
                <a:srgbClr val="333333"/>
              </a:solidFill>
              <a:effectLst/>
              <a:latin typeface="Barlow Condensed" panose="020F0502020204030204" pitchFamily="2" charset="0"/>
            </a:endParaRPr>
          </a:p>
          <a:p>
            <a:pPr marL="0" indent="0" algn="ctr">
              <a:buNone/>
            </a:pPr>
            <a:r>
              <a:rPr lang="es-ES" sz="2800" b="1" i="1" dirty="0">
                <a:solidFill>
                  <a:srgbClr val="333333"/>
                </a:solidFill>
                <a:latin typeface="Barlow Condensed" panose="020F0502020204030204" pitchFamily="2" charset="0"/>
              </a:rPr>
              <a:t>E</a:t>
            </a:r>
            <a:r>
              <a:rPr lang="es-ES" sz="2800" b="1" i="1" dirty="0">
                <a:solidFill>
                  <a:srgbClr val="333333"/>
                </a:solidFill>
                <a:effectLst/>
                <a:latin typeface="Barlow Condensed" panose="020F0502020204030204" pitchFamily="2" charset="0"/>
              </a:rPr>
              <a:t>xperiencia en la aplicación tras las modificaciones legislativas.</a:t>
            </a:r>
            <a:endParaRPr lang="es-ES" sz="2800" b="0" i="0" dirty="0">
              <a:solidFill>
                <a:srgbClr val="333333"/>
              </a:solidFill>
              <a:effectLst/>
              <a:latin typeface="Barlow Condensed" panose="020F0502020204030204" pitchFamily="2" charset="0"/>
            </a:endParaRPr>
          </a:p>
          <a:p>
            <a:pPr marL="0" indent="0" algn="r">
              <a:buNone/>
            </a:pPr>
            <a:endParaRPr lang="es-ES" sz="1050" b="1" dirty="0">
              <a:latin typeface="Arial Black" panose="020B0A04020102020204" pitchFamily="34" charset="0"/>
            </a:endParaRPr>
          </a:p>
          <a:p>
            <a:pPr marL="457200" indent="-457200" algn="ctr">
              <a:buFont typeface="Arial" panose="020B0604020202020204" pitchFamily="34" charset="0"/>
              <a:buAutoNum type="arabicPeriod"/>
            </a:pPr>
            <a:endParaRPr lang="es-ES" sz="12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endParaRPr lang="es-ES" sz="1050" b="1" dirty="0"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endParaRPr lang="es-ES" sz="1050" b="1" dirty="0"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endParaRPr lang="es-ES" sz="1050" b="1" dirty="0"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endParaRPr lang="es-ES" sz="1050" b="1" dirty="0"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endParaRPr lang="es-ES" sz="1050" b="1" dirty="0"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endParaRPr lang="es-ES" sz="1050" b="1" dirty="0"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endParaRPr lang="es-ES" sz="1050" b="1" dirty="0"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endParaRPr lang="es-ES" sz="1050" b="1" dirty="0"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endParaRPr lang="es-ES" sz="1050" b="1" dirty="0"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endParaRPr lang="es-ES" sz="1050" b="1" dirty="0">
              <a:latin typeface="Arial Black" panose="020B0A04020102020204" pitchFamily="34" charset="0"/>
            </a:endParaRPr>
          </a:p>
          <a:p>
            <a:pPr marL="0" indent="0" algn="r">
              <a:buNone/>
            </a:pPr>
            <a:r>
              <a:rPr lang="es-ES" sz="1050" b="1" dirty="0" err="1">
                <a:latin typeface="Arial Black" panose="020B0A04020102020204" pitchFamily="34" charset="0"/>
              </a:rPr>
              <a:t>RedUGI</a:t>
            </a:r>
            <a:r>
              <a:rPr lang="es-ES" sz="1050" b="1" dirty="0">
                <a:latin typeface="Arial Black" panose="020B0A04020102020204" pitchFamily="34" charset="0"/>
              </a:rPr>
              <a:t>. Cuenca 13/11/2024</a:t>
            </a:r>
          </a:p>
          <a:p>
            <a:pPr marL="0" indent="0" algn="r">
              <a:buNone/>
            </a:pPr>
            <a:r>
              <a:rPr lang="es-ES" sz="1050" b="1" dirty="0">
                <a:latin typeface="Arial Black" panose="020B0A04020102020204" pitchFamily="34" charset="0"/>
              </a:rPr>
              <a:t>Miguel </a:t>
            </a:r>
            <a:r>
              <a:rPr lang="es-ES" sz="1050" b="1" dirty="0" err="1">
                <a:latin typeface="Arial Black" panose="020B0A04020102020204" pitchFamily="34" charset="0"/>
              </a:rPr>
              <a:t>Angel</a:t>
            </a:r>
            <a:r>
              <a:rPr lang="es-ES" sz="1050" b="1" dirty="0">
                <a:latin typeface="Arial Black" panose="020B0A04020102020204" pitchFamily="34" charset="0"/>
              </a:rPr>
              <a:t> Guardia López</a:t>
            </a:r>
          </a:p>
        </p:txBody>
      </p:sp>
    </p:spTree>
    <p:extLst>
      <p:ext uri="{BB962C8B-B14F-4D97-AF65-F5344CB8AC3E}">
        <p14:creationId xmlns:p14="http://schemas.microsoft.com/office/powerpoint/2010/main" val="404163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234246-C8A8-DAFE-4053-384165776C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72E1E73A-5A83-206E-EF26-8149184DFF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CEB9D1-0CE5-ADB1-04CF-C45B70C3F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EBDC271-1348-F8A0-6777-62417B98B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81C4AD1-200C-60A3-6FAF-BCDEE6BB7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71E1CB7-34F7-4C81-FDD8-0A5E1C10D3AE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2" name="2 Marcador de contenido">
            <a:extLst>
              <a:ext uri="{FF2B5EF4-FFF2-40B4-BE49-F238E27FC236}">
                <a16:creationId xmlns:a16="http://schemas.microsoft.com/office/drawing/2014/main" id="{4AAA4F58-1567-7FFF-577B-1692A14B15C2}"/>
              </a:ext>
            </a:extLst>
          </p:cNvPr>
          <p:cNvSpPr txBox="1">
            <a:spLocks/>
          </p:cNvSpPr>
          <p:nvPr/>
        </p:nvSpPr>
        <p:spPr>
          <a:xfrm>
            <a:off x="467544" y="764704"/>
            <a:ext cx="7920880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ES" altLang="es-ES" sz="1800" i="1"/>
              <a:t>	</a:t>
            </a:r>
            <a:r>
              <a:rPr lang="es-ES" altLang="es-ES" sz="1800" i="1">
                <a:solidFill>
                  <a:srgbClr val="FF0000"/>
                </a:solidFill>
              </a:rPr>
              <a:t>Preguntas para mentimeter</a:t>
            </a:r>
            <a:r>
              <a:rPr lang="es-ES" altLang="es-ES" sz="2000" b="1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2000" b="1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1600" b="1"/>
              <a:t>6.  ¿En tu universidad, al utilizar el contrato de actividades científicas, las líneas de investigación se identifican exclusivamente con el proyecto o contrato que los financia o se pueden incorporar nuevos proyectos o contratos a la línea?</a:t>
            </a:r>
          </a:p>
          <a:p>
            <a:endParaRPr lang="es-ES" sz="1600" b="1"/>
          </a:p>
          <a:p>
            <a:pPr>
              <a:buFont typeface="+mj-lt"/>
              <a:buAutoNum type="alphaLcParenR"/>
            </a:pPr>
            <a:r>
              <a:rPr lang="es-ES" sz="1600" b="1"/>
              <a:t>Si y por tanto no puede mantenerse el contrato indefinido una vez finalizado el proyecto.</a:t>
            </a:r>
          </a:p>
          <a:p>
            <a:pPr>
              <a:buFont typeface="+mj-lt"/>
              <a:buAutoNum type="alphaLcParenR"/>
            </a:pPr>
            <a:r>
              <a:rPr lang="es-ES" sz="1600" b="1"/>
              <a:t>No y por tanto se puede mantener el contrato indefinido con cargo a un nuevo proyecto o contrato que se asocie a la línea</a:t>
            </a:r>
          </a:p>
          <a:p>
            <a:pPr>
              <a:buFont typeface="+mj-lt"/>
              <a:buAutoNum type="alphaLcParenR"/>
            </a:pPr>
            <a:endParaRPr lang="es-ES" sz="1600" b="1"/>
          </a:p>
          <a:p>
            <a:pPr>
              <a:buFont typeface="+mj-lt"/>
              <a:buAutoNum type="alphaLcParenR"/>
            </a:pPr>
            <a:endParaRPr lang="es-ES" sz="1600" b="1"/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1600" b="1"/>
              <a:t>7.  Se ha regulado en tu universidad mediante un reglamento la creación, mantenimiento y supresión de líneas de investigación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ES" sz="1600"/>
          </a:p>
          <a:p>
            <a:pPr>
              <a:buFont typeface="+mj-lt"/>
              <a:buAutoNum type="alphaLcParenR"/>
            </a:pPr>
            <a:r>
              <a:rPr lang="es-ES" sz="1600" b="1"/>
              <a:t>si</a:t>
            </a:r>
          </a:p>
          <a:p>
            <a:pPr>
              <a:buFont typeface="+mj-lt"/>
              <a:buAutoNum type="alphaLcParenR"/>
            </a:pPr>
            <a:r>
              <a:rPr lang="es-ES" sz="1600" b="1"/>
              <a:t>No</a:t>
            </a:r>
          </a:p>
          <a:p>
            <a:endParaRPr lang="es-ES" sz="1600"/>
          </a:p>
          <a:p>
            <a:endParaRPr lang="es-ES" sz="1600"/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198522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45BA07-C81C-5DBE-64A2-4611FF8B50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50992D0F-1646-EAE9-CB87-F14D334262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5B96B4-1C90-5BC3-9A70-BBBE2CFC9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2323CE2-097C-E6B9-7A77-03ECFD9D9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537AA7-B342-4F4F-AEDB-A2E194BD46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4E0ADE62-3859-26C3-184F-6691AF09C312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2" name="2 Marcador de contenido">
            <a:extLst>
              <a:ext uri="{FF2B5EF4-FFF2-40B4-BE49-F238E27FC236}">
                <a16:creationId xmlns:a16="http://schemas.microsoft.com/office/drawing/2014/main" id="{C80F8E6E-FFAD-ACAF-5865-B0C94A94D547}"/>
              </a:ext>
            </a:extLst>
          </p:cNvPr>
          <p:cNvSpPr txBox="1">
            <a:spLocks/>
          </p:cNvSpPr>
          <p:nvPr/>
        </p:nvSpPr>
        <p:spPr>
          <a:xfrm>
            <a:off x="620742" y="491421"/>
            <a:ext cx="7920880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ES" altLang="es-ES" sz="1800" i="1"/>
              <a:t>	</a:t>
            </a:r>
            <a:r>
              <a:rPr lang="es-ES" altLang="es-ES" sz="1800" b="1" i="1"/>
              <a:t>COMO NOS PLANTEAMOS EN  LA UGR PARA LA APLICACIÓN DEL CONTRATO INDEFINIDO DEL ART. 23 DE LA LEY DE LA CIENCIA</a:t>
            </a:r>
            <a:endParaRPr lang="es-ES" altLang="es-ES" sz="1800" b="1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1800" b="1"/>
          </a:p>
          <a:p>
            <a:pPr>
              <a:buFont typeface="Arial" panose="020B0604020202020204" pitchFamily="34" charset="0"/>
              <a:buAutoNum type="arabicPeriod"/>
            </a:pPr>
            <a:endParaRPr lang="es-E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es-ES" sz="1800" b="1">
                <a:latin typeface="Arial" panose="020B0604020202020204" pitchFamily="34" charset="0"/>
                <a:cs typeface="Arial" panose="020B0604020202020204" pitchFamily="34" charset="0"/>
              </a:rPr>
              <a:t>Queríamos reducir en lo posible la dualidad entre contratos indefinidos y temporales en el seno de los grupos de investigación que antes he comentado como una consecuencia</a:t>
            </a:r>
          </a:p>
          <a:p>
            <a:pPr algn="just">
              <a:buFont typeface="Arial" panose="020B0604020202020204" pitchFamily="34" charset="0"/>
              <a:buAutoNum type="arabicPeriod"/>
            </a:pPr>
            <a:endParaRPr lang="es-E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es-ES" sz="1800">
                <a:latin typeface="Arial" panose="020B0604020202020204" pitchFamily="34" charset="0"/>
                <a:cs typeface="Arial" panose="020B0604020202020204" pitchFamily="34" charset="0"/>
              </a:rPr>
              <a:t>Teníamos el propósito dar cumplimiento a los objetivos de la reforma, es decir, reducir la temporalidad del personal investigador, especialmente en los casos en que las concatenaciones entre proyectos mantienen contratos de larga duración.</a:t>
            </a:r>
          </a:p>
          <a:p>
            <a:pPr algn="just">
              <a:buFont typeface="Arial" panose="020B0604020202020204" pitchFamily="34" charset="0"/>
              <a:buAutoNum type="arabicPeriod"/>
            </a:pPr>
            <a:endParaRPr lang="es-ES" sz="1800" b="1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es-ES" sz="1800">
                <a:latin typeface="Arial" panose="020B0604020202020204" pitchFamily="34" charset="0"/>
                <a:cs typeface="Arial" panose="020B0604020202020204" pitchFamily="34" charset="0"/>
              </a:rPr>
              <a:t>Veíamos útil que la implantación del contrato indefinido fuese un proceso negociado con la representación de los trabajadores con carácter previo a su implantación. Así iniciamos en el mes de junio de 2022 el proceso negociador</a:t>
            </a:r>
            <a:endParaRPr lang="es-ES" sz="1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AutoNum type="arabicPeriod"/>
            </a:pPr>
            <a:endParaRPr lang="es-ES" sz="1800" b="1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>
              <a:buFont typeface="Arial" panose="020B0604020202020204" pitchFamily="34" charset="0"/>
              <a:buAutoNum type="arabicPeriod"/>
            </a:pPr>
            <a:endParaRPr lang="es-ES" sz="1800" b="1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>
              <a:buFont typeface="Arial" panose="020B0604020202020204" pitchFamily="34" charset="0"/>
              <a:buAutoNum type="arabicPeriod"/>
            </a:pPr>
            <a:endParaRPr lang="es-ES" sz="1800" b="1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E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s-E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s-E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s-ES" sz="20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575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841F3-490C-930D-2C80-5D52AC8980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EC69FF6E-33B5-3FBD-4E17-B155295D65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96DA01-B093-4DB6-08C2-F10439A20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B02A93E-C060-E318-B70E-8EB796A36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3454B7-50B8-56E9-446B-1C7D43EE1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1BD4F7E-F617-B9EE-FE48-D4906D353029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2" name="2 Marcador de contenido">
            <a:extLst>
              <a:ext uri="{FF2B5EF4-FFF2-40B4-BE49-F238E27FC236}">
                <a16:creationId xmlns:a16="http://schemas.microsoft.com/office/drawing/2014/main" id="{B6067984-6099-8703-F26A-FEA5011DC0A5}"/>
              </a:ext>
            </a:extLst>
          </p:cNvPr>
          <p:cNvSpPr txBox="1">
            <a:spLocks/>
          </p:cNvSpPr>
          <p:nvPr/>
        </p:nvSpPr>
        <p:spPr>
          <a:xfrm>
            <a:off x="505444" y="548680"/>
            <a:ext cx="7920880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 dirty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 dirty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ES" altLang="es-ES" sz="1800" i="1" dirty="0"/>
              <a:t>	</a:t>
            </a:r>
            <a:r>
              <a:rPr lang="es-ES" altLang="es-ES" sz="1600" b="1" i="1" dirty="0"/>
              <a:t>ACUERDOS ALCANZADOS julio 2022 EN LA MESA DE NEGOCIACIÓN DE LA UGR PARA LA APLICACIÓN DEL CONTRATO INDEFINIDO DEL ART. 23 DE LA LEY DE LA CIENCIA</a:t>
            </a:r>
            <a:endParaRPr lang="es-ES" altLang="es-ES" sz="1600" b="1" dirty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1800" b="1" dirty="0"/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Los contratos de personal investigador y técnico cuya duración prevista sea de 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hasta 6 meses, se realizarán mediante contratación temporal (incremento de circunstancias de producción mod. 402)</a:t>
            </a:r>
          </a:p>
          <a:p>
            <a:pPr algn="just">
              <a:buFont typeface="Arial" panose="020B0604020202020204" pitchFamily="34" charset="0"/>
              <a:buAutoNum type="arabicPeriod"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Los contratos de duración prevista superior a 6 meses se realizarán en la modalidad de contrato indefinido, con independencia de la fuente de financiación (no utilización del 406 en fondos europeos o de resiliencia).</a:t>
            </a: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AutoNum type="arabicPeriod"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No obstante, cuando se den los requisitos exigidos para los mismos, también se utilizarán las modalidades contractuales establecidas en la Ley de la Ciencia (contrato predoctoral 404  o contrato de acceso 412)  o, en su caso, el contrato para la obtención de la práctica profesional, siempre que resulten más adecuados a la naturaleza de la actividad a desarrollar.</a:t>
            </a:r>
          </a:p>
          <a:p>
            <a:pPr>
              <a:buFont typeface="Arial" panose="020B0604020202020204" pitchFamily="34" charset="0"/>
              <a:buAutoNum type="arabicPeriod"/>
            </a:pPr>
            <a:endParaRPr lang="es-ES" sz="18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>
              <a:buFont typeface="Arial" panose="020B0604020202020204" pitchFamily="34" charset="0"/>
              <a:buAutoNum type="arabicPeriod"/>
            </a:pPr>
            <a:endParaRPr lang="es-ES" sz="18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>
              <a:buFont typeface="Arial" panose="020B0604020202020204" pitchFamily="34" charset="0"/>
              <a:buAutoNum type="arabicPeriod"/>
            </a:pPr>
            <a:endParaRPr lang="es-ES" sz="18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s-ES" sz="20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11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1D4584-3B29-B0CC-CFB3-A467EF936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44DD0EB2-25F9-F4C6-7AFA-6F818224D8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16C49B-478D-B723-615A-BEFAB91BAB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20DD1B7-44CB-83B7-3FCD-7FB845E7F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FFC87BB-CC04-9B45-6164-1CBD36DDA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B5EC476-A36A-43C2-6497-A9727054EB80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2" name="2 Marcador de contenido">
            <a:extLst>
              <a:ext uri="{FF2B5EF4-FFF2-40B4-BE49-F238E27FC236}">
                <a16:creationId xmlns:a16="http://schemas.microsoft.com/office/drawing/2014/main" id="{7C50444A-2CF0-895F-012E-336207DC5EC8}"/>
              </a:ext>
            </a:extLst>
          </p:cNvPr>
          <p:cNvSpPr txBox="1">
            <a:spLocks/>
          </p:cNvSpPr>
          <p:nvPr/>
        </p:nvSpPr>
        <p:spPr>
          <a:xfrm>
            <a:off x="446636" y="548680"/>
            <a:ext cx="7920880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ES" altLang="es-ES" sz="1800" i="1"/>
              <a:t>	</a:t>
            </a:r>
            <a:r>
              <a:rPr lang="es-ES" altLang="es-ES" sz="1800" b="1" i="1"/>
              <a:t>ACUERDOS ALCANZADOS EN LA MESA DE NEGOCIACIÓN DE LA UGR PARA LA APLICACIÓN DEL CONTRATO INDEFINIDO DEL ART. 23 DE LA LEY DE LA CIENCIA</a:t>
            </a:r>
            <a:endParaRPr lang="es-ES" altLang="es-ES" sz="1800" b="1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1800" b="1"/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ES" sz="180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s-ES" sz="18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se realizarán contratos artículo 23 bis con fondos propios: Debe existir fondos externos de proyectos, mecenazgo o contratos OTRI que los financien</a:t>
            </a:r>
            <a:r>
              <a:rPr lang="es-ES" sz="18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s-E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ES" sz="180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s-ES" sz="1800" b="1">
                <a:latin typeface="Arial" panose="020B0604020202020204" pitchFamily="34" charset="0"/>
                <a:cs typeface="Arial" panose="020B0604020202020204" pitchFamily="34" charset="0"/>
              </a:rPr>
              <a:t>En los procesos selectivos habrá una persona designada por la representación sindical. El criterio “Experiencia previa en el puesto a cubrir” deberá tener una especial relevancia en la valoración del concurso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E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es-ES" sz="1800">
                <a:latin typeface="Arial" panose="020B0604020202020204" pitchFamily="34" charset="0"/>
                <a:cs typeface="Arial" panose="020B0604020202020204" pitchFamily="34" charset="0"/>
              </a:rPr>
              <a:t>7. Mejora de las condiciones salariales: Con efectos desde 01/01/2023, los contratos a tiempo completo que requieran el título de doctor, tendrán garantizada una retribución mínima que se fija en un 1% adicional a la retribución que en cada anualidad se establezca para el último año del contrato predoctoral.</a:t>
            </a:r>
            <a:endParaRPr lang="es-ES" sz="1800" b="1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s-E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E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s-E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ES" sz="1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s-ES" sz="20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94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5A8E18-6A8A-5816-6CF3-ACBF7424AB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0FA7C1F6-6153-07E6-C2EF-1F17194433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8223A9-35D7-1306-5F89-6EF333872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D8F78C9-9A17-87E3-E8EE-E6916F051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4A97DE5-45BF-4613-29DC-96B3CCE03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3648A9E-487B-2B3D-0569-59011F1845AE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1B7CC8D7-31DE-AB2E-6218-13C98C179981}"/>
              </a:ext>
            </a:extLst>
          </p:cNvPr>
          <p:cNvSpPr txBox="1">
            <a:spLocks/>
          </p:cNvSpPr>
          <p:nvPr/>
        </p:nvSpPr>
        <p:spPr>
          <a:xfrm>
            <a:off x="467544" y="548680"/>
            <a:ext cx="7920880" cy="54726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buFont typeface="Wingdings 3" pitchFamily="18" charset="2"/>
              <a:buNone/>
            </a:pPr>
            <a:endParaRPr lang="es-ES" altLang="es-ES" sz="1800" b="1" i="1" dirty="0"/>
          </a:p>
          <a:p>
            <a:pPr algn="ctr">
              <a:lnSpc>
                <a:spcPct val="90000"/>
              </a:lnSpc>
              <a:buFont typeface="Wingdings 3" pitchFamily="18" charset="2"/>
              <a:buNone/>
            </a:pPr>
            <a:r>
              <a:rPr lang="es-ES" altLang="es-ES" sz="1800" b="1" i="1" dirty="0"/>
              <a:t>CREACIÓN DE LÍNEAS DE INVESTIGACIÓN EN LA UGR 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1800" b="1" dirty="0"/>
          </a:p>
          <a:p>
            <a:pPr algn="just"/>
            <a:endParaRPr lang="es-E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No realizamos una creación previa y general de líneas de investigación. </a:t>
            </a:r>
          </a:p>
          <a:p>
            <a:pPr lvl="1"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Optamos por un proceso progresivo conforme se convocan los contratos.</a:t>
            </a:r>
          </a:p>
          <a:p>
            <a:pPr lvl="1"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Hemos optado por esperar a regular las líneas de investigación hasta tener la experiencia suficiente de las necesidades.</a:t>
            </a:r>
          </a:p>
          <a:p>
            <a:pPr algn="just"/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 El/la investigador principal deberá incluir en la solicitud de convocatoria de la plaza la siguiente información:</a:t>
            </a:r>
          </a:p>
          <a:p>
            <a:pPr lvl="1"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Su carácter indefinido o temporal, en atención los criterios antes definidos.</a:t>
            </a:r>
          </a:p>
          <a:p>
            <a:pPr lvl="1"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En el caso de contratos indefinidos, la línea de investigación o servicio científico técnico a la que se adscriba, con una descripción de la misma y el proyecto de dicha línea de investigación que inicialmente financiará el contrato.</a:t>
            </a:r>
          </a:p>
          <a:p>
            <a:pPr lvl="1" algn="just"/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Font typeface="Arial" panose="020B0604020202020204" pitchFamily="34" charset="0"/>
              <a:buNone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LIMITACIONES:</a:t>
            </a:r>
          </a:p>
          <a:p>
            <a:pPr lvl="1"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Una línea puede tener varios proyectos, pero un proyecto o contrato sólo puede adscribirse a una línea.</a:t>
            </a:r>
          </a:p>
          <a:p>
            <a:pPr lvl="1" algn="just"/>
            <a:r>
              <a:rPr lang="es-ES" sz="1400" dirty="0">
                <a:latin typeface="Arial" panose="020B0604020202020204" pitchFamily="34" charset="0"/>
                <a:cs typeface="Arial" panose="020B0604020202020204" pitchFamily="34" charset="0"/>
              </a:rPr>
              <a:t>Un mismo IP puede tener distintas líneas activas.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es-ES" sz="18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Font typeface="Arial" panose="020B0604020202020204" pitchFamily="34" charset="0"/>
              <a:buNone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s-ES" sz="20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224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1CF75-3103-38EE-5F53-2D574BDE7A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5E0C7C7C-6033-D7DE-8845-C0AFCB3D7D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205DC5-6493-F92A-297F-0C7728AEF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6155526-E019-248B-6AF4-96C4AADB8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7731C1-AA41-9334-F197-D0EC0AFA0D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8911D29-A9C2-6A50-9EBD-EE14F04AEDA1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2" name="2 Marcador de contenido">
            <a:extLst>
              <a:ext uri="{FF2B5EF4-FFF2-40B4-BE49-F238E27FC236}">
                <a16:creationId xmlns:a16="http://schemas.microsoft.com/office/drawing/2014/main" id="{894FE965-119C-CBA6-7DFB-55D773612C91}"/>
              </a:ext>
            </a:extLst>
          </p:cNvPr>
          <p:cNvSpPr txBox="1">
            <a:spLocks/>
          </p:cNvSpPr>
          <p:nvPr/>
        </p:nvSpPr>
        <p:spPr>
          <a:xfrm>
            <a:off x="412371" y="476672"/>
            <a:ext cx="7920880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 dirty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 dirty="0"/>
          </a:p>
          <a:p>
            <a:pPr algn="ctr">
              <a:lnSpc>
                <a:spcPct val="90000"/>
              </a:lnSpc>
              <a:buFont typeface="Wingdings 3" pitchFamily="18" charset="2"/>
              <a:buNone/>
            </a:pPr>
            <a:r>
              <a:rPr lang="es-ES" altLang="es-ES" sz="1800" i="1" dirty="0"/>
              <a:t>	</a:t>
            </a:r>
          </a:p>
          <a:p>
            <a:pPr algn="ctr">
              <a:lnSpc>
                <a:spcPct val="90000"/>
              </a:lnSpc>
              <a:buFont typeface="Wingdings 3" pitchFamily="18" charset="2"/>
              <a:buNone/>
            </a:pPr>
            <a:r>
              <a:rPr lang="es-ES" altLang="es-ES" sz="1800" b="1" i="1" dirty="0"/>
              <a:t>CAMBIOS EN LAS NUEVAS CONVOCATORIAS DE CONTRATOS CON CARGO A PROYECTOS Y CONTRATOS OTRI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1800" b="1" dirty="0"/>
          </a:p>
          <a:p>
            <a:pPr algn="just"/>
            <a:endParaRPr lang="es-E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No podrán concatenarse contratos temporales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. Si se opta por un contrato temporal (hasta 6 meses) no podrá ser prorrogado ni concatenarse con otro temporal en el mismo proyecto por la misma persona.</a:t>
            </a:r>
          </a:p>
          <a:p>
            <a:pPr algn="just"/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Las retenciones de crédito en contratos indefinidos se realizarán hasta el fin del año natural.</a:t>
            </a:r>
          </a:p>
          <a:p>
            <a:pPr algn="just"/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Se crean nuevos centros de gasto AFECTADOS asociados a líneas de investigación. No se anulan los remanentes y sólo pueden gastarse en contratación de personal indefinido.</a:t>
            </a:r>
          </a:p>
          <a:p>
            <a:pPr algn="just">
              <a:buFontTx/>
              <a:buChar char="-"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50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CDFC56-903D-578F-C3A1-246C9F4AA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B79B965E-14B9-6435-D575-E7AB7C679C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C33B1A-1992-8C92-F9C4-414F8A320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9662AD2-07FA-94B3-5833-DC86D1578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9E18DC-6F58-8D33-536A-BE88261AE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60D444C-7790-9F48-12E7-0342A60AF531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A8E6DAB-DFBB-514A-5591-1B14DAA50DEA}"/>
              </a:ext>
            </a:extLst>
          </p:cNvPr>
          <p:cNvSpPr txBox="1">
            <a:spLocks/>
          </p:cNvSpPr>
          <p:nvPr/>
        </p:nvSpPr>
        <p:spPr>
          <a:xfrm>
            <a:off x="467544" y="33892"/>
            <a:ext cx="8133912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800"/>
              <a:t>Situación actual en la Universidad de Granada referida a personal con cargo a proyectos y contratos de investigación</a:t>
            </a:r>
            <a:endParaRPr lang="es-ES" sz="2800" dirty="0"/>
          </a:p>
        </p:txBody>
      </p:sp>
      <p:graphicFrame>
        <p:nvGraphicFramePr>
          <p:cNvPr id="3" name="Gráfico 2" descr="Tipo de gráfico: Columnas agrupadas. &quot;CONTRATOS A 10/11/24&quot;&#10;&#10;Descripción generada automáticamente">
            <a:extLst>
              <a:ext uri="{FF2B5EF4-FFF2-40B4-BE49-F238E27FC236}">
                <a16:creationId xmlns:a16="http://schemas.microsoft.com/office/drawing/2014/main" id="{16F681D4-60F8-0CE0-E356-64C2A26408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4245720"/>
              </p:ext>
            </p:extLst>
          </p:nvPr>
        </p:nvGraphicFramePr>
        <p:xfrm>
          <a:off x="1043608" y="1700808"/>
          <a:ext cx="684076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7A5ACE3F-FF1D-5EBB-446D-52F88B8B6029}"/>
              </a:ext>
            </a:extLst>
          </p:cNvPr>
          <p:cNvSpPr txBox="1"/>
          <p:nvPr/>
        </p:nvSpPr>
        <p:spPr>
          <a:xfrm>
            <a:off x="1187624" y="5253670"/>
            <a:ext cx="700578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FF0000"/>
                </a:solidFill>
              </a:rPr>
              <a:t>Hemos pasado de 176 CAC en julio de 2023 a 602 en noviembre 2024</a:t>
            </a:r>
          </a:p>
        </p:txBody>
      </p:sp>
    </p:spTree>
    <p:extLst>
      <p:ext uri="{BB962C8B-B14F-4D97-AF65-F5344CB8AC3E}">
        <p14:creationId xmlns:p14="http://schemas.microsoft.com/office/powerpoint/2010/main" val="158733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66402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270175"/>
            <a:ext cx="9138997" cy="159074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5265546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0001" y="5263483"/>
            <a:ext cx="9143999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5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B5CD48B-2157-38E1-F66E-E26F0855A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99" y="5510253"/>
            <a:ext cx="7421963" cy="1033669"/>
          </a:xfrm>
        </p:spPr>
        <p:txBody>
          <a:bodyPr>
            <a:normAutofit/>
          </a:bodyPr>
          <a:lstStyle/>
          <a:p>
            <a:endParaRPr lang="es-ES" sz="3500">
              <a:solidFill>
                <a:srgbClr val="FFFFFF"/>
              </a:solidFill>
            </a:endParaRPr>
          </a:p>
        </p:txBody>
      </p:sp>
      <p:sp>
        <p:nvSpPr>
          <p:cNvPr id="23" name="Content Placeholder 8">
            <a:extLst>
              <a:ext uri="{FF2B5EF4-FFF2-40B4-BE49-F238E27FC236}">
                <a16:creationId xmlns:a16="http://schemas.microsoft.com/office/drawing/2014/main" id="{DE3EBE98-2BD7-A5F8-A234-8991E33F6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3833199"/>
            <a:ext cx="7776864" cy="1119982"/>
          </a:xfrm>
        </p:spPr>
        <p:txBody>
          <a:bodyPr anchor="ctr">
            <a:normAutofit fontScale="92500" lnSpcReduction="10000"/>
          </a:bodyPr>
          <a:lstStyle/>
          <a:p>
            <a:pPr algn="just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Pese a la complejidad, hemos simplificado las reglas de contratación y conseguido una adaptación “sin demasiados sobresaltos” a la nueva legislación .</a:t>
            </a:r>
          </a:p>
          <a:p>
            <a:endParaRPr lang="en-US" sz="1700" dirty="0"/>
          </a:p>
        </p:txBody>
      </p:sp>
      <p:graphicFrame>
        <p:nvGraphicFramePr>
          <p:cNvPr id="7" name="Marcador de contenido 3">
            <a:extLst>
              <a:ext uri="{FF2B5EF4-FFF2-40B4-BE49-F238E27FC236}">
                <a16:creationId xmlns:a16="http://schemas.microsoft.com/office/drawing/2014/main" id="{48005C31-001D-58F2-C6B1-A0AF749E581E}"/>
              </a:ext>
            </a:extLst>
          </p:cNvPr>
          <p:cNvGraphicFramePr>
            <a:graphicFrameLocks/>
          </p:cNvGraphicFramePr>
          <p:nvPr/>
        </p:nvGraphicFramePr>
        <p:xfrm>
          <a:off x="1555018" y="402570"/>
          <a:ext cx="6033964" cy="3215276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tableStyleId>{5C22544A-7EE6-4342-B048-85BDC9FD1C3A}</a:tableStyleId>
              </a:tblPr>
              <a:tblGrid>
                <a:gridCol w="3684562">
                  <a:extLst>
                    <a:ext uri="{9D8B030D-6E8A-4147-A177-3AD203B41FA5}">
                      <a16:colId xmlns:a16="http://schemas.microsoft.com/office/drawing/2014/main" val="2695112582"/>
                    </a:ext>
                  </a:extLst>
                </a:gridCol>
                <a:gridCol w="2349402">
                  <a:extLst>
                    <a:ext uri="{9D8B030D-6E8A-4147-A177-3AD203B41FA5}">
                      <a16:colId xmlns:a16="http://schemas.microsoft.com/office/drawing/2014/main" val="3323732865"/>
                    </a:ext>
                  </a:extLst>
                </a:gridCol>
              </a:tblGrid>
              <a:tr h="53419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TIPO DE CONTRATO (todas las categorías)</a:t>
                      </a:r>
                      <a:endParaRPr lang="es-ES" sz="1200" b="0" i="0" u="none" strike="noStrike" cap="none" spc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ctr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b="0" u="none" strike="noStrike" cap="none" spc="0">
                          <a:solidFill>
                            <a:schemeClr val="bg1"/>
                          </a:solidFill>
                          <a:effectLst/>
                        </a:rPr>
                        <a:t>Suma de CONTRATOS A 10/11/24</a:t>
                      </a:r>
                      <a:endParaRPr lang="es-ES" sz="1200" b="0" i="0" u="none" strike="noStrike" cap="none" spc="0">
                        <a:solidFill>
                          <a:schemeClr val="bg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545936"/>
                  </a:ext>
                </a:extLst>
              </a:tr>
              <a:tr h="357813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INDEFINIDOS CAC</a:t>
                      </a:r>
                      <a:endParaRPr lang="es-ES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658</a:t>
                      </a:r>
                      <a:endParaRPr lang="es-ES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38100" cmpd="sng">
                      <a:noFill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3299232"/>
                  </a:ext>
                </a:extLst>
              </a:tr>
              <a:tr h="357813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PREDOCTORALES</a:t>
                      </a:r>
                      <a:endParaRPr lang="es-ES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520</a:t>
                      </a:r>
                      <a:endParaRPr lang="es-ES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150934"/>
                  </a:ext>
                </a:extLst>
              </a:tr>
              <a:tr h="357813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ACCESO Y OTROS</a:t>
                      </a:r>
                      <a:endParaRPr lang="es-ES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203</a:t>
                      </a:r>
                      <a:endParaRPr lang="es-ES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971280"/>
                  </a:ext>
                </a:extLst>
              </a:tr>
              <a:tr h="357813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TEMPORALES  (Resiliciencia o Fondos europeos)</a:t>
                      </a:r>
                      <a:endParaRPr lang="es-ES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134</a:t>
                      </a:r>
                      <a:endParaRPr lang="es-ES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394991"/>
                  </a:ext>
                </a:extLst>
              </a:tr>
              <a:tr h="534199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TEMPORALES  (incremento circunstancias producción)</a:t>
                      </a:r>
                      <a:endParaRPr lang="es-ES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es-ES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9484745"/>
                  </a:ext>
                </a:extLst>
              </a:tr>
              <a:tr h="357813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PRACTICA PROFESIONAL</a:t>
                      </a:r>
                      <a:endParaRPr lang="es-ES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ES" sz="1200" b="0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050278"/>
                  </a:ext>
                </a:extLst>
              </a:tr>
              <a:tr h="357813">
                <a:tc>
                  <a:txBody>
                    <a:bodyPr/>
                    <a:lstStyle/>
                    <a:p>
                      <a:pPr algn="l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Total general</a:t>
                      </a:r>
                      <a:endParaRPr lang="es-ES" sz="1200" b="1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200" u="none" strike="noStrike" cap="none" spc="0">
                          <a:solidFill>
                            <a:schemeClr val="tx1"/>
                          </a:solidFill>
                          <a:effectLst/>
                        </a:rPr>
                        <a:t>1569</a:t>
                      </a:r>
                      <a:endParaRPr lang="es-ES" sz="1200" b="1" i="0" u="none" strike="noStrike" cap="none" spc="0">
                        <a:solidFill>
                          <a:schemeClr val="tx1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98272" marR="6300" marT="75594" marB="75594" anchor="b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667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938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5BA4B1-9C95-6F7F-643C-6EE3A6B9A6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EB25F398-6223-B867-1724-08EECB1443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40B42-0DE0-5966-3F88-D94935269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EE367DE-425D-8AD1-E06C-2EE87F6CDE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DB6BC4-C597-CDEE-5458-E6C76F338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595EC2B-82C3-39F8-D888-7042A05C14FC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9E69D52-C2E4-76CB-1E00-5191FBC1E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315" y="1814701"/>
            <a:ext cx="8322305" cy="369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04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D63FB-1591-6B07-53C9-C5F7F89153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24117682-B5AB-A48C-190B-4AB25A7072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7C9B28-8B6C-E922-86CB-3A9BDB3AD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B0E959A-299E-6F56-4A03-D24ADD45C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FE1FEB-AF9E-7FA8-B60B-19982FC425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2186F8C-1CC5-D2AE-D240-F94DC31161B7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ABB665B-733F-D7DF-DC9B-BC1699763799}"/>
              </a:ext>
            </a:extLst>
          </p:cNvPr>
          <p:cNvSpPr txBox="1"/>
          <p:nvPr/>
        </p:nvSpPr>
        <p:spPr>
          <a:xfrm>
            <a:off x="760933" y="908720"/>
            <a:ext cx="8324201" cy="4598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ES" altLang="es-ES" sz="1800" b="1" dirty="0"/>
              <a:t>BREVE REPASO DE LAS PRINCIPALES NOVEDADES INTRODUCIDAS POR EL REAL DECRETO DE REFORMA LABORAL Y LAS MODIFICACIONES DE LA LEY DE LA CIENCIA.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1800" b="1" dirty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1800" b="1" dirty="0"/>
          </a:p>
          <a:p>
            <a:pPr marL="342900" indent="-342900">
              <a:buAutoNum type="arabicPeriod"/>
            </a:pPr>
            <a:r>
              <a:rPr lang="es-ES" sz="1600" b="1" dirty="0">
                <a:solidFill>
                  <a:srgbClr val="C00000"/>
                </a:solidFill>
                <a:latin typeface="Arial Black" panose="020B0A04020102020204" pitchFamily="34" charset="0"/>
              </a:rPr>
              <a:t>Limite a la temporalidad del empleo,  tanto en el sector privado como en el público.</a:t>
            </a:r>
          </a:p>
          <a:p>
            <a:pPr marL="342900" indent="-342900">
              <a:buAutoNum type="arabicPeriod"/>
            </a:pPr>
            <a:endParaRPr lang="es-ES" sz="16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just">
              <a:buFontTx/>
              <a:buChar char="-"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Supresión del contrato por obra o servicio determinado, de uso masivo en la contratación de personal investigador y técnico.</a:t>
            </a:r>
          </a:p>
          <a:p>
            <a:pPr algn="just">
              <a:buFontTx/>
              <a:buChar char="-"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Se crean nuevos contratos temporales para toda la vigencia del proyecto  (modelo 406) pero sólo si los proyectos están financiados con fondos europeos o del Plan Nacional de Recuperación y Resiliencia y Otros temporales (402) máximo 6 meses. </a:t>
            </a:r>
          </a:p>
          <a:p>
            <a:pPr algn="just">
              <a:buFontTx/>
              <a:buChar char="-"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Se crea un nuevo contrato indefinido en el artículo 23 bis de la Ley de la Ciencia vinculado a líneas de investigación o servicios científico técnicos.</a:t>
            </a:r>
          </a:p>
        </p:txBody>
      </p:sp>
    </p:spTree>
    <p:extLst>
      <p:ext uri="{BB962C8B-B14F-4D97-AF65-F5344CB8AC3E}">
        <p14:creationId xmlns:p14="http://schemas.microsoft.com/office/powerpoint/2010/main" val="99632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013F3-5D2C-4734-735A-E330591656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D4539492-13D3-7C32-0ACA-B4D3336B37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2AAB10-C3D1-5B4D-4718-EF5FDA3A2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B87CEE-1C32-B766-56D2-EF40F2CF4E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2B36E4-7F78-63F7-8D39-AAA79E7B2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96DD40B6-5815-BC5E-EBF4-27EAE2F41255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E292976-77B2-98ED-9624-64A3B7CA4156}"/>
              </a:ext>
            </a:extLst>
          </p:cNvPr>
          <p:cNvSpPr txBox="1">
            <a:spLocks/>
          </p:cNvSpPr>
          <p:nvPr/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2000" b="1">
                <a:solidFill>
                  <a:srgbClr val="C00000"/>
                </a:solidFill>
                <a:latin typeface="Arial Black" panose="020B0A04020102020204" pitchFamily="34" charset="0"/>
                <a:ea typeface="+mn-ea"/>
                <a:cs typeface="+mn-cs"/>
              </a:rPr>
              <a:t>2. Dualidad en la contratación de investigadores .</a:t>
            </a:r>
            <a:br>
              <a:rPr lang="es-ES" sz="2000" b="1">
                <a:solidFill>
                  <a:srgbClr val="C00000"/>
                </a:solidFill>
                <a:latin typeface="Arial Black" panose="020B0A04020102020204" pitchFamily="34" charset="0"/>
                <a:ea typeface="+mn-ea"/>
                <a:cs typeface="+mn-cs"/>
              </a:rPr>
            </a:br>
            <a:endParaRPr lang="es-ES" sz="2000" b="1" dirty="0">
              <a:solidFill>
                <a:srgbClr val="C00000"/>
              </a:solidFill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30B075-330E-E6EE-B8DB-802EB9AF9D6A}"/>
              </a:ext>
            </a:extLst>
          </p:cNvPr>
          <p:cNvSpPr txBox="1">
            <a:spLocks/>
          </p:cNvSpPr>
          <p:nvPr/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Tx/>
              <a:buChar char="-"/>
            </a:pPr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s-ES">
                <a:latin typeface="Arial" panose="020B0604020202020204" pitchFamily="34" charset="0"/>
                <a:cs typeface="Arial" panose="020B0604020202020204" pitchFamily="34" charset="0"/>
              </a:rPr>
              <a:t>Si el proyecto está financiado con fondos europeos o del PNRR podría estar vinculado temporalmente durante todo el proyecto.</a:t>
            </a:r>
          </a:p>
          <a:p>
            <a:pPr algn="just">
              <a:buFontTx/>
              <a:buChar char="-"/>
            </a:pPr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s-ES" b="1">
                <a:latin typeface="Arial" panose="020B0604020202020204" pitchFamily="34" charset="0"/>
                <a:cs typeface="Arial" panose="020B0604020202020204" pitchFamily="34" charset="0"/>
              </a:rPr>
              <a:t>Si el proyecto no tiene estos fondos, el contrato debe ser indefinido (Contrato de actividades científicas) </a:t>
            </a:r>
            <a:r>
              <a:rPr lang="es-ES">
                <a:latin typeface="Arial" panose="020B0604020202020204" pitchFamily="34" charset="0"/>
                <a:cs typeface="Arial" panose="020B0604020202020204" pitchFamily="34" charset="0"/>
              </a:rPr>
              <a:t>o de un máximo de 6 meses (incremento de circunstancias de la producción).</a:t>
            </a:r>
          </a:p>
          <a:p>
            <a:pPr algn="just">
              <a:buFontTx/>
              <a:buChar char="-"/>
            </a:pPr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s-ES">
                <a:latin typeface="Arial" panose="020B0604020202020204" pitchFamily="34" charset="0"/>
                <a:cs typeface="Arial" panose="020B0604020202020204" pitchFamily="34" charset="0"/>
              </a:rPr>
              <a:t>Tras la finalización del periodo transitorio de utilización de los contratos por obra o servicio, el contrato de actividades científicas se comenzó a utilizar de forma general a partir del último trimestre de 2022</a:t>
            </a:r>
          </a:p>
          <a:p>
            <a:pPr marL="914400" lvl="2" indent="0" algn="just">
              <a:buFont typeface="Arial" panose="020B0604020202020204" pitchFamily="34" charset="0"/>
              <a:buNone/>
            </a:pPr>
            <a:endParaRPr lang="es-E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 algn="ctr">
              <a:buFont typeface="Arial" panose="020B0604020202020204" pitchFamily="34" charset="0"/>
              <a:buNone/>
            </a:pPr>
            <a:r>
              <a:rPr lang="es-ES" sz="58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¡¡2 años de aplicación¡¡</a:t>
            </a:r>
          </a:p>
          <a:p>
            <a:pPr lvl="3" algn="just">
              <a:buFontTx/>
              <a:buChar char="-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700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12BC1-DF3A-3395-EE9E-FA530A7013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609CFF32-3208-D210-7ACA-26E4CDD93E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EFDDFC-54A6-423A-50AD-1F8713861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A2AFBA-56EC-415D-525B-10393EA3B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D445E5-3251-3494-6F1D-2BC65D2A1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3B8B0DC-B91A-F365-05A1-A9378F3517C3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2" name="2 Marcador de contenido">
            <a:extLst>
              <a:ext uri="{FF2B5EF4-FFF2-40B4-BE49-F238E27FC236}">
                <a16:creationId xmlns:a16="http://schemas.microsoft.com/office/drawing/2014/main" id="{BA736037-8E7C-16A2-C9ED-DFDFE595B229}"/>
              </a:ext>
            </a:extLst>
          </p:cNvPr>
          <p:cNvSpPr txBox="1">
            <a:spLocks/>
          </p:cNvSpPr>
          <p:nvPr/>
        </p:nvSpPr>
        <p:spPr>
          <a:xfrm>
            <a:off x="467544" y="764704"/>
            <a:ext cx="7920880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 dirty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 dirty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ES" altLang="es-ES" sz="1800" i="1" dirty="0"/>
              <a:t>	</a:t>
            </a:r>
            <a:r>
              <a:rPr lang="es-ES" sz="1800" b="1" dirty="0">
                <a:solidFill>
                  <a:srgbClr val="C00000"/>
                </a:solidFill>
                <a:latin typeface="Arial Black" panose="020B0A04020102020204" pitchFamily="34" charset="0"/>
              </a:rPr>
              <a:t>3. Características del contrato indefinido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del art. 23 bis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Son contratos indefinido, pero No son contratos fijos o de plantilla.</a:t>
            </a:r>
          </a:p>
          <a:p>
            <a:pPr algn="just">
              <a:buFontTx/>
              <a:buChar char="-"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Debe estar vinculado a una línea de investigación, que a su vez debe tener proyectos en vigor. </a:t>
            </a:r>
          </a:p>
          <a:p>
            <a:pPr algn="just">
              <a:buFontTx/>
              <a:buChar char="-"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Debe existir un proceso selectivo específico. </a:t>
            </a:r>
          </a:p>
          <a:p>
            <a:pPr algn="just">
              <a:buFontTx/>
              <a:buChar char="-"/>
            </a:pP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Puede financiarse, sucesivamente, desde distintos proyectos de la misma línea de investigación, sin necesidad de un nuevo contrato ni de un nuevo proceso selectivo.</a:t>
            </a:r>
          </a:p>
          <a:p>
            <a:pPr algn="just">
              <a:buFontTx/>
              <a:buChar char="-"/>
            </a:pPr>
            <a:endParaRPr lang="es-ES" sz="1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endParaRPr lang="es-ES" sz="20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18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E949A9-7637-4D0B-AD6F-98CAF6ECF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E8F63D92-382B-5B48-706E-A910A37C57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96D933-4241-562C-2E2B-76ABD965C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84B5E30-CE72-EE8E-19F3-DCB9F09A4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1CCE34-03AC-1483-E819-D418A960C7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CCF4322-998C-EDFC-42F4-78B7D578DFA3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3FF74262-7A87-B7A3-7457-03D0E6B9908E}"/>
              </a:ext>
            </a:extLst>
          </p:cNvPr>
          <p:cNvSpPr txBox="1"/>
          <p:nvPr/>
        </p:nvSpPr>
        <p:spPr>
          <a:xfrm>
            <a:off x="539552" y="274639"/>
            <a:ext cx="2808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TRAS LA REFORMA LABORAL  Y REFORMA LEY DE LA CIENCIA</a:t>
            </a:r>
          </a:p>
        </p:txBody>
      </p:sp>
      <p:graphicFrame>
        <p:nvGraphicFramePr>
          <p:cNvPr id="3" name="5 Marcador de contenido">
            <a:extLst>
              <a:ext uri="{FF2B5EF4-FFF2-40B4-BE49-F238E27FC236}">
                <a16:creationId xmlns:a16="http://schemas.microsoft.com/office/drawing/2014/main" id="{29C5A658-2C09-2946-325B-C819F1DC3A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089288"/>
              </p:ext>
            </p:extLst>
          </p:nvPr>
        </p:nvGraphicFramePr>
        <p:xfrm>
          <a:off x="569074" y="444500"/>
          <a:ext cx="8479718" cy="61206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5058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720DF0-07F9-70DE-B874-D1B7456E7D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6211921F-F4D2-7FF9-2A3C-E63C5FCB66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CC1AD2-3AE4-25B7-4498-4BD95B8996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89983A-99C1-B082-AEB4-368B65894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2807299-87D5-8A7F-95ED-FA89C97E8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3C0B1FA2-9AED-1E71-67EF-83E95D49CC11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2" name="2 Marcador de contenido">
            <a:extLst>
              <a:ext uri="{FF2B5EF4-FFF2-40B4-BE49-F238E27FC236}">
                <a16:creationId xmlns:a16="http://schemas.microsoft.com/office/drawing/2014/main" id="{DD55C726-0872-5CED-452F-6DC1FFBAF541}"/>
              </a:ext>
            </a:extLst>
          </p:cNvPr>
          <p:cNvSpPr txBox="1">
            <a:spLocks/>
          </p:cNvSpPr>
          <p:nvPr/>
        </p:nvSpPr>
        <p:spPr>
          <a:xfrm>
            <a:off x="467544" y="764704"/>
            <a:ext cx="7920880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ES" altLang="es-ES" sz="1800" i="1"/>
              <a:t>	</a:t>
            </a:r>
            <a:r>
              <a:rPr lang="es-ES" altLang="es-ES" sz="1800" i="1">
                <a:solidFill>
                  <a:srgbClr val="FF0000"/>
                </a:solidFill>
              </a:rPr>
              <a:t>Preguntas para mentimeter</a:t>
            </a:r>
            <a:r>
              <a:rPr lang="es-ES" altLang="es-ES" sz="2000" b="1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2000" b="1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>
              <a:buFont typeface="Arial" panose="020B0604020202020204" pitchFamily="34" charset="0"/>
              <a:buAutoNum type="arabicPeriod"/>
            </a:pPr>
            <a:r>
              <a:rPr lang="es-ES" sz="1600" b="1"/>
              <a:t>Define si tu visión actual y la de tu Universidad  es mejor  o peor respecto al inicio de la aplicación de la reforma laboral que suprimió el contrato por obra o servicio determinado</a:t>
            </a:r>
          </a:p>
          <a:p>
            <a:pPr>
              <a:buFont typeface="Arial" panose="020B0604020202020204" pitchFamily="34" charset="0"/>
              <a:buAutoNum type="arabicPeriod"/>
            </a:pPr>
            <a:endParaRPr lang="es-ES" sz="1600" b="1"/>
          </a:p>
          <a:p>
            <a:pPr>
              <a:buFont typeface="Arial" panose="020B0604020202020204" pitchFamily="34" charset="0"/>
              <a:buAutoNum type="arabicPeriod"/>
            </a:pPr>
            <a:r>
              <a:rPr lang="es-ES" sz="1600" b="1"/>
              <a:t>¿Por que?</a:t>
            </a:r>
          </a:p>
          <a:p>
            <a:pPr>
              <a:buFont typeface="Arial" panose="020B0604020202020204" pitchFamily="34" charset="0"/>
              <a:buAutoNum type="arabicPeriod"/>
            </a:pPr>
            <a:endParaRPr lang="es-ES" sz="1600" b="1"/>
          </a:p>
          <a:p>
            <a:pPr>
              <a:buFont typeface="Arial" panose="020B0604020202020204" pitchFamily="34" charset="0"/>
              <a:buAutoNum type="arabicPeriod"/>
            </a:pPr>
            <a:endParaRPr lang="es-ES" sz="1600" b="1"/>
          </a:p>
          <a:p>
            <a:pPr>
              <a:buFont typeface="Arial" panose="020B0604020202020204" pitchFamily="34" charset="0"/>
              <a:buAutoNum type="arabicPeriod"/>
            </a:pPr>
            <a:endParaRPr lang="es-ES" sz="1600" b="1"/>
          </a:p>
          <a:p>
            <a:pPr>
              <a:buFont typeface="Arial" panose="020B0604020202020204" pitchFamily="34" charset="0"/>
              <a:buAutoNum type="arabicPeriod"/>
            </a:pPr>
            <a:r>
              <a:rPr lang="es-ES" sz="1600" b="1"/>
              <a:t>Indica tu visión actual y la de tu Universidad respecto a la aplicación del contrato indefinido de actividades científicas para el personal investigador contratado con cargo a proyectos y contratos de investigación.</a:t>
            </a:r>
          </a:p>
          <a:p>
            <a:endParaRPr lang="es-ES" sz="1600" b="1"/>
          </a:p>
          <a:p>
            <a:pPr>
              <a:buFont typeface="+mj-lt"/>
              <a:buAutoNum type="alphaLcParenR"/>
            </a:pPr>
            <a:endParaRPr lang="es-ES" sz="1600" b="1"/>
          </a:p>
          <a:p>
            <a:pPr>
              <a:buFont typeface="+mj-lt"/>
              <a:buAutoNum type="alphaLcParenR"/>
            </a:pPr>
            <a:endParaRPr lang="es-ES" sz="1600" b="1"/>
          </a:p>
          <a:p>
            <a:pPr marL="0" indent="0">
              <a:buFont typeface="Arial" panose="020B0604020202020204" pitchFamily="34" charset="0"/>
              <a:buNone/>
            </a:pPr>
            <a:endParaRPr lang="es-ES" sz="1600" b="1"/>
          </a:p>
          <a:p>
            <a:pPr marL="0" indent="0">
              <a:buFont typeface="Arial" panose="020B0604020202020204" pitchFamily="34" charset="0"/>
              <a:buNone/>
            </a:pPr>
            <a:endParaRPr lang="es-ES" sz="1600"/>
          </a:p>
          <a:p>
            <a:endParaRPr lang="es-ES" sz="1600"/>
          </a:p>
          <a:p>
            <a:endParaRPr lang="es-ES" sz="1600"/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94698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C5EFB8-3AE3-3852-3D71-39F266AC2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231F9C8E-36FD-EEF7-6432-7AF2959947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678D42-B8E2-968B-CF3B-FCD5E7665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F57BFF-9856-40D9-AE30-EECAAE526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939156-B90A-991D-66E5-6428CC72B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CA8C97F-E89A-A3CF-A597-415F6EC6341D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ECE2E124-1400-3E79-3A5E-A44E92646F02}"/>
              </a:ext>
            </a:extLst>
          </p:cNvPr>
          <p:cNvSpPr txBox="1">
            <a:spLocks/>
          </p:cNvSpPr>
          <p:nvPr/>
        </p:nvSpPr>
        <p:spPr>
          <a:xfrm>
            <a:off x="467544" y="764704"/>
            <a:ext cx="7920880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ES" altLang="es-ES" sz="1800" i="1"/>
              <a:t>	</a:t>
            </a:r>
            <a:r>
              <a:rPr lang="es-ES" altLang="es-ES" sz="1800" i="1">
                <a:solidFill>
                  <a:srgbClr val="FF0000"/>
                </a:solidFill>
              </a:rPr>
              <a:t>Preguntas para mentimeter</a:t>
            </a:r>
            <a:r>
              <a:rPr lang="es-ES" altLang="es-ES" sz="2000" b="1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ES" sz="2000" b="1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1600" b="1"/>
              <a:t> 4. De estas opciones, indica cuál es la que está implementando tu Universidad en la contratación laboral de investigadores con cargo a proyectos, grupos y contratos de investigación:</a:t>
            </a:r>
          </a:p>
          <a:p>
            <a:endParaRPr lang="es-ES" sz="1600" b="1"/>
          </a:p>
          <a:p>
            <a:pPr>
              <a:buFont typeface="+mj-lt"/>
              <a:buAutoNum type="alphaLcParenR"/>
            </a:pPr>
            <a:r>
              <a:rPr lang="es-ES" sz="1600" b="1"/>
              <a:t>Utilizamos  preferentemente la contratación temporal si el proyecto está financiado con fondos  de Resiliencia o Europeos.</a:t>
            </a:r>
          </a:p>
          <a:p>
            <a:pPr>
              <a:buFont typeface="+mj-lt"/>
              <a:buAutoNum type="alphaLcParenR"/>
            </a:pPr>
            <a:r>
              <a:rPr lang="es-ES" sz="1600" b="1"/>
              <a:t>Utilizamos preferentemente el Contrato indefinido para actividades científicas aunque tenga posibilidad de utilizar el contrato temporal.</a:t>
            </a:r>
            <a:endParaRPr lang="es-ES" sz="1600"/>
          </a:p>
          <a:p>
            <a:endParaRPr lang="es-ES" sz="1600"/>
          </a:p>
          <a:p>
            <a:endParaRPr lang="es-ES" sz="1600"/>
          </a:p>
          <a:p>
            <a:endParaRPr lang="es-ES" sz="1600"/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3268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C295D6-A79A-BD5E-39DF-5304540291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7">
            <a:extLst>
              <a:ext uri="{FF2B5EF4-FFF2-40B4-BE49-F238E27FC236}">
                <a16:creationId xmlns:a16="http://schemas.microsoft.com/office/drawing/2014/main" id="{3D94CDE5-8D31-B8FC-F4E0-15190CCED5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278606" indent="-107156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4286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60007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771525" indent="-85725" eaLnBrk="0" hangingPunct="0"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9429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11144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128587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1457325" indent="-85725" defTabSz="456605" eaLnBrk="0" fontAlgn="base" hangingPunct="0">
              <a:spcBef>
                <a:spcPct val="0"/>
              </a:spcBef>
              <a:spcAft>
                <a:spcPct val="0"/>
              </a:spcAft>
              <a:defRPr sz="1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fld id="{739DFEE5-A2F8-4AB0-A81E-6684F152B6B9}" type="slidenum">
              <a:rPr lang="en-US" sz="713">
                <a:solidFill>
                  <a:prstClr val="white"/>
                </a:solidFill>
                <a:latin typeface="Roboto Regular" charset="0"/>
              </a:rPr>
              <a:pPr defTabSz="456605" eaLnBrk="1" fontAlgn="base" hangingPunct="1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sz="713">
              <a:solidFill>
                <a:prstClr val="white"/>
              </a:solidFill>
              <a:latin typeface="Roboto Regular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9B4655-171F-B7B9-4A17-F178D0D3A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9758" y="1975672"/>
            <a:ext cx="4978862" cy="1688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350" dirty="0">
              <a:solidFill>
                <a:srgbClr val="4A5B74"/>
              </a:solidFill>
              <a:latin typeface="Roboto Regular"/>
            </a:endParaRPr>
          </a:p>
          <a:p>
            <a:pPr marL="214313" indent="-214313" defTabSz="456605" eaLnBrk="1" fontAlgn="base" hangingPunct="1">
              <a:spcBef>
                <a:spcPct val="0"/>
              </a:spcBef>
              <a:spcAft>
                <a:spcPts val="225"/>
              </a:spcAft>
              <a:buFontTx/>
              <a:buChar char="-"/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  <a:p>
            <a:pPr defTabSz="456605" eaLnBrk="1" fontAlgn="base" hangingPunct="1">
              <a:spcBef>
                <a:spcPct val="0"/>
              </a:spcBef>
              <a:spcAft>
                <a:spcPts val="225"/>
              </a:spcAft>
              <a:defRPr/>
            </a:pPr>
            <a:endParaRPr lang="en-US" sz="1500" b="1" dirty="0">
              <a:solidFill>
                <a:srgbClr val="D12B2E"/>
              </a:solidFill>
              <a:latin typeface="Roboto Regular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74A6D0-2F7A-D268-E9F8-B47E98018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82" y="1141274"/>
            <a:ext cx="75000" cy="451188"/>
          </a:xfrm>
          <a:prstGeom prst="rect">
            <a:avLst/>
          </a:prstGeom>
          <a:solidFill>
            <a:srgbClr val="3A3B39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 anchor="ctr"/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DB342D"/>
              </a:solidFill>
              <a:latin typeface="Calibri" charset="0"/>
              <a:ea typeface="ＭＳ Ｐゴシック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B140871-A5F8-B2E1-D5F8-776687A25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211" y="1474313"/>
            <a:ext cx="7647579" cy="20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74" tIns="17136" rIns="34274" bIns="17136">
            <a:spAutoFit/>
          </a:bodyPr>
          <a:lstStyle>
            <a:lvl1pPr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defTabSz="456605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088" dirty="0">
                <a:solidFill>
                  <a:srgbClr val="737572"/>
                </a:solidFill>
                <a:latin typeface="Palatino Linotype" panose="02040502050505030304" pitchFamily="18" charset="0"/>
              </a:rPr>
              <a:t>     GERENCIA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45EEB96-8F2F-5E65-6BB8-925FD5C4163F}"/>
              </a:ext>
            </a:extLst>
          </p:cNvPr>
          <p:cNvSpPr txBox="1"/>
          <p:nvPr/>
        </p:nvSpPr>
        <p:spPr>
          <a:xfrm>
            <a:off x="217421" y="4307304"/>
            <a:ext cx="3613193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6605" fontAlgn="base">
              <a:spcBef>
                <a:spcPct val="0"/>
              </a:spcBef>
              <a:spcAft>
                <a:spcPct val="0"/>
              </a:spcAft>
            </a:pPr>
            <a:endParaRPr lang="es-ES" sz="1650" dirty="0">
              <a:solidFill>
                <a:srgbClr val="C00000"/>
              </a:solidFill>
              <a:latin typeface="Palatino Linotype" panose="02040502050505030304" pitchFamily="18" charset="0"/>
              <a:ea typeface="Roboto Black" panose="02000000000000000000" pitchFamily="2" charset="0"/>
            </a:endParaRPr>
          </a:p>
        </p:txBody>
      </p:sp>
      <p:sp>
        <p:nvSpPr>
          <p:cNvPr id="3" name="2 Marcador de contenido">
            <a:extLst>
              <a:ext uri="{FF2B5EF4-FFF2-40B4-BE49-F238E27FC236}">
                <a16:creationId xmlns:a16="http://schemas.microsoft.com/office/drawing/2014/main" id="{4C087160-B55B-E4FB-2C05-15A05D91980B}"/>
              </a:ext>
            </a:extLst>
          </p:cNvPr>
          <p:cNvSpPr txBox="1">
            <a:spLocks/>
          </p:cNvSpPr>
          <p:nvPr/>
        </p:nvSpPr>
        <p:spPr>
          <a:xfrm>
            <a:off x="467544" y="764704"/>
            <a:ext cx="7920880" cy="525658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 dirty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800" i="1" dirty="0"/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r>
              <a:rPr lang="es-ES" altLang="es-ES" sz="1800" i="1" dirty="0"/>
              <a:t>	</a:t>
            </a:r>
            <a:r>
              <a:rPr lang="es-ES" altLang="es-ES" sz="1800" i="1" dirty="0">
                <a:solidFill>
                  <a:srgbClr val="FF0000"/>
                </a:solidFill>
              </a:rPr>
              <a:t>Preguntas para </a:t>
            </a:r>
            <a:r>
              <a:rPr lang="es-ES" altLang="es-ES" sz="1800" i="1" dirty="0" err="1">
                <a:solidFill>
                  <a:srgbClr val="FF0000"/>
                </a:solidFill>
              </a:rPr>
              <a:t>mentimeter</a:t>
            </a:r>
            <a:r>
              <a:rPr lang="es-ES" altLang="es-ES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 3" pitchFamily="18" charset="2"/>
              <a:buNone/>
            </a:pPr>
            <a:endParaRPr lang="es-ES" altLang="es-ES" sz="20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s-ES" sz="1600" b="1" dirty="0"/>
              <a:t>5.  Qué porcentaje del total de contrataciones de personal investigador financiado por proyectos o contratos de investigación se realizan en tu universidad de forma indefinida (estímalo si no conoces el dato)</a:t>
            </a:r>
          </a:p>
          <a:p>
            <a:endParaRPr lang="es-ES" sz="1600" b="1" dirty="0"/>
          </a:p>
          <a:p>
            <a:pPr>
              <a:buFont typeface="+mj-lt"/>
              <a:buAutoNum type="alphaLcParenR"/>
            </a:pPr>
            <a:r>
              <a:rPr lang="es-ES" sz="1600" b="1" dirty="0"/>
              <a:t>Entre un 0 y un 25%</a:t>
            </a:r>
          </a:p>
          <a:p>
            <a:pPr>
              <a:buFont typeface="+mj-lt"/>
              <a:buAutoNum type="alphaLcParenR"/>
            </a:pPr>
            <a:r>
              <a:rPr lang="es-ES" sz="1600" b="1" dirty="0"/>
              <a:t>Entre un 25 y un 50%</a:t>
            </a:r>
          </a:p>
          <a:p>
            <a:pPr>
              <a:buFont typeface="+mj-lt"/>
              <a:buAutoNum type="alphaLcParenR"/>
            </a:pPr>
            <a:r>
              <a:rPr lang="es-ES" sz="1600" b="1" dirty="0"/>
              <a:t>Entre un 50 y un 75%</a:t>
            </a:r>
          </a:p>
          <a:p>
            <a:pPr>
              <a:buFont typeface="+mj-lt"/>
              <a:buAutoNum type="alphaLcParenR"/>
            </a:pPr>
            <a:r>
              <a:rPr lang="es-ES" sz="1600" b="1" dirty="0"/>
              <a:t>Más del 75%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ES" sz="1600" dirty="0"/>
          </a:p>
          <a:p>
            <a:endParaRPr lang="es-ES" sz="1600" dirty="0"/>
          </a:p>
          <a:p>
            <a:endParaRPr lang="es-ES" sz="1600" dirty="0"/>
          </a:p>
          <a:p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88143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Alizarin Light">
      <a:dk1>
        <a:srgbClr val="737572"/>
      </a:dk1>
      <a:lt1>
        <a:sysClr val="window" lastClr="FFFFFF"/>
      </a:lt1>
      <a:dk2>
        <a:srgbClr val="DB342D"/>
      </a:dk2>
      <a:lt2>
        <a:srgbClr val="FFFFFF"/>
      </a:lt2>
      <a:accent1>
        <a:srgbClr val="DB342D"/>
      </a:accent1>
      <a:accent2>
        <a:srgbClr val="7C8185"/>
      </a:accent2>
      <a:accent3>
        <a:srgbClr val="DB342D"/>
      </a:accent3>
      <a:accent4>
        <a:srgbClr val="7C8185"/>
      </a:accent4>
      <a:accent5>
        <a:srgbClr val="DB342D"/>
      </a:accent5>
      <a:accent6>
        <a:srgbClr val="7C8185"/>
      </a:accent6>
      <a:hlink>
        <a:srgbClr val="DB342D"/>
      </a:hlink>
      <a:folHlink>
        <a:srgbClr val="FF604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BAAAA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A3E36C0-113C-4655-AF2D-63B4D5BFA316}">
  <we:reference id="4b785c87-866c-4bad-85d8-5d1ae467ac9a" version="3.14.3.0" store="EXCatalog" storeType="EXCatalog"/>
  <we:alternateReferences>
    <we:reference id="WA104381909" version="3.14.3.0" store="es-ES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7916</TotalTime>
  <Words>1578</Words>
  <Application>Microsoft Office PowerPoint</Application>
  <PresentationFormat>Presentación en pantalla (4:3)</PresentationFormat>
  <Paragraphs>335</Paragraphs>
  <Slides>17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31" baseType="lpstr">
      <vt:lpstr>ＭＳ Ｐゴシック</vt:lpstr>
      <vt:lpstr>Aptos Narrow</vt:lpstr>
      <vt:lpstr>Arial</vt:lpstr>
      <vt:lpstr>Arial Black</vt:lpstr>
      <vt:lpstr>Barlow Condensed</vt:lpstr>
      <vt:lpstr>Calibri</vt:lpstr>
      <vt:lpstr>GreyscaleBasic</vt:lpstr>
      <vt:lpstr>Palatino Linotype</vt:lpstr>
      <vt:lpstr>Roboto Black</vt:lpstr>
      <vt:lpstr>Roboto Light</vt:lpstr>
      <vt:lpstr>Roboto Regular</vt:lpstr>
      <vt:lpstr>Wingdings 3</vt:lpstr>
      <vt:lpstr>Tema de Office</vt:lpstr>
      <vt:lpstr>1_Office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PAUTAS</dc:title>
  <dc:creator>Univerisidad de Granada</dc:creator>
  <cp:lastModifiedBy>Miguel Angel Guardia Lopez</cp:lastModifiedBy>
  <cp:revision>368</cp:revision>
  <dcterms:created xsi:type="dcterms:W3CDTF">2015-06-08T07:24:30Z</dcterms:created>
  <dcterms:modified xsi:type="dcterms:W3CDTF">2024-11-11T08:47:10Z</dcterms:modified>
</cp:coreProperties>
</file>