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0" r:id="rId3"/>
    <p:sldId id="274" r:id="rId4"/>
    <p:sldId id="257" r:id="rId5"/>
    <p:sldId id="271" r:id="rId6"/>
    <p:sldId id="269" r:id="rId7"/>
    <p:sldId id="268" r:id="rId8"/>
    <p:sldId id="258" r:id="rId9"/>
    <p:sldId id="259" r:id="rId10"/>
    <p:sldId id="260" r:id="rId11"/>
    <p:sldId id="267" r:id="rId12"/>
    <p:sldId id="272" r:id="rId13"/>
    <p:sldId id="275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9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36931F9-F49A-7E3F-2F73-0E4AF30F32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36F889-CA83-9D4E-D4AF-757778A661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C102E-C4F0-3B4C-9E02-2DA7DAEB9588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C0908C2-4A29-B042-5B52-0A8ACB3EB0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359049-1067-6102-3279-6C3DBFD94B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FCBF3-6C9E-6E44-9898-76A258B972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3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362DF-60C3-7B48-8689-93A1FE013228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B78BA-FB8E-794B-AA89-0BF964BFDD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36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804EE-B555-C6AB-1F2B-B665FEF8B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0376F1-EB4C-8F48-1B86-D50F527A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839AB-D951-3B9C-2F95-F15C8BEC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33920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C9532-03DC-F845-5572-B88E791B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0FAECB-74C4-4E6D-5279-62A3D6E6F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73F91E-0948-B0AE-70BE-37DCFB133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69908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A78462-1E72-678B-2A3F-FF4AB65542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ECAD3C-0293-E422-A7D1-41E2D7B31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BD6EA3-163D-C40C-4F64-3D149666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183257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3C0B6-9A29-849F-765C-8EC47632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74" y="1057181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B5E4B9-3808-A4B1-E91B-0D3DA793C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5205"/>
            <a:ext cx="10515600" cy="361044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8B95F-8AE9-07B4-E5D3-670CF282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257418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E6120-9B25-C7B0-1DC0-4134BDE3A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2F1D61-BC40-6FB5-8B67-D66591E36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07350D-7D7C-E18A-417F-1B9B57A8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8865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5A68B-0503-DAB5-F23C-EA9A9060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87" y="72928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F5651F-1289-304B-29F9-09391A25D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787" y="202414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F67FEA-D88B-6FC1-19E4-EB779FEFB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5787" y="202414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1B7F65-E35B-C23D-DCBD-F53D3301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130623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28F1F-6CD1-E64F-D8BB-C7F5A6FD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897813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89E1C8-D211-290D-2607-B907F95E3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25050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775E85-2B46-DE98-00F2-A2D244C44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9000"/>
            <a:ext cx="5157787" cy="29491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715EB-D3E3-FBB2-365C-29265030E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250507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2D2722D-A151-A5E6-5BB4-B9C564AE8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9000"/>
            <a:ext cx="5183188" cy="294910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20DA22F-9A92-A692-9AF9-883007C00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337051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1CC77-5CA7-88A2-F6EA-1F3E3883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87" y="112823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ACEB59-B05F-CAB2-892D-60C46C4F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267177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2080E60-6B95-FD13-57AC-56289D9E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55397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53D96-3E98-41E7-3CBC-79FFF5FA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981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D614C7-ED2A-1FB7-C15A-5C1877112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898142"/>
            <a:ext cx="6172200" cy="54473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DCDEAD-345F-B73F-DEBE-7698C02A2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447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F35489-D035-EBB0-D13A-460EDB21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98579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D7A69-98CE-4FCE-FF88-B1DF8CF9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8981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C1B94E-6075-D648-BF5D-C640B5A08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39578" y="898141"/>
            <a:ext cx="6172200" cy="54799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A4F48A-6C8D-258E-135A-3871815F6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163" y="258921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919BAC-6D19-9A5E-43A3-8716C724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95421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03300E-0547-CCDD-7E64-9C555058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87" y="11892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AE6C41-EC8A-132D-E866-B5BC57640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14799"/>
            <a:ext cx="10515600" cy="366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82AE98-32DE-0766-D4FD-CEF56E9AE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78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ES"/>
              <a:t>Cuenca, 13, 14 y 15 de noviembre de 2024</a:t>
            </a:r>
            <a:endParaRPr lang="es-ES" dirty="0"/>
          </a:p>
        </p:txBody>
      </p:sp>
      <p:pic>
        <p:nvPicPr>
          <p:cNvPr id="10" name="Imagen 9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A901EDEF-35FA-3E24-3D2B-D6CB1A99EA7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28521" t="21930" r="3187" b="39544"/>
          <a:stretch/>
        </p:blipFill>
        <p:spPr>
          <a:xfrm rot="16200000">
            <a:off x="-2979738" y="3142635"/>
            <a:ext cx="6721475" cy="572729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58628895-6683-9DEF-26ED-5EA0B4727E71}"/>
              </a:ext>
            </a:extLst>
          </p:cNvPr>
          <p:cNvGrpSpPr/>
          <p:nvPr userDrawn="1"/>
        </p:nvGrpSpPr>
        <p:grpSpPr>
          <a:xfrm>
            <a:off x="668383" y="143350"/>
            <a:ext cx="2270287" cy="1026835"/>
            <a:chOff x="668383" y="143350"/>
            <a:chExt cx="2270287" cy="1026835"/>
          </a:xfrm>
        </p:grpSpPr>
        <p:pic>
          <p:nvPicPr>
            <p:cNvPr id="14" name="Imagen 13" descr="Interfaz de usuario gráfica, Texto, Aplicación, Word&#10;&#10;Descripción generada automáticamente">
              <a:extLst>
                <a:ext uri="{FF2B5EF4-FFF2-40B4-BE49-F238E27FC236}">
                  <a16:creationId xmlns:a16="http://schemas.microsoft.com/office/drawing/2014/main" id="{A7FDA578-8DFA-2A80-127C-E810D6382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1666670" y="630185"/>
              <a:ext cx="1272000" cy="5400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01BA1E5-CF65-3840-FA9F-67BC655ABE72}"/>
                </a:ext>
              </a:extLst>
            </p:cNvPr>
            <p:cNvSpPr txBox="1"/>
            <p:nvPr userDrawn="1"/>
          </p:nvSpPr>
          <p:spPr>
            <a:xfrm>
              <a:off x="668383" y="143350"/>
              <a:ext cx="2027499" cy="52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ES" sz="1200" dirty="0"/>
                <a:t>XXX Jornadas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Investigación </a:t>
              </a:r>
              <a:r>
                <a:rPr lang="es-ES" sz="1200" b="0" dirty="0"/>
                <a:t>de las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Universidades Españolas</a:t>
              </a:r>
            </a:p>
          </p:txBody>
        </p:sp>
      </p:grpSp>
      <p:pic>
        <p:nvPicPr>
          <p:cNvPr id="9" name="Imagen 8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6EDB83A4-87E2-73F4-ADE2-7CE248DA638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91787" y="630185"/>
            <a:ext cx="816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6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>
            <a:extLst>
              <a:ext uri="{FF2B5EF4-FFF2-40B4-BE49-F238E27FC236}">
                <a16:creationId xmlns:a16="http://schemas.microsoft.com/office/drawing/2014/main" id="{B67C53A0-8CC2-C499-8386-6F4C59C87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5" y="1186774"/>
            <a:ext cx="11191342" cy="1925648"/>
          </a:xfrm>
          <a:prstGeom prst="rect">
            <a:avLst/>
          </a:prstGeom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440C5DD1-F988-27D3-1C7C-57C5DD249142}"/>
              </a:ext>
            </a:extLst>
          </p:cNvPr>
          <p:cNvSpPr txBox="1"/>
          <p:nvPr/>
        </p:nvSpPr>
        <p:spPr>
          <a:xfrm>
            <a:off x="4526499" y="3056405"/>
            <a:ext cx="71044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ca-ES" sz="4400" b="1" u="none" strike="noStrike" dirty="0" err="1">
                <a:effectLst/>
              </a:rPr>
              <a:t>Acuerdos</a:t>
            </a:r>
            <a:r>
              <a:rPr lang="ca-ES" sz="4400" b="1" u="none" strike="noStrike" dirty="0">
                <a:effectLst/>
              </a:rPr>
              <a:t> </a:t>
            </a:r>
            <a:r>
              <a:rPr lang="ca-ES" sz="4400" b="1" u="none" strike="noStrike" dirty="0" err="1">
                <a:effectLst/>
              </a:rPr>
              <a:t>Transformativos</a:t>
            </a:r>
            <a:endParaRPr lang="ca-ES" sz="4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9A04A668-F1B3-B66B-9EDA-9C9E5F66C53E}"/>
              </a:ext>
            </a:extLst>
          </p:cNvPr>
          <p:cNvSpPr txBox="1"/>
          <p:nvPr/>
        </p:nvSpPr>
        <p:spPr>
          <a:xfrm>
            <a:off x="4268219" y="3745579"/>
            <a:ext cx="79237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ca-ES" sz="2800" dirty="0"/>
              <a:t>Jaume </a:t>
            </a:r>
            <a:r>
              <a:rPr lang="ca-ES" sz="2800" dirty="0" err="1"/>
              <a:t>Puy</a:t>
            </a:r>
            <a:endParaRPr lang="ca-ES" sz="2800" dirty="0"/>
          </a:p>
          <a:p>
            <a:pPr algn="l" fontAlgn="b"/>
            <a:r>
              <a:rPr lang="ca-ES" sz="2000" dirty="0"/>
              <a:t>	Rector de la Universitat de Lleida</a:t>
            </a:r>
          </a:p>
          <a:p>
            <a:pPr algn="l" fontAlgn="b"/>
            <a:r>
              <a:rPr lang="ca-E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Gonzalo </a:t>
            </a:r>
            <a:r>
              <a:rPr lang="ca-ES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Rey</a:t>
            </a:r>
            <a:r>
              <a:rPr lang="ca-E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Pinzón</a:t>
            </a:r>
          </a:p>
          <a:p>
            <a:pPr algn="l" fontAlgn="b"/>
            <a:r>
              <a:rPr lang="es-E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Universidad de La Laguna</a:t>
            </a:r>
            <a:endParaRPr lang="ca-E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"/>
            <a:r>
              <a:rPr lang="ca-ES" sz="2800" dirty="0">
                <a:solidFill>
                  <a:srgbClr val="000000"/>
                </a:solidFill>
                <a:latin typeface="Calibri" panose="020F0502020204030204" pitchFamily="34" charset="0"/>
              </a:rPr>
              <a:t>Rocío Fernández Cordero</a:t>
            </a:r>
          </a:p>
          <a:p>
            <a:pPr algn="l" fontAlgn="b"/>
            <a:r>
              <a:rPr lang="ca-ES" sz="20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ca-E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Universidad</a:t>
            </a:r>
            <a:r>
              <a:rPr lang="ca-ES" sz="2000" dirty="0">
                <a:solidFill>
                  <a:srgbClr val="000000"/>
                </a:solidFill>
                <a:latin typeface="Calibri" panose="020F0502020204030204" pitchFamily="34" charset="0"/>
              </a:rPr>
              <a:t> Pablo de Olavide</a:t>
            </a:r>
          </a:p>
          <a:p>
            <a:pPr algn="l" fontAlgn="b"/>
            <a:endParaRPr lang="ca-E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fontAlgn="b"/>
            <a:r>
              <a:rPr lang="ca-ES" sz="2400" dirty="0">
                <a:solidFill>
                  <a:srgbClr val="000000"/>
                </a:solidFill>
                <a:latin typeface="Calibri" panose="020F0502020204030204" pitchFamily="34" charset="0"/>
              </a:rPr>
              <a:t>Modera: </a:t>
            </a:r>
            <a:r>
              <a:rPr lang="ca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Àngeles</a:t>
            </a:r>
            <a:r>
              <a:rPr lang="ca-E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a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Consuelo</a:t>
            </a:r>
            <a:r>
              <a:rPr lang="ca-E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a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Gallar</a:t>
            </a:r>
            <a:r>
              <a:rPr lang="ca-ES" sz="2800" dirty="0">
                <a:solidFill>
                  <a:srgbClr val="000000"/>
                </a:solidFill>
                <a:latin typeface="Calibri" panose="020F0502020204030204" pitchFamily="34" charset="0"/>
              </a:rPr>
              <a:t> | UCC+I UMH</a:t>
            </a:r>
            <a:endParaRPr lang="ca-ES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1" name="Imatge 10">
            <a:extLst>
              <a:ext uri="{FF2B5EF4-FFF2-40B4-BE49-F238E27FC236}">
                <a16:creationId xmlns:a16="http://schemas.microsoft.com/office/drawing/2014/main" id="{E716ED0C-B0FA-30E2-FCFC-2623E6B8E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5" y="2888342"/>
            <a:ext cx="3112853" cy="387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6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33A0B-A5D6-122A-6DBF-13E26E0FE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4">
            <a:extLst>
              <a:ext uri="{FF2B5EF4-FFF2-40B4-BE49-F238E27FC236}">
                <a16:creationId xmlns:a16="http://schemas.microsoft.com/office/drawing/2014/main" id="{0356A97A-1256-7D28-8E2E-3C4685F201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218" y="1296337"/>
            <a:ext cx="5401048" cy="55625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4F802141-0491-FF22-4B86-83585A4E6DFD}"/>
              </a:ext>
            </a:extLst>
          </p:cNvPr>
          <p:cNvSpPr txBox="1"/>
          <p:nvPr/>
        </p:nvSpPr>
        <p:spPr>
          <a:xfrm>
            <a:off x="9996256" y="6488668"/>
            <a:ext cx="166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Fuente: CISUG</a:t>
            </a:r>
            <a:endParaRPr lang="ca-ES" dirty="0"/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16856412-5D89-C67F-67A1-91EEB0DAF7D3}"/>
              </a:ext>
            </a:extLst>
          </p:cNvPr>
          <p:cNvSpPr txBox="1"/>
          <p:nvPr/>
        </p:nvSpPr>
        <p:spPr>
          <a:xfrm>
            <a:off x="2203625" y="599954"/>
            <a:ext cx="9988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/>
              <a:t>IMPACTO SOBRE LA PUBLICACION EN ABIERTO</a:t>
            </a:r>
            <a:endParaRPr lang="ca-ES" sz="3600" b="1" dirty="0"/>
          </a:p>
        </p:txBody>
      </p:sp>
    </p:spTree>
    <p:extLst>
      <p:ext uri="{BB962C8B-B14F-4D97-AF65-F5344CB8AC3E}">
        <p14:creationId xmlns:p14="http://schemas.microsoft.com/office/powerpoint/2010/main" val="4110340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79C07-25FA-CDA0-E8B9-A5DD315D4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5C97646D-AFDB-78C5-2C0E-EDE6ECB54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35" y="1673543"/>
            <a:ext cx="10250330" cy="4639322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E3E4BB3A-9908-8EA1-27BE-31F4C4D61EE5}"/>
              </a:ext>
            </a:extLst>
          </p:cNvPr>
          <p:cNvSpPr txBox="1"/>
          <p:nvPr/>
        </p:nvSpPr>
        <p:spPr>
          <a:xfrm>
            <a:off x="2203625" y="816258"/>
            <a:ext cx="9771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EDITORIALES ELEGIDAS POR LOS INVESTIGADORES</a:t>
            </a:r>
            <a:endParaRPr lang="ca-ES" sz="3200" b="1" dirty="0"/>
          </a:p>
        </p:txBody>
      </p:sp>
    </p:spTree>
    <p:extLst>
      <p:ext uri="{BB962C8B-B14F-4D97-AF65-F5344CB8AC3E}">
        <p14:creationId xmlns:p14="http://schemas.microsoft.com/office/powerpoint/2010/main" val="45329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79C07-25FA-CDA0-E8B9-A5DD315D4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4">
            <a:extLst>
              <a:ext uri="{FF2B5EF4-FFF2-40B4-BE49-F238E27FC236}">
                <a16:creationId xmlns:a16="http://schemas.microsoft.com/office/drawing/2014/main" id="{565A63D2-A056-1371-696E-EC1991832D0A}"/>
              </a:ext>
            </a:extLst>
          </p:cNvPr>
          <p:cNvSpPr txBox="1"/>
          <p:nvPr/>
        </p:nvSpPr>
        <p:spPr>
          <a:xfrm>
            <a:off x="3310358" y="156501"/>
            <a:ext cx="8881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USO DE LOS APC POR PARTE DE LAS INSTITUCIONES</a:t>
            </a:r>
            <a:endParaRPr lang="ca-ES" sz="32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8BC814-895D-DD8E-0B54-606CA2449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50" y="1355278"/>
            <a:ext cx="10820307" cy="550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12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D245C9-3A82-84C8-1BDC-5B354F97C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6374" y="2310609"/>
            <a:ext cx="10750550" cy="310980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El papel de bibliotecas universitarias, los consorcios y grupos de compra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Las licencias de contratación y las licencias CC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La promoción del OA y la difusión de los acuerdos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La gestión de los APC: los </a:t>
            </a:r>
            <a:r>
              <a:rPr lang="es-ES" sz="2800" dirty="0" err="1">
                <a:solidFill>
                  <a:schemeClr val="tx1"/>
                </a:solidFill>
              </a:rPr>
              <a:t>dashboards</a:t>
            </a:r>
            <a:r>
              <a:rPr lang="es-ES" sz="2800" dirty="0">
                <a:solidFill>
                  <a:schemeClr val="tx1"/>
                </a:solidFill>
              </a:rPr>
              <a:t> y los repositorios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La evaluación de los resultados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6" name="QuadreDeText 10">
            <a:extLst>
              <a:ext uri="{FF2B5EF4-FFF2-40B4-BE49-F238E27FC236}">
                <a16:creationId xmlns:a16="http://schemas.microsoft.com/office/drawing/2014/main" id="{32138297-3912-6D0F-43FC-3EA964C56CB5}"/>
              </a:ext>
            </a:extLst>
          </p:cNvPr>
          <p:cNvSpPr txBox="1"/>
          <p:nvPr/>
        </p:nvSpPr>
        <p:spPr>
          <a:xfrm>
            <a:off x="3407401" y="480637"/>
            <a:ext cx="6978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/>
              <a:t>ASPECTOS TÉCNICOS DE LOS AT</a:t>
            </a:r>
          </a:p>
        </p:txBody>
      </p:sp>
    </p:spTree>
    <p:extLst>
      <p:ext uri="{BB962C8B-B14F-4D97-AF65-F5344CB8AC3E}">
        <p14:creationId xmlns:p14="http://schemas.microsoft.com/office/powerpoint/2010/main" val="4292729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adreDeText 10">
            <a:extLst>
              <a:ext uri="{FF2B5EF4-FFF2-40B4-BE49-F238E27FC236}">
                <a16:creationId xmlns:a16="http://schemas.microsoft.com/office/drawing/2014/main" id="{32138297-3912-6D0F-43FC-3EA964C56CB5}"/>
              </a:ext>
            </a:extLst>
          </p:cNvPr>
          <p:cNvSpPr txBox="1"/>
          <p:nvPr/>
        </p:nvSpPr>
        <p:spPr>
          <a:xfrm>
            <a:off x="3407401" y="480637"/>
            <a:ext cx="7803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/>
              <a:t>LICENCIAS DE CONTRATACIÓN Y CC</a:t>
            </a:r>
          </a:p>
        </p:txBody>
      </p:sp>
      <p:pic>
        <p:nvPicPr>
          <p:cNvPr id="1028" name="Picture 4" descr="A graphic explaining Creative Commons licenses, the icons used for each license, and the terms of each license.">
            <a:extLst>
              <a:ext uri="{FF2B5EF4-FFF2-40B4-BE49-F238E27FC236}">
                <a16:creationId xmlns:a16="http://schemas.microsoft.com/office/drawing/2014/main" id="{F75155CA-55B3-60B0-9972-2EA8F1ED2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780" y="1673500"/>
            <a:ext cx="5564819" cy="435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D1575CC-375B-EFEB-BCE8-B6E683249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840" y="1126968"/>
            <a:ext cx="4189934" cy="538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1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adreDeText 10">
            <a:extLst>
              <a:ext uri="{FF2B5EF4-FFF2-40B4-BE49-F238E27FC236}">
                <a16:creationId xmlns:a16="http://schemas.microsoft.com/office/drawing/2014/main" id="{32138297-3912-6D0F-43FC-3EA964C56CB5}"/>
              </a:ext>
            </a:extLst>
          </p:cNvPr>
          <p:cNvSpPr txBox="1"/>
          <p:nvPr/>
        </p:nvSpPr>
        <p:spPr>
          <a:xfrm>
            <a:off x="3407401" y="480637"/>
            <a:ext cx="8471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/>
              <a:t>PROMOCIÓN OA/DIFUSIÓN ACUERDOS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52CB7A-853B-3316-6C77-192CF26BC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63" y="1368364"/>
            <a:ext cx="5328528" cy="47099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D040ECB-B15F-FC59-55D5-63EDBC894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04" y="1391683"/>
            <a:ext cx="5020719" cy="252020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0DF91CA-A065-D758-7CA9-B01438A4E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467" y="3841086"/>
            <a:ext cx="5020719" cy="301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10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adreDeText 10">
            <a:extLst>
              <a:ext uri="{FF2B5EF4-FFF2-40B4-BE49-F238E27FC236}">
                <a16:creationId xmlns:a16="http://schemas.microsoft.com/office/drawing/2014/main" id="{32138297-3912-6D0F-43FC-3EA964C56CB5}"/>
              </a:ext>
            </a:extLst>
          </p:cNvPr>
          <p:cNvSpPr txBox="1"/>
          <p:nvPr/>
        </p:nvSpPr>
        <p:spPr>
          <a:xfrm>
            <a:off x="3407401" y="480637"/>
            <a:ext cx="6494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/>
              <a:t>GESTIÓN DE APC: </a:t>
            </a:r>
            <a:r>
              <a:rPr lang="es-ES" sz="3600" b="1" dirty="0" err="1"/>
              <a:t>dashboards</a:t>
            </a:r>
            <a:endParaRPr lang="es-ES" sz="3600" b="1" dirty="0"/>
          </a:p>
        </p:txBody>
      </p:sp>
      <p:pic>
        <p:nvPicPr>
          <p:cNvPr id="4" name="Imagen 3" descr="Interfaz de usuario gráfica, Texto, Aplicación">
            <a:extLst>
              <a:ext uri="{FF2B5EF4-FFF2-40B4-BE49-F238E27FC236}">
                <a16:creationId xmlns:a16="http://schemas.microsoft.com/office/drawing/2014/main" id="{D03EC12A-D2AA-850C-FD35-E5CD6A19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90" y="1556927"/>
            <a:ext cx="6597856" cy="4287282"/>
          </a:xfrm>
          <a:prstGeom prst="rect">
            <a:avLst/>
          </a:prstGeom>
        </p:spPr>
      </p:pic>
      <p:pic>
        <p:nvPicPr>
          <p:cNvPr id="8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45EEF88-BA9D-5F94-70BE-62B158D4D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326" y="2290745"/>
            <a:ext cx="5262604" cy="324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94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adreDeText 10">
            <a:extLst>
              <a:ext uri="{FF2B5EF4-FFF2-40B4-BE49-F238E27FC236}">
                <a16:creationId xmlns:a16="http://schemas.microsoft.com/office/drawing/2014/main" id="{32138297-3912-6D0F-43FC-3EA964C56CB5}"/>
              </a:ext>
            </a:extLst>
          </p:cNvPr>
          <p:cNvSpPr txBox="1"/>
          <p:nvPr/>
        </p:nvSpPr>
        <p:spPr>
          <a:xfrm>
            <a:off x="3407401" y="480637"/>
            <a:ext cx="6537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/>
              <a:t>EVALUACIÓN DE RESULTADOS</a:t>
            </a:r>
          </a:p>
        </p:txBody>
      </p:sp>
      <p:pic>
        <p:nvPicPr>
          <p:cNvPr id="2050" name="Picture 2" descr="Medicion acceso abierto">
            <a:extLst>
              <a:ext uri="{FF2B5EF4-FFF2-40B4-BE49-F238E27FC236}">
                <a16:creationId xmlns:a16="http://schemas.microsoft.com/office/drawing/2014/main" id="{0C5EF698-5EBC-1FAA-32F9-CF0E99779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76" y="1300576"/>
            <a:ext cx="3781425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AB37AB-B4B5-0029-78A0-0E356ACC3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187" y="1232452"/>
            <a:ext cx="3969535" cy="548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47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adreDeText 10">
            <a:extLst>
              <a:ext uri="{FF2B5EF4-FFF2-40B4-BE49-F238E27FC236}">
                <a16:creationId xmlns:a16="http://schemas.microsoft.com/office/drawing/2014/main" id="{32138297-3912-6D0F-43FC-3EA964C56CB5}"/>
              </a:ext>
            </a:extLst>
          </p:cNvPr>
          <p:cNvSpPr txBox="1"/>
          <p:nvPr/>
        </p:nvSpPr>
        <p:spPr>
          <a:xfrm>
            <a:off x="3407401" y="480637"/>
            <a:ext cx="6912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/>
              <a:t>ACUERDOS TRANSFORMATIVOS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10FCADC-9E85-EB16-DF91-C79BA172B59C}"/>
              </a:ext>
            </a:extLst>
          </p:cNvPr>
          <p:cNvSpPr txBox="1"/>
          <p:nvPr/>
        </p:nvSpPr>
        <p:spPr>
          <a:xfrm>
            <a:off x="4793943" y="3244334"/>
            <a:ext cx="3977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Gracias por la atención</a:t>
            </a:r>
          </a:p>
        </p:txBody>
      </p:sp>
    </p:spTree>
    <p:extLst>
      <p:ext uri="{BB962C8B-B14F-4D97-AF65-F5344CB8AC3E}">
        <p14:creationId xmlns:p14="http://schemas.microsoft.com/office/powerpoint/2010/main" val="267089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D245C9-3A82-84C8-1BDC-5B354F97C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6374" y="2310608"/>
            <a:ext cx="10750550" cy="33926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Las negociaciones con editoriales </a:t>
            </a:r>
          </a:p>
          <a:p>
            <a:endParaRPr lang="es-ES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Comportamiento de Universidades en el uso de las </a:t>
            </a:r>
            <a:r>
              <a:rPr lang="es-ES" sz="2800" dirty="0" err="1">
                <a:solidFill>
                  <a:schemeClr val="tx1"/>
                </a:solidFill>
              </a:rPr>
              <a:t>APCs</a:t>
            </a:r>
            <a:endParaRPr lang="es-ES" sz="2800" dirty="0">
              <a:solidFill>
                <a:schemeClr val="tx1"/>
              </a:solidFill>
            </a:endParaRPr>
          </a:p>
          <a:p>
            <a:endParaRPr lang="es-ES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Acuerdos transformativos desde el punto de vista técnico</a:t>
            </a:r>
          </a:p>
        </p:txBody>
      </p:sp>
      <p:sp>
        <p:nvSpPr>
          <p:cNvPr id="6" name="QuadreDeText 10">
            <a:extLst>
              <a:ext uri="{FF2B5EF4-FFF2-40B4-BE49-F238E27FC236}">
                <a16:creationId xmlns:a16="http://schemas.microsoft.com/office/drawing/2014/main" id="{32138297-3912-6D0F-43FC-3EA964C56CB5}"/>
              </a:ext>
            </a:extLst>
          </p:cNvPr>
          <p:cNvSpPr txBox="1"/>
          <p:nvPr/>
        </p:nvSpPr>
        <p:spPr>
          <a:xfrm>
            <a:off x="3407401" y="480637"/>
            <a:ext cx="7774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/>
              <a:t>ACUERDOS TRANSFORMATIVOS (AT)</a:t>
            </a:r>
          </a:p>
        </p:txBody>
      </p:sp>
    </p:spTree>
    <p:extLst>
      <p:ext uri="{BB962C8B-B14F-4D97-AF65-F5344CB8AC3E}">
        <p14:creationId xmlns:p14="http://schemas.microsoft.com/office/powerpoint/2010/main" val="310048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D245C9-3A82-84C8-1BDC-5B354F97C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05255"/>
            <a:ext cx="10750550" cy="4221225"/>
          </a:xfrm>
        </p:spPr>
        <p:txBody>
          <a:bodyPr>
            <a:normAutofit fontScale="92500" lnSpcReduction="10000"/>
          </a:bodyPr>
          <a:lstStyle/>
          <a:p>
            <a:r>
              <a:rPr lang="es-ES" dirty="0">
                <a:solidFill>
                  <a:schemeClr val="tx1"/>
                </a:solidFill>
              </a:rPr>
              <a:t>Los AT son un modelo de negocio surgido, hace 10 años, al interno del mercado de la publicación científica, impulsado por las bibliotecas de las universidades y centros de investigación a nivel mundial. Lo que se busca es, pasar de contratos de suscripción de lectura a contratos de publicación. Pasar de pagar por leer a pagar por leer y publicar. Estos AT se enmarcan en el deseo/necesidad de impulsar el Acceso Abierto y en definitiva la Ciencia Abierta.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APC (</a:t>
            </a:r>
            <a:r>
              <a:rPr lang="es-ES" dirty="0" err="1">
                <a:solidFill>
                  <a:schemeClr val="tx1"/>
                </a:solidFill>
              </a:rPr>
              <a:t>Articles</a:t>
            </a:r>
            <a:r>
              <a:rPr lang="es-ES" dirty="0">
                <a:solidFill>
                  <a:schemeClr val="tx1"/>
                </a:solidFill>
              </a:rPr>
              <a:t> Processing </a:t>
            </a:r>
            <a:r>
              <a:rPr lang="es-ES" dirty="0" err="1">
                <a:solidFill>
                  <a:schemeClr val="tx1"/>
                </a:solidFill>
              </a:rPr>
              <a:t>Charges</a:t>
            </a:r>
            <a:r>
              <a:rPr lang="es-ES" dirty="0">
                <a:solidFill>
                  <a:schemeClr val="tx1"/>
                </a:solidFill>
              </a:rPr>
              <a:t>) </a:t>
            </a:r>
            <a:r>
              <a:rPr lang="es-ES" b="0" i="0" dirty="0">
                <a:solidFill>
                  <a:srgbClr val="1F1F1F"/>
                </a:solidFill>
                <a:effectLst/>
                <a:latin typeface="Google Sans"/>
              </a:rPr>
              <a:t>son los gastos que el editor cobra al autor para publicar en revistas de acceso </a:t>
            </a:r>
            <a:r>
              <a:rPr lang="es-ES" b="0" i="0" dirty="0">
                <a:solidFill>
                  <a:srgbClr val="040C28"/>
                </a:solidFill>
                <a:effectLst/>
                <a:latin typeface="Google Sans"/>
              </a:rPr>
              <a:t>abierto</a:t>
            </a:r>
            <a:r>
              <a:rPr lang="es-ES" b="0" i="0" dirty="0">
                <a:solidFill>
                  <a:srgbClr val="1F1F1F"/>
                </a:solidFill>
                <a:effectLst/>
                <a:latin typeface="Google Sans"/>
              </a:rPr>
              <a:t> (revistas doradas) o en revistas de suscripción (revistas híbridas) en las que conviven artículos abiertos y cerrados.</a:t>
            </a:r>
          </a:p>
          <a:p>
            <a:endParaRPr lang="es-ES" b="0" i="0" dirty="0">
              <a:solidFill>
                <a:srgbClr val="1F1F1F"/>
              </a:solidFill>
              <a:effectLst/>
              <a:latin typeface="Google Sans"/>
            </a:endParaRPr>
          </a:p>
          <a:p>
            <a:r>
              <a:rPr lang="es-ES" b="0" i="0" dirty="0">
                <a:solidFill>
                  <a:srgbClr val="1F1F1F"/>
                </a:solidFill>
                <a:effectLst/>
                <a:latin typeface="Google Sans"/>
              </a:rPr>
              <a:t>PAR hace referencia al costo total de un acuerdo de publicación y lectura en el que divides el costo por el número de APC que cubre el acuerdo. 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QuadreDeText 10">
            <a:extLst>
              <a:ext uri="{FF2B5EF4-FFF2-40B4-BE49-F238E27FC236}">
                <a16:creationId xmlns:a16="http://schemas.microsoft.com/office/drawing/2014/main" id="{32138297-3912-6D0F-43FC-3EA964C56CB5}"/>
              </a:ext>
            </a:extLst>
          </p:cNvPr>
          <p:cNvSpPr txBox="1"/>
          <p:nvPr/>
        </p:nvSpPr>
        <p:spPr>
          <a:xfrm>
            <a:off x="3407401" y="480637"/>
            <a:ext cx="77745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/>
              <a:t>ACUERDOS TRANSFORMATIVOS (AT)</a:t>
            </a:r>
          </a:p>
          <a:p>
            <a:r>
              <a:rPr lang="es-ES" sz="2800" b="1" dirty="0"/>
              <a:t>Contexto</a:t>
            </a:r>
            <a:endParaRPr lang="ca-ES" sz="2800" b="1" dirty="0"/>
          </a:p>
        </p:txBody>
      </p:sp>
    </p:spTree>
    <p:extLst>
      <p:ext uri="{BB962C8B-B14F-4D97-AF65-F5344CB8AC3E}">
        <p14:creationId xmlns:p14="http://schemas.microsoft.com/office/powerpoint/2010/main" val="156810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1CDEF2A-B96E-7D6E-C0BB-A693C2578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651" y="3553336"/>
            <a:ext cx="2161588" cy="309273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04FA297-3311-5375-8B6E-F4D7766A86CB}"/>
              </a:ext>
            </a:extLst>
          </p:cNvPr>
          <p:cNvSpPr txBox="1"/>
          <p:nvPr/>
        </p:nvSpPr>
        <p:spPr>
          <a:xfrm>
            <a:off x="904575" y="1550523"/>
            <a:ext cx="11156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En 2019 la </a:t>
            </a:r>
            <a:r>
              <a:rPr lang="es-ES" sz="2400" dirty="0" err="1"/>
              <a:t>Crue</a:t>
            </a:r>
            <a:r>
              <a:rPr lang="es-ES" sz="2400" dirty="0"/>
              <a:t> aprueba un documento de compromisos con la Ciencia Abierta, en el que </a:t>
            </a:r>
            <a:r>
              <a:rPr lang="es-ES" sz="2400" b="1" dirty="0"/>
              <a:t>la </a:t>
            </a:r>
            <a:r>
              <a:rPr lang="es-ES" sz="2400" b="1" dirty="0" err="1"/>
              <a:t>Crue</a:t>
            </a:r>
            <a:r>
              <a:rPr lang="es-ES" sz="2400" b="1" dirty="0"/>
              <a:t> se obliga a incluir el acceso abierto inmediato en las negociaciones con los editores de publicaciones científicas.</a:t>
            </a:r>
          </a:p>
          <a:p>
            <a:r>
              <a:rPr lang="es-ES" sz="2400" dirty="0"/>
              <a:t>En noviembre de 2019 se constituye la Comisión General Negociadora a la que se suma el CSIC.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35987EF-DAC7-C439-CDE8-9FBD5365D7C7}"/>
              </a:ext>
            </a:extLst>
          </p:cNvPr>
          <p:cNvSpPr txBox="1"/>
          <p:nvPr/>
        </p:nvSpPr>
        <p:spPr>
          <a:xfrm>
            <a:off x="904575" y="3508862"/>
            <a:ext cx="861433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El encargo recibido fue:</a:t>
            </a:r>
            <a:endParaRPr lang="es-ES" sz="1000" dirty="0"/>
          </a:p>
          <a:p>
            <a:endParaRPr lang="es-ES" sz="1000" dirty="0"/>
          </a:p>
          <a:p>
            <a:pPr marL="457200" indent="-457200">
              <a:buAutoNum type="arabicPeriod"/>
            </a:pPr>
            <a:r>
              <a:rPr lang="es-ES" sz="2400" dirty="0"/>
              <a:t>Mantener lo más posible los precios y, en todo caso, no superar el 10% de incremento acumulado en los 4 años.</a:t>
            </a:r>
          </a:p>
          <a:p>
            <a:pPr marL="457200" indent="-457200">
              <a:buAutoNum type="arabicPeriod"/>
            </a:pPr>
            <a:r>
              <a:rPr lang="es-ES" sz="2400" dirty="0"/>
              <a:t>Que un APC cueste lo mismo a cualquier investigador del sistema y que su precio dentro de los AT sea beneficioso.</a:t>
            </a:r>
          </a:p>
          <a:p>
            <a:pPr marL="457200" indent="-457200">
              <a:buAutoNum type="arabicPeriod"/>
            </a:pPr>
            <a:r>
              <a:rPr lang="es-ES" sz="2400" dirty="0"/>
              <a:t>No incluir el gasto precedente de publicación en abierto.</a:t>
            </a:r>
          </a:p>
          <a:p>
            <a:pPr marL="457200" indent="-457200">
              <a:buAutoNum type="arabicPeriod"/>
            </a:pPr>
            <a:r>
              <a:rPr lang="es-ES" sz="2400" dirty="0"/>
              <a:t>El mínimo de publicación en abierto para una universidad en el 4º año debía ser del 60%</a:t>
            </a:r>
          </a:p>
        </p:txBody>
      </p:sp>
      <p:sp>
        <p:nvSpPr>
          <p:cNvPr id="4" name="QuadreDeText 10">
            <a:extLst>
              <a:ext uri="{FF2B5EF4-FFF2-40B4-BE49-F238E27FC236}">
                <a16:creationId xmlns:a16="http://schemas.microsoft.com/office/drawing/2014/main" id="{96A58057-FBCA-3536-CC93-95A037358890}"/>
              </a:ext>
            </a:extLst>
          </p:cNvPr>
          <p:cNvSpPr txBox="1"/>
          <p:nvPr/>
        </p:nvSpPr>
        <p:spPr>
          <a:xfrm>
            <a:off x="3407401" y="471493"/>
            <a:ext cx="77745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/>
              <a:t>ACUERDOS TRANSFORMATIVOS (AT)</a:t>
            </a:r>
          </a:p>
          <a:p>
            <a:r>
              <a:rPr lang="es-ES" sz="2800" b="1" dirty="0"/>
              <a:t>Contexto</a:t>
            </a:r>
            <a:endParaRPr lang="ca-ES" sz="2800" b="1" dirty="0"/>
          </a:p>
        </p:txBody>
      </p:sp>
    </p:spTree>
    <p:extLst>
      <p:ext uri="{BB962C8B-B14F-4D97-AF65-F5344CB8AC3E}">
        <p14:creationId xmlns:p14="http://schemas.microsoft.com/office/powerpoint/2010/main" val="411444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QuadreDeText 10">
            <a:extLst>
              <a:ext uri="{FF2B5EF4-FFF2-40B4-BE49-F238E27FC236}">
                <a16:creationId xmlns:a16="http://schemas.microsoft.com/office/drawing/2014/main" id="{3D532C4A-AFF3-94CF-D9E4-698DBF2E4BDF}"/>
              </a:ext>
            </a:extLst>
          </p:cNvPr>
          <p:cNvSpPr txBox="1"/>
          <p:nvPr/>
        </p:nvSpPr>
        <p:spPr>
          <a:xfrm>
            <a:off x="3505721" y="572077"/>
            <a:ext cx="6912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/>
              <a:t>ACUERDOS TRANSFORMATIVOS</a:t>
            </a:r>
            <a:endParaRPr lang="ca-ES" sz="3600" b="1" dirty="0"/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AD38046C-C093-D00C-D8B3-AEC9D97320FE}"/>
              </a:ext>
            </a:extLst>
          </p:cNvPr>
          <p:cNvSpPr txBox="1"/>
          <p:nvPr/>
        </p:nvSpPr>
        <p:spPr>
          <a:xfrm>
            <a:off x="1225368" y="1758981"/>
            <a:ext cx="841240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OBJETIVOS</a:t>
            </a:r>
          </a:p>
          <a:p>
            <a:endParaRPr lang="es-ES" sz="2800" b="1" dirty="0"/>
          </a:p>
          <a:p>
            <a:pPr>
              <a:spcAft>
                <a:spcPts val="1200"/>
              </a:spcAft>
            </a:pPr>
            <a:r>
              <a:rPr lang="es-ES" sz="2400" dirty="0"/>
              <a:t>Mejorar el acceso a las publicaciones científicas</a:t>
            </a:r>
            <a:endParaRPr lang="ca-ES" sz="2400" dirty="0"/>
          </a:p>
          <a:p>
            <a:pPr>
              <a:spcAft>
                <a:spcPts val="1200"/>
              </a:spcAft>
            </a:pPr>
            <a:r>
              <a:rPr lang="es-ES" sz="2400" dirty="0"/>
              <a:t>Evolucionar hacia un nuevo modelo de precios más justo, equitativo y transparente</a:t>
            </a:r>
          </a:p>
          <a:p>
            <a:pPr>
              <a:spcAft>
                <a:spcPts val="1200"/>
              </a:spcAft>
            </a:pPr>
            <a:r>
              <a:rPr lang="es-ES" sz="2400" dirty="0"/>
              <a:t>Dar oportunidad a todos los investigadores de </a:t>
            </a:r>
            <a:r>
              <a:rPr lang="es-ES" sz="2400" dirty="0" err="1"/>
              <a:t>Crue</a:t>
            </a:r>
            <a:r>
              <a:rPr lang="es-ES" sz="2400" dirty="0"/>
              <a:t>-CSIC a publicar en abierto</a:t>
            </a:r>
          </a:p>
          <a:p>
            <a:pPr>
              <a:spcAft>
                <a:spcPts val="1200"/>
              </a:spcAft>
            </a:pPr>
            <a:r>
              <a:rPr lang="es-ES" sz="2400" dirty="0"/>
              <a:t>Mantener los derechos de autor (CC BY)</a:t>
            </a:r>
          </a:p>
          <a:p>
            <a:pPr>
              <a:spcAft>
                <a:spcPts val="1200"/>
              </a:spcAft>
            </a:pPr>
            <a:r>
              <a:rPr lang="es-ES" sz="2400" dirty="0"/>
              <a:t>Incluir el </a:t>
            </a:r>
            <a:r>
              <a:rPr lang="es-ES" sz="2400" dirty="0" err="1"/>
              <a:t>gold</a:t>
            </a:r>
            <a:r>
              <a:rPr lang="es-ES" sz="2400" dirty="0"/>
              <a:t>, sin incluir el gasto previo</a:t>
            </a:r>
            <a:endParaRPr lang="ca-ES" sz="2400" dirty="0"/>
          </a:p>
          <a:p>
            <a:endParaRPr lang="es-ES" sz="2800" dirty="0"/>
          </a:p>
        </p:txBody>
      </p:sp>
      <p:sp>
        <p:nvSpPr>
          <p:cNvPr id="16" name="QuadreDeText 15">
            <a:extLst>
              <a:ext uri="{FF2B5EF4-FFF2-40B4-BE49-F238E27FC236}">
                <a16:creationId xmlns:a16="http://schemas.microsoft.com/office/drawing/2014/main" id="{984947A3-E449-C2DD-BF0A-E84CF1CA57EA}"/>
              </a:ext>
            </a:extLst>
          </p:cNvPr>
          <p:cNvSpPr txBox="1"/>
          <p:nvPr/>
        </p:nvSpPr>
        <p:spPr>
          <a:xfrm>
            <a:off x="676362" y="3142576"/>
            <a:ext cx="237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 </a:t>
            </a:r>
            <a:endParaRPr lang="ca-ES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CDEF2A-B96E-7D6E-C0BB-A693C2578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550" y="2104396"/>
            <a:ext cx="2478803" cy="354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3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QuadreDeText 10">
            <a:extLst>
              <a:ext uri="{FF2B5EF4-FFF2-40B4-BE49-F238E27FC236}">
                <a16:creationId xmlns:a16="http://schemas.microsoft.com/office/drawing/2014/main" id="{3D532C4A-AFF3-94CF-D9E4-698DBF2E4BDF}"/>
              </a:ext>
            </a:extLst>
          </p:cNvPr>
          <p:cNvSpPr txBox="1"/>
          <p:nvPr/>
        </p:nvSpPr>
        <p:spPr>
          <a:xfrm>
            <a:off x="3348392" y="572077"/>
            <a:ext cx="6912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/>
              <a:t>ACUERDOS TRANSFORMATIVOS</a:t>
            </a:r>
            <a:endParaRPr lang="ca-ES" sz="3600" b="1" dirty="0"/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5C954E1F-B39D-F14D-53DC-E6467541D1DA}"/>
              </a:ext>
            </a:extLst>
          </p:cNvPr>
          <p:cNvSpPr txBox="1"/>
          <p:nvPr/>
        </p:nvSpPr>
        <p:spPr>
          <a:xfrm>
            <a:off x="676362" y="1860771"/>
            <a:ext cx="10818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2021 Acuerdos CRUE y CSIC con SPRINGER, ACS, WILEY y ELSEVIER</a:t>
            </a:r>
          </a:p>
          <a:p>
            <a:r>
              <a:rPr lang="es-ES" sz="2800" dirty="0"/>
              <a:t>            para 4 años </a:t>
            </a: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E15CB97D-E2B7-8FB0-6DE4-D95618759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054" y="3700760"/>
            <a:ext cx="5405253" cy="2028363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0E9683B2-9B57-79AC-849A-77314E93A98B}"/>
              </a:ext>
            </a:extLst>
          </p:cNvPr>
          <p:cNvSpPr txBox="1"/>
          <p:nvPr/>
        </p:nvSpPr>
        <p:spPr>
          <a:xfrm>
            <a:off x="5438071" y="3076985"/>
            <a:ext cx="164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Coste lectura </a:t>
            </a:r>
          </a:p>
          <a:p>
            <a:r>
              <a:rPr lang="es-ES" b="1" dirty="0"/>
              <a:t>y publicación </a:t>
            </a:r>
            <a:endParaRPr lang="ca-ES" b="1" dirty="0"/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49CD5F44-406E-B6B2-F6B6-9C7D59448974}"/>
              </a:ext>
            </a:extLst>
          </p:cNvPr>
          <p:cNvSpPr txBox="1"/>
          <p:nvPr/>
        </p:nvSpPr>
        <p:spPr>
          <a:xfrm>
            <a:off x="7065271" y="3086712"/>
            <a:ext cx="1770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APCs</a:t>
            </a:r>
            <a:r>
              <a:rPr lang="es-ES" b="1" dirty="0"/>
              <a:t> incluidos</a:t>
            </a:r>
          </a:p>
          <a:p>
            <a:r>
              <a:rPr lang="es-ES" b="1" dirty="0"/>
              <a:t> en el acuerdo 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191731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QuadreDeText 10">
            <a:extLst>
              <a:ext uri="{FF2B5EF4-FFF2-40B4-BE49-F238E27FC236}">
                <a16:creationId xmlns:a16="http://schemas.microsoft.com/office/drawing/2014/main" id="{3D532C4A-AFF3-94CF-D9E4-698DBF2E4BDF}"/>
              </a:ext>
            </a:extLst>
          </p:cNvPr>
          <p:cNvSpPr txBox="1"/>
          <p:nvPr/>
        </p:nvSpPr>
        <p:spPr>
          <a:xfrm>
            <a:off x="3348392" y="572077"/>
            <a:ext cx="6912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/>
              <a:t>ACUERDOS TRANSFORMATIVOS</a:t>
            </a:r>
            <a:endParaRPr lang="ca-ES" sz="3600" b="1" dirty="0"/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058E4B27-9FA6-2CC1-1C0D-2D4C44A9D9B8}"/>
              </a:ext>
            </a:extLst>
          </p:cNvPr>
          <p:cNvSpPr txBox="1"/>
          <p:nvPr/>
        </p:nvSpPr>
        <p:spPr>
          <a:xfrm>
            <a:off x="726410" y="1882601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/>
              <a:t>2023 Acuerdos RSC y IEEE </a:t>
            </a:r>
            <a:endParaRPr lang="ca-ES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B94B6B-BE50-6DA1-CD57-1BC8D93ED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391" y="3059570"/>
            <a:ext cx="6566661" cy="229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6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5450C-A3A2-7884-B1A7-5F42789D0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9A5010B0-1436-1C6A-D4DF-AF6FCC83C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854" y="1733198"/>
            <a:ext cx="9161227" cy="5124802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49D7F86A-C3DE-6090-6D0D-0B770FD1C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278" y="1056927"/>
            <a:ext cx="7535327" cy="600159"/>
          </a:xfrm>
          <a:prstGeom prst="rect">
            <a:avLst/>
          </a:prstGeom>
        </p:spPr>
      </p:pic>
      <p:sp>
        <p:nvSpPr>
          <p:cNvPr id="18" name="QuadreDeText 17">
            <a:extLst>
              <a:ext uri="{FF2B5EF4-FFF2-40B4-BE49-F238E27FC236}">
                <a16:creationId xmlns:a16="http://schemas.microsoft.com/office/drawing/2014/main" id="{010C4D33-0A30-7B38-8235-E4FD62CAF329}"/>
              </a:ext>
            </a:extLst>
          </p:cNvPr>
          <p:cNvSpPr txBox="1"/>
          <p:nvPr/>
        </p:nvSpPr>
        <p:spPr>
          <a:xfrm>
            <a:off x="2911997" y="211374"/>
            <a:ext cx="91855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/>
              <a:t>Evolución de los acuerdos: 2021-23</a:t>
            </a:r>
            <a:endParaRPr lang="ca-ES" sz="4400" b="1" dirty="0"/>
          </a:p>
        </p:txBody>
      </p:sp>
    </p:spTree>
    <p:extLst>
      <p:ext uri="{BB962C8B-B14F-4D97-AF65-F5344CB8AC3E}">
        <p14:creationId xmlns:p14="http://schemas.microsoft.com/office/powerpoint/2010/main" val="3544941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a 3">
            <a:extLst>
              <a:ext uri="{FF2B5EF4-FFF2-40B4-BE49-F238E27FC236}">
                <a16:creationId xmlns:a16="http://schemas.microsoft.com/office/drawing/2014/main" id="{C91ECCD8-9A67-46A8-7EAD-E100264C0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532987"/>
              </p:ext>
            </p:extLst>
          </p:nvPr>
        </p:nvGraphicFramePr>
        <p:xfrm>
          <a:off x="188373" y="2043304"/>
          <a:ext cx="11951282" cy="3816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570">
                  <a:extLst>
                    <a:ext uri="{9D8B030D-6E8A-4147-A177-3AD203B41FA5}">
                      <a16:colId xmlns:a16="http://schemas.microsoft.com/office/drawing/2014/main" val="1792959988"/>
                    </a:ext>
                  </a:extLst>
                </a:gridCol>
                <a:gridCol w="1130035">
                  <a:extLst>
                    <a:ext uri="{9D8B030D-6E8A-4147-A177-3AD203B41FA5}">
                      <a16:colId xmlns:a16="http://schemas.microsoft.com/office/drawing/2014/main" val="3664488083"/>
                    </a:ext>
                  </a:extLst>
                </a:gridCol>
                <a:gridCol w="1092984">
                  <a:extLst>
                    <a:ext uri="{9D8B030D-6E8A-4147-A177-3AD203B41FA5}">
                      <a16:colId xmlns:a16="http://schemas.microsoft.com/office/drawing/2014/main" val="3071945103"/>
                    </a:ext>
                  </a:extLst>
                </a:gridCol>
                <a:gridCol w="639118">
                  <a:extLst>
                    <a:ext uri="{9D8B030D-6E8A-4147-A177-3AD203B41FA5}">
                      <a16:colId xmlns:a16="http://schemas.microsoft.com/office/drawing/2014/main" val="2252716922"/>
                    </a:ext>
                  </a:extLst>
                </a:gridCol>
                <a:gridCol w="1213398">
                  <a:extLst>
                    <a:ext uri="{9D8B030D-6E8A-4147-A177-3AD203B41FA5}">
                      <a16:colId xmlns:a16="http://schemas.microsoft.com/office/drawing/2014/main" val="1966647298"/>
                    </a:ext>
                  </a:extLst>
                </a:gridCol>
                <a:gridCol w="666905">
                  <a:extLst>
                    <a:ext uri="{9D8B030D-6E8A-4147-A177-3AD203B41FA5}">
                      <a16:colId xmlns:a16="http://schemas.microsoft.com/office/drawing/2014/main" val="2150571731"/>
                    </a:ext>
                  </a:extLst>
                </a:gridCol>
                <a:gridCol w="1065196">
                  <a:extLst>
                    <a:ext uri="{9D8B030D-6E8A-4147-A177-3AD203B41FA5}">
                      <a16:colId xmlns:a16="http://schemas.microsoft.com/office/drawing/2014/main" val="2065245246"/>
                    </a:ext>
                  </a:extLst>
                </a:gridCol>
                <a:gridCol w="766505">
                  <a:extLst>
                    <a:ext uri="{9D8B030D-6E8A-4147-A177-3AD203B41FA5}">
                      <a16:colId xmlns:a16="http://schemas.microsoft.com/office/drawing/2014/main" val="1906281917"/>
                    </a:ext>
                  </a:extLst>
                </a:gridCol>
                <a:gridCol w="878889">
                  <a:extLst>
                    <a:ext uri="{9D8B030D-6E8A-4147-A177-3AD203B41FA5}">
                      <a16:colId xmlns:a16="http://schemas.microsoft.com/office/drawing/2014/main" val="2989209328"/>
                    </a:ext>
                  </a:extLst>
                </a:gridCol>
                <a:gridCol w="514905">
                  <a:extLst>
                    <a:ext uri="{9D8B030D-6E8A-4147-A177-3AD203B41FA5}">
                      <a16:colId xmlns:a16="http://schemas.microsoft.com/office/drawing/2014/main" val="3218370750"/>
                    </a:ext>
                  </a:extLst>
                </a:gridCol>
                <a:gridCol w="1073513">
                  <a:extLst>
                    <a:ext uri="{9D8B030D-6E8A-4147-A177-3AD203B41FA5}">
                      <a16:colId xmlns:a16="http://schemas.microsoft.com/office/drawing/2014/main" val="2422977197"/>
                    </a:ext>
                  </a:extLst>
                </a:gridCol>
                <a:gridCol w="1222737">
                  <a:extLst>
                    <a:ext uri="{9D8B030D-6E8A-4147-A177-3AD203B41FA5}">
                      <a16:colId xmlns:a16="http://schemas.microsoft.com/office/drawing/2014/main" val="3563124739"/>
                    </a:ext>
                  </a:extLst>
                </a:gridCol>
                <a:gridCol w="910527">
                  <a:extLst>
                    <a:ext uri="{9D8B030D-6E8A-4147-A177-3AD203B41FA5}">
                      <a16:colId xmlns:a16="http://schemas.microsoft.com/office/drawing/2014/main" val="3468892253"/>
                    </a:ext>
                  </a:extLst>
                </a:gridCol>
              </a:tblGrid>
              <a:tr h="1525351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u="none" strike="noStrike" dirty="0">
                          <a:effectLst/>
                        </a:rPr>
                        <a:t> </a:t>
                      </a:r>
                      <a:endParaRPr lang="ca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u="none" strike="noStrike" dirty="0" err="1">
                          <a:effectLst/>
                        </a:rPr>
                        <a:t>Coste</a:t>
                      </a:r>
                      <a:r>
                        <a:rPr lang="ca-ES" sz="1400" u="none" strike="noStrike" dirty="0">
                          <a:effectLst/>
                        </a:rPr>
                        <a:t> lectura y </a:t>
                      </a:r>
                      <a:r>
                        <a:rPr lang="ca-ES" sz="1400" u="none" strike="noStrike" dirty="0" err="1">
                          <a:effectLst/>
                        </a:rPr>
                        <a:t>publicación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u="none" strike="noStrike">
                          <a:effectLst/>
                        </a:rPr>
                        <a:t>Coste lectura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% coste lectura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u="none" strike="noStrike" dirty="0" err="1">
                          <a:effectLst/>
                        </a:rPr>
                        <a:t>Coste</a:t>
                      </a:r>
                      <a:r>
                        <a:rPr lang="ca-ES" sz="1400" u="none" strike="noStrike" dirty="0">
                          <a:effectLst/>
                        </a:rPr>
                        <a:t> </a:t>
                      </a:r>
                      <a:r>
                        <a:rPr lang="ca-ES" sz="1400" u="none" strike="noStrike" dirty="0" err="1">
                          <a:effectLst/>
                        </a:rPr>
                        <a:t>publicación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% coste publicación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% incremento 2021 - 2023  sin incorporaciones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err="1">
                          <a:effectLst/>
                        </a:rPr>
                        <a:t>APCs</a:t>
                      </a:r>
                      <a:r>
                        <a:rPr lang="es-ES" sz="1400" u="none" strike="noStrike" dirty="0">
                          <a:effectLst/>
                        </a:rPr>
                        <a:t> incluidos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u="none" strike="noStrike">
                          <a:effectLst/>
                        </a:rPr>
                        <a:t>APCs utilizados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u="none" strike="noStrike">
                          <a:effectLst/>
                        </a:rPr>
                        <a:t>% APCs utilizados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Valor de los </a:t>
                      </a:r>
                      <a:r>
                        <a:rPr lang="es-ES" sz="1400" u="none" strike="noStrike" dirty="0" err="1">
                          <a:effectLst/>
                        </a:rPr>
                        <a:t>APCs</a:t>
                      </a:r>
                      <a:r>
                        <a:rPr lang="es-ES" sz="1400" u="none" strike="noStrike" dirty="0">
                          <a:effectLst/>
                        </a:rPr>
                        <a:t> utilizados según el precio del AT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Valor de mercado de los APCs utilizados según ESAC 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u="none" strike="noStrike">
                          <a:effectLst/>
                        </a:rPr>
                        <a:t>% coste publicación según ESAC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2782771"/>
                  </a:ext>
                </a:extLst>
              </a:tr>
              <a:tr h="669863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u="none" strike="noStrike" dirty="0">
                          <a:effectLst/>
                        </a:rPr>
                        <a:t>ACS 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8.464.141 €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2.647.390 €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 31,3%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5.816.750 €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68,7%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7,15%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1" u="none" strike="noStrike" dirty="0">
                          <a:effectLst/>
                        </a:rPr>
                        <a:t>1.950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1" u="none" strike="noStrike" dirty="0">
                          <a:effectLst/>
                        </a:rPr>
                        <a:t>1.923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98,6%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>
                          <a:effectLst/>
                        </a:rPr>
                        <a:t>5.930.284 €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>
                          <a:effectLst/>
                        </a:rPr>
                        <a:t>6.747.903 €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79,7 %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4410799"/>
                  </a:ext>
                </a:extLst>
              </a:tr>
              <a:tr h="370817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u="none" strike="noStrike" dirty="0" err="1">
                          <a:effectLst/>
                        </a:rPr>
                        <a:t>Elsevier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75.978.397 €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>
                          <a:effectLst/>
                        </a:rPr>
                        <a:t>29.342.023 €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38,6%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>
                          <a:effectLst/>
                        </a:rPr>
                        <a:t>46.636.374 €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61,4%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>
                          <a:effectLst/>
                        </a:rPr>
                        <a:t>5,58%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1" u="none" strike="noStrike" dirty="0">
                          <a:effectLst/>
                        </a:rPr>
                        <a:t>19.000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1" u="none" strike="noStrike" dirty="0">
                          <a:effectLst/>
                        </a:rPr>
                        <a:t>17.771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93,5%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>
                          <a:effectLst/>
                        </a:rPr>
                        <a:t>43.734.431 €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>
                          <a:effectLst/>
                        </a:rPr>
                        <a:t>47.340.142 €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62,3 %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3881072"/>
                  </a:ext>
                </a:extLst>
              </a:tr>
              <a:tr h="370817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u="none" strike="noStrike">
                          <a:effectLst/>
                        </a:rPr>
                        <a:t>Springer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18.590.632 €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2.702.795 €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14,5%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>
                          <a:effectLst/>
                        </a:rPr>
                        <a:t>15.887.837 €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85,5%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7,68%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1" u="none" strike="noStrike" dirty="0">
                          <a:effectLst/>
                        </a:rPr>
                        <a:t>6.972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1" u="none" strike="noStrike" dirty="0">
                          <a:effectLst/>
                        </a:rPr>
                        <a:t>5.897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84,6%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>
                          <a:effectLst/>
                        </a:rPr>
                        <a:t>14.376.886 €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>
                          <a:effectLst/>
                        </a:rPr>
                        <a:t>19.126.517 €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102,9 %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22111455"/>
                  </a:ext>
                </a:extLst>
              </a:tr>
              <a:tr h="370817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u="none" strike="noStrike">
                          <a:effectLst/>
                        </a:rPr>
                        <a:t>Wiley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22.932.243 €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6.879.673 €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30 %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16.052.570 €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70 %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6,11%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1" u="none" strike="noStrike" dirty="0">
                          <a:effectLst/>
                        </a:rPr>
                        <a:t>7.977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1" u="none" strike="noStrike" dirty="0">
                          <a:effectLst/>
                        </a:rPr>
                        <a:t>6.137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76,9%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>
                          <a:effectLst/>
                        </a:rPr>
                        <a:t>12.181.515 €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>
                          <a:effectLst/>
                        </a:rPr>
                        <a:t>17.994.067 €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78,5%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87832341"/>
                  </a:ext>
                </a:extLst>
              </a:tr>
              <a:tr h="508451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u="none" strike="noStrike" dirty="0">
                          <a:effectLst/>
                        </a:rPr>
                        <a:t>Total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>
                          <a:effectLst/>
                        </a:rPr>
                        <a:t>125.965.413 €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41.571.881 €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33 %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84.393.531 €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67 %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6,63%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1" u="none" strike="noStrike" dirty="0">
                          <a:effectLst/>
                        </a:rPr>
                        <a:t>35.899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400" b="1" u="none" strike="noStrike" dirty="0">
                          <a:effectLst/>
                        </a:rPr>
                        <a:t>31.728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88,4%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76.223.116 €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91.208.630 €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u="none" strike="noStrike" dirty="0">
                          <a:effectLst/>
                        </a:rPr>
                        <a:t>72,4%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5250985"/>
                  </a:ext>
                </a:extLst>
              </a:tr>
            </a:tbl>
          </a:graphicData>
        </a:graphic>
      </p:graphicFrame>
      <p:sp>
        <p:nvSpPr>
          <p:cNvPr id="5" name="QuadreDeText 4">
            <a:extLst>
              <a:ext uri="{FF2B5EF4-FFF2-40B4-BE49-F238E27FC236}">
                <a16:creationId xmlns:a16="http://schemas.microsoft.com/office/drawing/2014/main" id="{ADD298E8-3680-7F8B-4FE4-760780386113}"/>
              </a:ext>
            </a:extLst>
          </p:cNvPr>
          <p:cNvSpPr txBox="1"/>
          <p:nvPr/>
        </p:nvSpPr>
        <p:spPr>
          <a:xfrm>
            <a:off x="1783482" y="1140655"/>
            <a:ext cx="9553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/>
              <a:t>ALGUNOS DATOS A LOS 3 AÑOS DE LA FIRMA</a:t>
            </a:r>
            <a:endParaRPr lang="ca-ES" sz="3600" b="1" dirty="0"/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A00F8B28-6E20-4509-37CA-D8AF95463856}"/>
              </a:ext>
            </a:extLst>
          </p:cNvPr>
          <p:cNvSpPr txBox="1"/>
          <p:nvPr/>
        </p:nvSpPr>
        <p:spPr>
          <a:xfrm>
            <a:off x="1422315" y="6101547"/>
            <a:ext cx="3612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ca-ES" sz="1800" u="none" strike="noStrike" dirty="0">
                <a:effectLst/>
              </a:rPr>
              <a:t>APC Article </a:t>
            </a:r>
            <a:r>
              <a:rPr lang="ca-ES" sz="1800" u="none" strike="noStrike" dirty="0" err="1">
                <a:effectLst/>
              </a:rPr>
              <a:t>Processing</a:t>
            </a:r>
            <a:r>
              <a:rPr lang="ca-ES" sz="1800" u="none" strike="noStrike" dirty="0">
                <a:effectLst/>
              </a:rPr>
              <a:t> </a:t>
            </a:r>
            <a:r>
              <a:rPr lang="ca-ES" sz="1800" u="none" strike="noStrike" dirty="0" err="1">
                <a:effectLst/>
              </a:rPr>
              <a:t>Charges</a:t>
            </a:r>
            <a:endParaRPr lang="ca-E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QuadreDeText 15">
            <a:extLst>
              <a:ext uri="{FF2B5EF4-FFF2-40B4-BE49-F238E27FC236}">
                <a16:creationId xmlns:a16="http://schemas.microsoft.com/office/drawing/2014/main" id="{2076E86A-7ADF-EC07-D822-793281ED8B7A}"/>
              </a:ext>
            </a:extLst>
          </p:cNvPr>
          <p:cNvSpPr txBox="1"/>
          <p:nvPr/>
        </p:nvSpPr>
        <p:spPr>
          <a:xfrm>
            <a:off x="1422315" y="6470879"/>
            <a:ext cx="5303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n-US" sz="1800" u="none" strike="noStrike" dirty="0">
                <a:effectLst/>
              </a:rPr>
              <a:t>ESAC Efficiency and Standards for Article Charges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EF5732-F69A-F22C-10AE-2E7ED8E39658}"/>
              </a:ext>
            </a:extLst>
          </p:cNvPr>
          <p:cNvSpPr/>
          <p:nvPr/>
        </p:nvSpPr>
        <p:spPr>
          <a:xfrm>
            <a:off x="135624" y="2012608"/>
            <a:ext cx="12056376" cy="386331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861575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754</Words>
  <Application>Microsoft Office PowerPoint</Application>
  <PresentationFormat>Panorámica</PresentationFormat>
  <Paragraphs>148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Google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Ángela González Moreno</dc:creator>
  <cp:lastModifiedBy>Luis Gonzalo Rey Pinzón</cp:lastModifiedBy>
  <cp:revision>24</cp:revision>
  <dcterms:created xsi:type="dcterms:W3CDTF">2024-10-23T14:15:33Z</dcterms:created>
  <dcterms:modified xsi:type="dcterms:W3CDTF">2024-11-11T11:41:22Z</dcterms:modified>
</cp:coreProperties>
</file>