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74" r:id="rId5"/>
    <p:sldId id="275" r:id="rId6"/>
    <p:sldId id="276" r:id="rId7"/>
    <p:sldId id="269" r:id="rId8"/>
    <p:sldId id="268" r:id="rId9"/>
    <p:sldId id="270" r:id="rId10"/>
    <p:sldId id="271" r:id="rId11"/>
    <p:sldId id="272" r:id="rId12"/>
    <p:sldId id="273" r:id="rId13"/>
    <p:sldId id="256" r:id="rId14"/>
    <p:sldId id="267" r:id="rId15"/>
    <p:sldId id="258" r:id="rId16"/>
    <p:sldId id="261" r:id="rId17"/>
    <p:sldId id="259" r:id="rId18"/>
    <p:sldId id="262" r:id="rId19"/>
    <p:sldId id="263" r:id="rId20"/>
    <p:sldId id="264" r:id="rId21"/>
    <p:sldId id="265" r:id="rId22"/>
    <p:sldId id="266" r:id="rId23"/>
    <p:sldId id="260"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36931F9-F49A-7E3F-2F73-0E4AF30F32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B36F889-CA83-9D4E-D4AF-757778A661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FC102E-C4F0-3B4C-9E02-2DA7DAEB9588}" type="datetimeFigureOut">
              <a:rPr lang="es-ES" smtClean="0"/>
              <a:t>13/11/2024</a:t>
            </a:fld>
            <a:endParaRPr lang="es-ES"/>
          </a:p>
        </p:txBody>
      </p:sp>
      <p:sp>
        <p:nvSpPr>
          <p:cNvPr id="4" name="Marcador de pie de página 3">
            <a:extLst>
              <a:ext uri="{FF2B5EF4-FFF2-40B4-BE49-F238E27FC236}">
                <a16:creationId xmlns:a16="http://schemas.microsoft.com/office/drawing/2014/main" id="{0C0908C2-4A29-B042-5B52-0A8ACB3EB0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3359049-1067-6102-3279-6C3DBFD94B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3FCBF3-6C9E-6E44-9898-76A258B9729E}" type="slidenum">
              <a:rPr lang="es-ES" smtClean="0"/>
              <a:t>‹Nº›</a:t>
            </a:fld>
            <a:endParaRPr lang="es-ES"/>
          </a:p>
        </p:txBody>
      </p:sp>
    </p:spTree>
    <p:extLst>
      <p:ext uri="{BB962C8B-B14F-4D97-AF65-F5344CB8AC3E}">
        <p14:creationId xmlns:p14="http://schemas.microsoft.com/office/powerpoint/2010/main" val="183533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362DF-60C3-7B48-8689-93A1FE013228}" type="datetimeFigureOut">
              <a:rPr lang="es-ES" smtClean="0"/>
              <a:t>13/11/2024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78BA-FB8E-794B-AA89-0BF964BFDD10}" type="slidenum">
              <a:rPr lang="es-ES" smtClean="0"/>
              <a:t>‹Nº›</a:t>
            </a:fld>
            <a:endParaRPr lang="es-ES"/>
          </a:p>
        </p:txBody>
      </p:sp>
    </p:spTree>
    <p:extLst>
      <p:ext uri="{BB962C8B-B14F-4D97-AF65-F5344CB8AC3E}">
        <p14:creationId xmlns:p14="http://schemas.microsoft.com/office/powerpoint/2010/main" val="240536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804EE-B555-C6AB-1F2B-B665FEF8B3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C0376F1-EB4C-8F48-1B86-D50F527A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F839AB-D951-3B9C-2F95-F15C8BEC3631}"/>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33920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C9532-03DC-F845-5572-B88E791B38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40FAECB-74C4-4E6D-5279-62A3D6E6F9B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73F91E-0948-B0AE-70BE-37DCFB1339BA}"/>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69908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A78462-1E72-678B-2A3F-FF4AB65542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FECAD3C-0293-E422-A7D1-41E2D7B318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BD6EA3-163D-C40C-4F64-3D14966608D8}"/>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183257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3C0B6-9A29-849F-765C-8EC476323307}"/>
              </a:ext>
            </a:extLst>
          </p:cNvPr>
          <p:cNvSpPr>
            <a:spLocks noGrp="1"/>
          </p:cNvSpPr>
          <p:nvPr>
            <p:ph type="title"/>
          </p:nvPr>
        </p:nvSpPr>
        <p:spPr>
          <a:xfrm>
            <a:off x="821574" y="1057181"/>
            <a:ext cx="10515600" cy="1325563"/>
          </a:xfrm>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BFB5E4B9-3808-A4B1-E91B-0D3DA793C518}"/>
              </a:ext>
            </a:extLst>
          </p:cNvPr>
          <p:cNvSpPr>
            <a:spLocks noGrp="1"/>
          </p:cNvSpPr>
          <p:nvPr>
            <p:ph idx="1"/>
          </p:nvPr>
        </p:nvSpPr>
        <p:spPr>
          <a:xfrm>
            <a:off x="838200" y="2575205"/>
            <a:ext cx="10515600" cy="361044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F8B95F-8AE9-07B4-E5D3-670CF282E322}"/>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25741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E6120-9B25-C7B0-1DC0-4134BDE3AEC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02F1D61-BC40-6FB5-8B67-D66591E36A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07350D-7D7C-E18A-417F-1B9B57A80BFB}"/>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8865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5A68B-0503-DAB5-F23C-EA9A90608E25}"/>
              </a:ext>
            </a:extLst>
          </p:cNvPr>
          <p:cNvSpPr>
            <a:spLocks noGrp="1"/>
          </p:cNvSpPr>
          <p:nvPr>
            <p:ph type="title"/>
          </p:nvPr>
        </p:nvSpPr>
        <p:spPr>
          <a:xfrm>
            <a:off x="791787" y="729289"/>
            <a:ext cx="10515600" cy="1325563"/>
          </a:xfrm>
        </p:spPr>
        <p:txBody>
          <a:bodyPr>
            <a:normAutofit/>
          </a:bodyPr>
          <a:lstStyle>
            <a:lvl1pPr>
              <a:defRPr sz="36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F5651F-1289-304B-29F9-09391A25D4A7}"/>
              </a:ext>
            </a:extLst>
          </p:cNvPr>
          <p:cNvSpPr>
            <a:spLocks noGrp="1"/>
          </p:cNvSpPr>
          <p:nvPr>
            <p:ph sz="half" idx="1"/>
          </p:nvPr>
        </p:nvSpPr>
        <p:spPr>
          <a:xfrm>
            <a:off x="791787" y="2024147"/>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5F67FEA-D88B-6FC1-19E4-EB779FEFBFC9}"/>
              </a:ext>
            </a:extLst>
          </p:cNvPr>
          <p:cNvSpPr>
            <a:spLocks noGrp="1"/>
          </p:cNvSpPr>
          <p:nvPr>
            <p:ph sz="half" idx="2"/>
          </p:nvPr>
        </p:nvSpPr>
        <p:spPr>
          <a:xfrm>
            <a:off x="6125787" y="2024147"/>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1B7F65-E35B-C23D-DCBD-F53D330153F6}"/>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130623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28F1F-6CD1-E64F-D8BB-C7F5A6FD07DB}"/>
              </a:ext>
            </a:extLst>
          </p:cNvPr>
          <p:cNvSpPr>
            <a:spLocks noGrp="1"/>
          </p:cNvSpPr>
          <p:nvPr>
            <p:ph type="title"/>
          </p:nvPr>
        </p:nvSpPr>
        <p:spPr>
          <a:xfrm>
            <a:off x="827088" y="897813"/>
            <a:ext cx="10515600" cy="1325563"/>
          </a:xfrm>
        </p:spPr>
        <p:txBody>
          <a:bodyPr>
            <a:normAutofit/>
          </a:bodyPr>
          <a:lstStyle>
            <a:lvl1pPr>
              <a:defRPr sz="36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D89E1C8-D211-290D-2607-B907F95E3346}"/>
              </a:ext>
            </a:extLst>
          </p:cNvPr>
          <p:cNvSpPr>
            <a:spLocks noGrp="1"/>
          </p:cNvSpPr>
          <p:nvPr>
            <p:ph type="body" idx="1"/>
          </p:nvPr>
        </p:nvSpPr>
        <p:spPr>
          <a:xfrm>
            <a:off x="862014" y="25050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775E85-2B46-DE98-00F2-A2D244C448D5}"/>
              </a:ext>
            </a:extLst>
          </p:cNvPr>
          <p:cNvSpPr>
            <a:spLocks noGrp="1"/>
          </p:cNvSpPr>
          <p:nvPr>
            <p:ph sz="half" idx="2"/>
          </p:nvPr>
        </p:nvSpPr>
        <p:spPr>
          <a:xfrm>
            <a:off x="839788" y="3429000"/>
            <a:ext cx="5157787" cy="29491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715EB-D3E3-FBB2-365C-29265030E2F3}"/>
              </a:ext>
            </a:extLst>
          </p:cNvPr>
          <p:cNvSpPr>
            <a:spLocks noGrp="1"/>
          </p:cNvSpPr>
          <p:nvPr>
            <p:ph type="body" sz="quarter" idx="3"/>
          </p:nvPr>
        </p:nvSpPr>
        <p:spPr>
          <a:xfrm>
            <a:off x="6194426" y="25050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2D2722D-A151-A5E6-5BB4-B9C564AE826C}"/>
              </a:ext>
            </a:extLst>
          </p:cNvPr>
          <p:cNvSpPr>
            <a:spLocks noGrp="1"/>
          </p:cNvSpPr>
          <p:nvPr>
            <p:ph sz="quarter" idx="4"/>
          </p:nvPr>
        </p:nvSpPr>
        <p:spPr>
          <a:xfrm>
            <a:off x="6172200" y="3429000"/>
            <a:ext cx="5183188" cy="294910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fecha 6">
            <a:extLst>
              <a:ext uri="{FF2B5EF4-FFF2-40B4-BE49-F238E27FC236}">
                <a16:creationId xmlns:a16="http://schemas.microsoft.com/office/drawing/2014/main" id="{520DA22F-9A92-A692-9AF9-883007C0043D}"/>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337051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1CC77-5CA7-88A2-F6EA-1F3E38834541}"/>
              </a:ext>
            </a:extLst>
          </p:cNvPr>
          <p:cNvSpPr>
            <a:spLocks noGrp="1"/>
          </p:cNvSpPr>
          <p:nvPr>
            <p:ph type="title"/>
          </p:nvPr>
        </p:nvSpPr>
        <p:spPr>
          <a:xfrm>
            <a:off x="791787" y="1128235"/>
            <a:ext cx="10515600" cy="1325563"/>
          </a:xfrm>
        </p:spPr>
        <p:txBody>
          <a:bodyPr>
            <a:normAutofit/>
          </a:bodyPr>
          <a:lstStyle>
            <a:lvl1pPr>
              <a:defRPr sz="3600"/>
            </a:lvl1p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5DACEB59-B05F-CAB2-892D-60C46C4F16DD}"/>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267177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080E60-6B95-FD13-57AC-56289D9E9DF8}"/>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55397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53D96-3E98-41E7-3CBC-79FFF5FAF8DC}"/>
              </a:ext>
            </a:extLst>
          </p:cNvPr>
          <p:cNvSpPr>
            <a:spLocks noGrp="1"/>
          </p:cNvSpPr>
          <p:nvPr>
            <p:ph type="title"/>
          </p:nvPr>
        </p:nvSpPr>
        <p:spPr>
          <a:xfrm>
            <a:off x="839788" y="898141"/>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DD614C7-ED2A-1FB7-C15A-5C1877112EA7}"/>
              </a:ext>
            </a:extLst>
          </p:cNvPr>
          <p:cNvSpPr>
            <a:spLocks noGrp="1"/>
          </p:cNvSpPr>
          <p:nvPr>
            <p:ph idx="1"/>
          </p:nvPr>
        </p:nvSpPr>
        <p:spPr>
          <a:xfrm>
            <a:off x="5180012" y="898142"/>
            <a:ext cx="6172200" cy="54473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ADCDEAD-345F-B73F-DEBE-7698C02A2ACF}"/>
              </a:ext>
            </a:extLst>
          </p:cNvPr>
          <p:cNvSpPr>
            <a:spLocks noGrp="1"/>
          </p:cNvSpPr>
          <p:nvPr>
            <p:ph type="body" sz="half" idx="2"/>
          </p:nvPr>
        </p:nvSpPr>
        <p:spPr>
          <a:xfrm>
            <a:off x="839788" y="25447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F35489-D035-EBB0-D13A-460EDB21DCAA}"/>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98579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D7A69-98CE-4FCE-FF88-B1DF8CF9583F}"/>
              </a:ext>
            </a:extLst>
          </p:cNvPr>
          <p:cNvSpPr>
            <a:spLocks noGrp="1"/>
          </p:cNvSpPr>
          <p:nvPr>
            <p:ph type="title"/>
          </p:nvPr>
        </p:nvSpPr>
        <p:spPr>
          <a:xfrm>
            <a:off x="792163" y="898141"/>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FC1B94E-6075-D648-BF5D-C640B5A08900}"/>
              </a:ext>
            </a:extLst>
          </p:cNvPr>
          <p:cNvSpPr>
            <a:spLocks noGrp="1"/>
          </p:cNvSpPr>
          <p:nvPr>
            <p:ph type="pic" idx="1"/>
          </p:nvPr>
        </p:nvSpPr>
        <p:spPr>
          <a:xfrm>
            <a:off x="5139578" y="898141"/>
            <a:ext cx="6172200" cy="54799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0A4F48A-6C8D-258E-135A-3871815F6D8A}"/>
              </a:ext>
            </a:extLst>
          </p:cNvPr>
          <p:cNvSpPr>
            <a:spLocks noGrp="1"/>
          </p:cNvSpPr>
          <p:nvPr>
            <p:ph type="body" sz="half" idx="2"/>
          </p:nvPr>
        </p:nvSpPr>
        <p:spPr>
          <a:xfrm>
            <a:off x="792163" y="25892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919BAC-6D19-9A5E-43A3-8716C7246C24}"/>
              </a:ext>
            </a:extLst>
          </p:cNvPr>
          <p:cNvSpPr>
            <a:spLocks noGrp="1"/>
          </p:cNvSpPr>
          <p:nvPr>
            <p:ph type="dt" sz="half" idx="10"/>
          </p:nvPr>
        </p:nvSpPr>
        <p:spPr/>
        <p:txBody>
          <a:bodyPr/>
          <a:lstStyle/>
          <a:p>
            <a:r>
              <a:rPr lang="es-ES"/>
              <a:t>Cuenca, 13, 14 y 15 de noviembre de 2024</a:t>
            </a:r>
          </a:p>
        </p:txBody>
      </p:sp>
    </p:spTree>
    <p:extLst>
      <p:ext uri="{BB962C8B-B14F-4D97-AF65-F5344CB8AC3E}">
        <p14:creationId xmlns:p14="http://schemas.microsoft.com/office/powerpoint/2010/main" val="9542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03300E-0547-CCDD-7E64-9C555058FB92}"/>
              </a:ext>
            </a:extLst>
          </p:cNvPr>
          <p:cNvSpPr>
            <a:spLocks noGrp="1"/>
          </p:cNvSpPr>
          <p:nvPr>
            <p:ph type="title"/>
          </p:nvPr>
        </p:nvSpPr>
        <p:spPr>
          <a:xfrm>
            <a:off x="791787" y="1189236"/>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51AE6C41-EC8A-132D-E866-B5BC57640742}"/>
              </a:ext>
            </a:extLst>
          </p:cNvPr>
          <p:cNvSpPr>
            <a:spLocks noGrp="1"/>
          </p:cNvSpPr>
          <p:nvPr>
            <p:ph type="body" idx="1"/>
          </p:nvPr>
        </p:nvSpPr>
        <p:spPr>
          <a:xfrm>
            <a:off x="838200" y="2514799"/>
            <a:ext cx="10515600" cy="3662164"/>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3482AE98-32DE-0766-D4FD-CEF56E9AE2B5}"/>
              </a:ext>
            </a:extLst>
          </p:cNvPr>
          <p:cNvSpPr>
            <a:spLocks noGrp="1"/>
          </p:cNvSpPr>
          <p:nvPr>
            <p:ph type="dt" sz="half" idx="2"/>
          </p:nvPr>
        </p:nvSpPr>
        <p:spPr>
          <a:xfrm>
            <a:off x="4724400" y="6378108"/>
            <a:ext cx="2743200" cy="365125"/>
          </a:xfrm>
          <a:prstGeom prst="rect">
            <a:avLst/>
          </a:prstGeom>
        </p:spPr>
        <p:txBody>
          <a:bodyPr vert="horz" lIns="91440" tIns="45720" rIns="91440" bIns="45720" rtlCol="0" anchor="ctr"/>
          <a:lstStyle>
            <a:lvl1pPr algn="l">
              <a:defRPr sz="1100">
                <a:solidFill>
                  <a:schemeClr val="tx1">
                    <a:tint val="82000"/>
                  </a:schemeClr>
                </a:solidFill>
              </a:defRPr>
            </a:lvl1pPr>
          </a:lstStyle>
          <a:p>
            <a:r>
              <a:rPr lang="es-ES"/>
              <a:t>Cuenca, 13, 14 y 15 de noviembre de 2024</a:t>
            </a:r>
            <a:endParaRPr lang="es-ES" dirty="0"/>
          </a:p>
        </p:txBody>
      </p:sp>
      <p:pic>
        <p:nvPicPr>
          <p:cNvPr id="10" name="Imagen 9" descr="Imagen que contiene alimentos&#10;&#10;Descripción generada automáticamente">
            <a:extLst>
              <a:ext uri="{FF2B5EF4-FFF2-40B4-BE49-F238E27FC236}">
                <a16:creationId xmlns:a16="http://schemas.microsoft.com/office/drawing/2014/main" id="{A901EDEF-35FA-3E24-3D2B-D6CB1A99EA76}"/>
              </a:ext>
            </a:extLst>
          </p:cNvPr>
          <p:cNvPicPr>
            <a:picLocks noChangeAspect="1"/>
          </p:cNvPicPr>
          <p:nvPr userDrawn="1"/>
        </p:nvPicPr>
        <p:blipFill>
          <a:blip r:embed="rId13"/>
          <a:srcRect l="28521" t="21930" r="3187" b="39544"/>
          <a:stretch/>
        </p:blipFill>
        <p:spPr>
          <a:xfrm rot="16200000">
            <a:off x="-2979738" y="3142635"/>
            <a:ext cx="6721475" cy="572729"/>
          </a:xfrm>
          <a:prstGeom prst="rect">
            <a:avLst/>
          </a:prstGeom>
        </p:spPr>
      </p:pic>
      <p:grpSp>
        <p:nvGrpSpPr>
          <p:cNvPr id="8" name="Grupo 7">
            <a:extLst>
              <a:ext uri="{FF2B5EF4-FFF2-40B4-BE49-F238E27FC236}">
                <a16:creationId xmlns:a16="http://schemas.microsoft.com/office/drawing/2014/main" id="{58628895-6683-9DEF-26ED-5EA0B4727E71}"/>
              </a:ext>
            </a:extLst>
          </p:cNvPr>
          <p:cNvGrpSpPr/>
          <p:nvPr userDrawn="1"/>
        </p:nvGrpSpPr>
        <p:grpSpPr>
          <a:xfrm>
            <a:off x="668383" y="143350"/>
            <a:ext cx="2270287" cy="1026835"/>
            <a:chOff x="668383" y="143350"/>
            <a:chExt cx="2270287" cy="1026835"/>
          </a:xfrm>
        </p:grpSpPr>
        <p:pic>
          <p:nvPicPr>
            <p:cNvPr id="14" name="Imagen 13" descr="Interfaz de usuario gráfica, Texto, Aplicación, Word&#10;&#10;Descripción generada automáticamente">
              <a:extLst>
                <a:ext uri="{FF2B5EF4-FFF2-40B4-BE49-F238E27FC236}">
                  <a16:creationId xmlns:a16="http://schemas.microsoft.com/office/drawing/2014/main" id="{A7FDA578-8DFA-2A80-127C-E810D63825A2}"/>
                </a:ext>
              </a:extLst>
            </p:cNvPr>
            <p:cNvPicPr>
              <a:picLocks noChangeAspect="1"/>
            </p:cNvPicPr>
            <p:nvPr userDrawn="1"/>
          </p:nvPicPr>
          <p:blipFill>
            <a:blip r:embed="rId14"/>
            <a:stretch>
              <a:fillRect/>
            </a:stretch>
          </p:blipFill>
          <p:spPr>
            <a:xfrm>
              <a:off x="1666670" y="630185"/>
              <a:ext cx="1272000" cy="540000"/>
            </a:xfrm>
            <a:prstGeom prst="rect">
              <a:avLst/>
            </a:prstGeom>
          </p:spPr>
        </p:pic>
        <p:sp>
          <p:nvSpPr>
            <p:cNvPr id="7" name="CuadroTexto 6">
              <a:extLst>
                <a:ext uri="{FF2B5EF4-FFF2-40B4-BE49-F238E27FC236}">
                  <a16:creationId xmlns:a16="http://schemas.microsoft.com/office/drawing/2014/main" id="{D01BA1E5-CF65-3840-FA9F-67BC655ABE72}"/>
                </a:ext>
              </a:extLst>
            </p:cNvPr>
            <p:cNvSpPr txBox="1"/>
            <p:nvPr userDrawn="1"/>
          </p:nvSpPr>
          <p:spPr>
            <a:xfrm>
              <a:off x="668383" y="143350"/>
              <a:ext cx="2027499" cy="522835"/>
            </a:xfrm>
            <a:prstGeom prst="rect">
              <a:avLst/>
            </a:prstGeom>
            <a:noFill/>
          </p:spPr>
          <p:txBody>
            <a:bodyPr wrap="square" rtlCol="0">
              <a:spAutoFit/>
            </a:bodyPr>
            <a:lstStyle/>
            <a:p>
              <a:pPr>
                <a:lnSpc>
                  <a:spcPts val="1100"/>
                </a:lnSpc>
              </a:pPr>
              <a:r>
                <a:rPr lang="es-ES" sz="1200" dirty="0"/>
                <a:t>XXX Jornadas</a:t>
              </a:r>
            </a:p>
            <a:p>
              <a:pPr>
                <a:lnSpc>
                  <a:spcPts val="1100"/>
                </a:lnSpc>
              </a:pPr>
              <a:r>
                <a:rPr lang="es-ES" sz="1200" b="1" dirty="0"/>
                <a:t>Investigación </a:t>
              </a:r>
              <a:r>
                <a:rPr lang="es-ES" sz="1200" b="0" dirty="0"/>
                <a:t>de las</a:t>
              </a:r>
            </a:p>
            <a:p>
              <a:pPr>
                <a:lnSpc>
                  <a:spcPts val="1100"/>
                </a:lnSpc>
              </a:pPr>
              <a:r>
                <a:rPr lang="es-ES" sz="1200" b="1" dirty="0"/>
                <a:t>Universidades Españolas</a:t>
              </a:r>
            </a:p>
          </p:txBody>
        </p:sp>
      </p:grpSp>
      <p:pic>
        <p:nvPicPr>
          <p:cNvPr id="9" name="Imagen 8" descr="Un dibujo con letras&#10;&#10;Descripción generada automáticamente con confianza media">
            <a:extLst>
              <a:ext uri="{FF2B5EF4-FFF2-40B4-BE49-F238E27FC236}">
                <a16:creationId xmlns:a16="http://schemas.microsoft.com/office/drawing/2014/main" id="{6EDB83A4-87E2-73F4-ADE2-7CE248DA6387}"/>
              </a:ext>
            </a:extLst>
          </p:cNvPr>
          <p:cNvPicPr>
            <a:picLocks noChangeAspect="1"/>
          </p:cNvPicPr>
          <p:nvPr userDrawn="1"/>
        </p:nvPicPr>
        <p:blipFill>
          <a:blip r:embed="rId15"/>
          <a:stretch>
            <a:fillRect/>
          </a:stretch>
        </p:blipFill>
        <p:spPr>
          <a:xfrm>
            <a:off x="791787" y="630185"/>
            <a:ext cx="816000" cy="504000"/>
          </a:xfrm>
          <a:prstGeom prst="rect">
            <a:avLst/>
          </a:prstGeom>
        </p:spPr>
      </p:pic>
    </p:spTree>
    <p:extLst>
      <p:ext uri="{BB962C8B-B14F-4D97-AF65-F5344CB8AC3E}">
        <p14:creationId xmlns:p14="http://schemas.microsoft.com/office/powerpoint/2010/main" val="3156861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E7E8C-EF31-F328-BA48-59518D52D62D}"/>
              </a:ext>
            </a:extLst>
          </p:cNvPr>
          <p:cNvSpPr>
            <a:spLocks noGrp="1"/>
          </p:cNvSpPr>
          <p:nvPr>
            <p:ph type="title"/>
          </p:nvPr>
        </p:nvSpPr>
        <p:spPr>
          <a:xfrm>
            <a:off x="1195200" y="2836819"/>
            <a:ext cx="10515600" cy="1325563"/>
          </a:xfrm>
        </p:spPr>
        <p:txBody>
          <a:bodyPr/>
          <a:lstStyle/>
          <a:p>
            <a:r>
              <a:rPr lang="es-ES" dirty="0"/>
              <a:t>NOVEDADES RELATIVAS A AUDITORÍA DE PROYECTOS DE INVESTIGACIÓN</a:t>
            </a:r>
          </a:p>
        </p:txBody>
      </p:sp>
    </p:spTree>
    <p:extLst>
      <p:ext uri="{BB962C8B-B14F-4D97-AF65-F5344CB8AC3E}">
        <p14:creationId xmlns:p14="http://schemas.microsoft.com/office/powerpoint/2010/main" val="301675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B9AAE-FC92-6D56-4D09-E260E8C4CFDF}"/>
              </a:ext>
            </a:extLst>
          </p:cNvPr>
          <p:cNvSpPr>
            <a:spLocks noGrp="1"/>
          </p:cNvSpPr>
          <p:nvPr>
            <p:ph type="ctrTitle"/>
          </p:nvPr>
        </p:nvSpPr>
        <p:spPr>
          <a:xfrm>
            <a:off x="1524000" y="1278192"/>
            <a:ext cx="9144000" cy="4572001"/>
          </a:xfrm>
        </p:spPr>
        <p:txBody>
          <a:bodyPr>
            <a:normAutofit fontScale="90000"/>
          </a:bodyPr>
          <a:lstStyle/>
          <a:p>
            <a:pPr algn="just"/>
            <a:r>
              <a:rPr lang="es-ES" sz="3200" dirty="0"/>
              <a:t>DUDA PLANTEADA POR UNA ENTIDAD: </a:t>
            </a:r>
            <a:br>
              <a:rPr lang="es-ES" sz="3200" dirty="0"/>
            </a:br>
            <a:br>
              <a:rPr lang="es-ES" sz="3200" dirty="0"/>
            </a:br>
            <a:r>
              <a:rPr lang="es-ES" sz="3200" dirty="0"/>
              <a:t>Para determinados proyectos necesitamos calcular el coste hora en base a las horas efectivas de trabajo del personal en el año en el que se ejecuta el trabajo. Dichas horas difieren en años sucesivos al variar el calendario laboral.</a:t>
            </a:r>
            <a:br>
              <a:rPr lang="es-ES" sz="3200" dirty="0"/>
            </a:br>
            <a:r>
              <a:rPr lang="es-ES" sz="3200" dirty="0"/>
              <a:t> </a:t>
            </a:r>
            <a:br>
              <a:rPr lang="es-ES" sz="3200" dirty="0"/>
            </a:br>
            <a:r>
              <a:rPr lang="es-ES" sz="3200" dirty="0"/>
              <a:t>¿Existe algún documento que permita utilizar el mismo número de horas a efectos del cálculo del coste hora indistintamente del año en el que nos encontremos?</a:t>
            </a:r>
          </a:p>
        </p:txBody>
      </p:sp>
    </p:spTree>
    <p:extLst>
      <p:ext uri="{BB962C8B-B14F-4D97-AF65-F5344CB8AC3E}">
        <p14:creationId xmlns:p14="http://schemas.microsoft.com/office/powerpoint/2010/main" val="215796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C9066C-FD4A-681D-A90F-8A86915C6115}"/>
              </a:ext>
            </a:extLst>
          </p:cNvPr>
          <p:cNvPicPr>
            <a:picLocks noChangeAspect="1"/>
          </p:cNvPicPr>
          <p:nvPr/>
        </p:nvPicPr>
        <p:blipFill>
          <a:blip r:embed="rId2"/>
          <a:stretch>
            <a:fillRect/>
          </a:stretch>
        </p:blipFill>
        <p:spPr>
          <a:xfrm>
            <a:off x="3455441" y="693182"/>
            <a:ext cx="5736642" cy="5943591"/>
          </a:xfrm>
          <a:prstGeom prst="rect">
            <a:avLst/>
          </a:prstGeom>
        </p:spPr>
      </p:pic>
    </p:spTree>
    <p:extLst>
      <p:ext uri="{BB962C8B-B14F-4D97-AF65-F5344CB8AC3E}">
        <p14:creationId xmlns:p14="http://schemas.microsoft.com/office/powerpoint/2010/main" val="382580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F06C96-DE11-23E7-0C96-9832CB4D6CBA}"/>
              </a:ext>
            </a:extLst>
          </p:cNvPr>
          <p:cNvSpPr>
            <a:spLocks noGrp="1"/>
          </p:cNvSpPr>
          <p:nvPr>
            <p:ph type="title"/>
          </p:nvPr>
        </p:nvSpPr>
        <p:spPr>
          <a:xfrm>
            <a:off x="838200" y="1268361"/>
            <a:ext cx="10515600" cy="1671791"/>
          </a:xfrm>
        </p:spPr>
        <p:txBody>
          <a:bodyPr>
            <a:normAutofit fontScale="90000"/>
          </a:bodyPr>
          <a:lstStyle/>
          <a:p>
            <a:r>
              <a:rPr lang="es-ES" dirty="0"/>
              <a:t>Aspectos Clave de las Principales Líneas de Financiación</a:t>
            </a:r>
          </a:p>
        </p:txBody>
      </p:sp>
      <p:pic>
        <p:nvPicPr>
          <p:cNvPr id="1026" name="Picture 2" descr="Interreg Programmes portal: Find programmes, calls and jobs">
            <a:extLst>
              <a:ext uri="{FF2B5EF4-FFF2-40B4-BE49-F238E27FC236}">
                <a16:creationId xmlns:a16="http://schemas.microsoft.com/office/drawing/2014/main" id="{E4033F25-CBFA-3907-CE50-0468BF5EE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795" y="2611463"/>
            <a:ext cx="8477541" cy="174297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1074424-E151-B286-B387-A13477EBA1F0}"/>
              </a:ext>
            </a:extLst>
          </p:cNvPr>
          <p:cNvPicPr>
            <a:picLocks noChangeAspect="1"/>
          </p:cNvPicPr>
          <p:nvPr/>
        </p:nvPicPr>
        <p:blipFill>
          <a:blip r:embed="rId3"/>
          <a:stretch>
            <a:fillRect/>
          </a:stretch>
        </p:blipFill>
        <p:spPr>
          <a:xfrm>
            <a:off x="6919180" y="4160637"/>
            <a:ext cx="4434620" cy="2151612"/>
          </a:xfrm>
          <a:prstGeom prst="rect">
            <a:avLst/>
          </a:prstGeom>
        </p:spPr>
      </p:pic>
      <p:pic>
        <p:nvPicPr>
          <p:cNvPr id="5" name="Imagen 4">
            <a:extLst>
              <a:ext uri="{FF2B5EF4-FFF2-40B4-BE49-F238E27FC236}">
                <a16:creationId xmlns:a16="http://schemas.microsoft.com/office/drawing/2014/main" id="{74C3095F-A2D0-05E6-F723-DA8AE92ACF25}"/>
              </a:ext>
            </a:extLst>
          </p:cNvPr>
          <p:cNvPicPr>
            <a:picLocks noChangeAspect="1"/>
          </p:cNvPicPr>
          <p:nvPr/>
        </p:nvPicPr>
        <p:blipFill>
          <a:blip r:embed="rId4"/>
          <a:stretch>
            <a:fillRect/>
          </a:stretch>
        </p:blipFill>
        <p:spPr>
          <a:xfrm>
            <a:off x="2764565" y="4575226"/>
            <a:ext cx="3810000" cy="2028825"/>
          </a:xfrm>
          <a:prstGeom prst="rect">
            <a:avLst/>
          </a:prstGeom>
        </p:spPr>
      </p:pic>
      <p:pic>
        <p:nvPicPr>
          <p:cNvPr id="1030" name="Picture 6" descr="Junta de Andalucía - Wikipedia, la enciclopedia libre">
            <a:extLst>
              <a:ext uri="{FF2B5EF4-FFF2-40B4-BE49-F238E27FC236}">
                <a16:creationId xmlns:a16="http://schemas.microsoft.com/office/drawing/2014/main" id="{B374EC5A-9F9D-F70E-0AE5-7E080062D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31" y="3817671"/>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3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8C9CB9-39AE-4A34-8721-310B6593CCE2}"/>
              </a:ext>
            </a:extLst>
          </p:cNvPr>
          <p:cNvSpPr>
            <a:spLocks noGrp="1"/>
          </p:cNvSpPr>
          <p:nvPr>
            <p:ph sz="half" idx="1"/>
          </p:nvPr>
        </p:nvSpPr>
        <p:spPr>
          <a:xfrm>
            <a:off x="791787" y="1702587"/>
            <a:ext cx="5181600" cy="3452826"/>
          </a:xfrm>
        </p:spPr>
        <p:txBody>
          <a:bodyPr>
            <a:normAutofit/>
          </a:bodyPr>
          <a:lstStyle/>
          <a:p>
            <a:pPr>
              <a:buFont typeface="Arial" panose="020B0604020202020204" pitchFamily="34" charset="0"/>
              <a:buChar char="•"/>
            </a:pPr>
            <a:r>
              <a:rPr lang="es-ES" sz="2400" b="1" dirty="0"/>
              <a:t>Cambios Clave en la Última Convocatoria:</a:t>
            </a:r>
          </a:p>
          <a:p>
            <a:pPr marL="342900" indent="-342900">
              <a:buFont typeface="Wingdings" panose="05000000000000000000" pitchFamily="2" charset="2"/>
              <a:buChar char="q"/>
            </a:pPr>
            <a:r>
              <a:rPr lang="es-ES" sz="2400" dirty="0"/>
              <a:t>Eliminación de la imputación de Personal por coste hora</a:t>
            </a:r>
          </a:p>
          <a:p>
            <a:pPr marL="342900" indent="-342900">
              <a:buFont typeface="Wingdings" panose="05000000000000000000" pitchFamily="2" charset="2"/>
              <a:buChar char="q"/>
            </a:pPr>
            <a:r>
              <a:rPr lang="es-ES" sz="2400" dirty="0"/>
              <a:t>Imputación de Viajes como porcentaje fijo sobre el coste de Personal</a:t>
            </a:r>
          </a:p>
          <a:p>
            <a:pPr marL="342900" indent="-342900">
              <a:buFont typeface="Wingdings" panose="05000000000000000000" pitchFamily="2" charset="2"/>
              <a:buChar char="q"/>
            </a:pPr>
            <a:r>
              <a:rPr lang="es-ES" sz="2400" dirty="0"/>
              <a:t>Uso de amortización para el cálculo de Equipamientos</a:t>
            </a:r>
          </a:p>
        </p:txBody>
      </p:sp>
      <p:sp>
        <p:nvSpPr>
          <p:cNvPr id="5" name="Rectangle 1">
            <a:extLst>
              <a:ext uri="{FF2B5EF4-FFF2-40B4-BE49-F238E27FC236}">
                <a16:creationId xmlns:a16="http://schemas.microsoft.com/office/drawing/2014/main" id="{8B3B643F-A245-0429-9925-8E85F1450C50}"/>
              </a:ext>
            </a:extLst>
          </p:cNvPr>
          <p:cNvSpPr>
            <a:spLocks noGrp="1" noChangeArrowheads="1"/>
          </p:cNvSpPr>
          <p:nvPr>
            <p:ph sz="half" idx="2"/>
          </p:nvPr>
        </p:nvSpPr>
        <p:spPr bwMode="auto">
          <a:xfrm>
            <a:off x="6399164" y="1557284"/>
            <a:ext cx="52744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s-ES" altLang="es-ES" sz="2000" b="1" dirty="0"/>
              <a:t>Criterios para Gasto de Personal</a:t>
            </a:r>
            <a:r>
              <a:rPr kumimoji="0" lang="es-ES" altLang="es-ES" sz="1400" b="1" i="0" u="none" strike="noStrike" cap="none" normalizeH="0" baseline="0" dirty="0">
                <a:ln>
                  <a:noFill/>
                </a:ln>
                <a:solidFill>
                  <a:schemeClr val="tx1"/>
                </a:solidFill>
                <a:effectLst/>
                <a:latin typeface="Arial" panose="020B0604020202020204" pitchFamily="34" charset="0"/>
              </a:rPr>
              <a:t>:</a:t>
            </a:r>
            <a:endParaRPr kumimoji="0" lang="es-ES" altLang="es-ES" sz="14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s-ES" altLang="es-ES" sz="2000" dirty="0"/>
              <a:t>Consideración</a:t>
            </a:r>
            <a:r>
              <a:rPr kumimoji="0" lang="es-ES" altLang="es-ES" sz="1400" b="0" i="0" u="none" strike="noStrike" cap="none" normalizeH="0" baseline="0" dirty="0">
                <a:ln>
                  <a:noFill/>
                </a:ln>
                <a:solidFill>
                  <a:schemeClr val="tx1"/>
                </a:solidFill>
                <a:effectLst/>
                <a:latin typeface="Arial" panose="020B0604020202020204" pitchFamily="34" charset="0"/>
              </a:rPr>
              <a:t> </a:t>
            </a:r>
            <a:r>
              <a:rPr lang="es-ES" altLang="es-ES" sz="2000" dirty="0"/>
              <a:t>de plazos de certificación</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s-ES" altLang="es-ES" sz="2000" dirty="0"/>
              <a:t>Verificación de fechas de pago de seguridad social</a:t>
            </a:r>
            <a:endParaRPr lang="es-ES" altLang="es-ES" sz="1400" dirty="0">
              <a:latin typeface="Arial" panose="020B0604020202020204" pitchFamily="34" charset="0"/>
            </a:endParaRPr>
          </a:p>
        </p:txBody>
      </p:sp>
      <p:sp>
        <p:nvSpPr>
          <p:cNvPr id="6" name="Rectangle 1">
            <a:extLst>
              <a:ext uri="{FF2B5EF4-FFF2-40B4-BE49-F238E27FC236}">
                <a16:creationId xmlns:a16="http://schemas.microsoft.com/office/drawing/2014/main" id="{048E7CEB-FCDD-A9C6-FEB8-8E3D868FF93A}"/>
              </a:ext>
            </a:extLst>
          </p:cNvPr>
          <p:cNvSpPr txBox="1">
            <a:spLocks noChangeArrowheads="1"/>
          </p:cNvSpPr>
          <p:nvPr/>
        </p:nvSpPr>
        <p:spPr bwMode="auto">
          <a:xfrm>
            <a:off x="6399164" y="3087191"/>
            <a:ext cx="52744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Char char="•"/>
            </a:pPr>
            <a:r>
              <a:rPr lang="es-ES" altLang="es-ES" sz="2000" b="1" dirty="0"/>
              <a:t>Criterios para Gasto de Equipamiento</a:t>
            </a:r>
            <a:r>
              <a:rPr lang="es-ES" altLang="es-ES" sz="1400" b="1" dirty="0">
                <a:latin typeface="Arial" panose="020B0604020202020204" pitchFamily="34" charset="0"/>
              </a:rPr>
              <a:t>:</a:t>
            </a:r>
            <a:endParaRPr lang="es-ES" altLang="es-ES" sz="1400" dirty="0">
              <a:latin typeface="Arial" panose="020B0604020202020204" pitchFamily="34" charset="0"/>
            </a:endParaRPr>
          </a:p>
          <a:p>
            <a:pPr eaLnBrk="0" fontAlgn="base" hangingPunct="0">
              <a:lnSpc>
                <a:spcPct val="100000"/>
              </a:lnSpc>
              <a:spcBef>
                <a:spcPct val="0"/>
              </a:spcBef>
              <a:spcAft>
                <a:spcPct val="0"/>
              </a:spcAft>
              <a:buFont typeface="Wingdings" panose="05000000000000000000" pitchFamily="2" charset="2"/>
              <a:buChar char="q"/>
            </a:pPr>
            <a:r>
              <a:rPr lang="es-ES" altLang="es-ES" sz="2000" dirty="0"/>
              <a:t>Revisión de amortización</a:t>
            </a:r>
          </a:p>
          <a:p>
            <a:pPr eaLnBrk="0" fontAlgn="base" hangingPunct="0">
              <a:lnSpc>
                <a:spcPct val="100000"/>
              </a:lnSpc>
              <a:spcBef>
                <a:spcPct val="0"/>
              </a:spcBef>
              <a:spcAft>
                <a:spcPct val="0"/>
              </a:spcAft>
              <a:buFont typeface="Wingdings" panose="05000000000000000000" pitchFamily="2" charset="2"/>
              <a:buChar char="q"/>
            </a:pPr>
            <a:r>
              <a:rPr lang="es-ES" altLang="es-ES" sz="2000" dirty="0"/>
              <a:t>Confirmación de inventario en la entidad beneficiaria</a:t>
            </a:r>
            <a:endParaRPr lang="es-ES" altLang="es-ES" sz="1400" dirty="0">
              <a:latin typeface="Arial" panose="020B0604020202020204" pitchFamily="34" charset="0"/>
            </a:endParaRPr>
          </a:p>
        </p:txBody>
      </p:sp>
      <p:sp>
        <p:nvSpPr>
          <p:cNvPr id="7" name="Rectangle 1">
            <a:extLst>
              <a:ext uri="{FF2B5EF4-FFF2-40B4-BE49-F238E27FC236}">
                <a16:creationId xmlns:a16="http://schemas.microsoft.com/office/drawing/2014/main" id="{CF64B3FD-07AE-BAA9-130F-468383C71AE2}"/>
              </a:ext>
            </a:extLst>
          </p:cNvPr>
          <p:cNvSpPr txBox="1">
            <a:spLocks noChangeArrowheads="1"/>
          </p:cNvSpPr>
          <p:nvPr/>
        </p:nvSpPr>
        <p:spPr bwMode="auto">
          <a:xfrm>
            <a:off x="6399164" y="4617098"/>
            <a:ext cx="527442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Char char="•"/>
            </a:pPr>
            <a:r>
              <a:rPr lang="es-ES" altLang="es-ES" sz="2000" b="1" dirty="0"/>
              <a:t>Criterios para Gasto de Expertos Externos</a:t>
            </a:r>
            <a:r>
              <a:rPr lang="es-ES" altLang="es-ES" sz="1400" b="1" dirty="0">
                <a:latin typeface="Arial" panose="020B0604020202020204" pitchFamily="34" charset="0"/>
              </a:rPr>
              <a:t>:</a:t>
            </a:r>
            <a:endParaRPr lang="es-ES" altLang="es-ES" sz="1400" dirty="0">
              <a:latin typeface="Arial" panose="020B0604020202020204" pitchFamily="34" charset="0"/>
            </a:endParaRPr>
          </a:p>
          <a:p>
            <a:pPr eaLnBrk="0" fontAlgn="base" hangingPunct="0">
              <a:lnSpc>
                <a:spcPct val="100000"/>
              </a:lnSpc>
              <a:spcBef>
                <a:spcPct val="0"/>
              </a:spcBef>
              <a:spcAft>
                <a:spcPct val="0"/>
              </a:spcAft>
              <a:buFont typeface="Wingdings" panose="05000000000000000000" pitchFamily="2" charset="2"/>
              <a:buChar char="q"/>
            </a:pPr>
            <a:r>
              <a:rPr lang="es-ES" altLang="es-ES" sz="2000" dirty="0"/>
              <a:t>Viajes de personal externo justificados como "</a:t>
            </a:r>
            <a:r>
              <a:rPr lang="es-ES" altLang="es-ES" sz="2000" dirty="0" err="1"/>
              <a:t>External</a:t>
            </a:r>
            <a:r>
              <a:rPr lang="es-ES" altLang="es-ES" sz="2000" dirty="0"/>
              <a:t> </a:t>
            </a:r>
            <a:r>
              <a:rPr lang="es-ES" altLang="es-ES" sz="2000" dirty="0" err="1"/>
              <a:t>expertise</a:t>
            </a:r>
            <a:r>
              <a:rPr lang="es-ES" altLang="es-ES" sz="2000" dirty="0"/>
              <a:t>"</a:t>
            </a:r>
          </a:p>
          <a:p>
            <a:pPr eaLnBrk="0" fontAlgn="base" hangingPunct="0">
              <a:lnSpc>
                <a:spcPct val="100000"/>
              </a:lnSpc>
              <a:spcBef>
                <a:spcPct val="0"/>
              </a:spcBef>
              <a:spcAft>
                <a:spcPct val="0"/>
              </a:spcAft>
              <a:buFont typeface="Wingdings" panose="05000000000000000000" pitchFamily="2" charset="2"/>
              <a:buChar char="q"/>
            </a:pPr>
            <a:r>
              <a:rPr lang="es-ES" altLang="es-ES" sz="2000" dirty="0"/>
              <a:t>Validación de viajes fuera del área del programa</a:t>
            </a:r>
            <a:endParaRPr lang="es-ES" altLang="es-ES" sz="1400" dirty="0">
              <a:latin typeface="Arial" panose="020B0604020202020204" pitchFamily="34" charset="0"/>
            </a:endParaRPr>
          </a:p>
        </p:txBody>
      </p:sp>
      <p:pic>
        <p:nvPicPr>
          <p:cNvPr id="8" name="Picture 2" descr="Interreg Programmes portal: Find programmes, calls and jobs">
            <a:extLst>
              <a:ext uri="{FF2B5EF4-FFF2-40B4-BE49-F238E27FC236}">
                <a16:creationId xmlns:a16="http://schemas.microsoft.com/office/drawing/2014/main" id="{3C7AC572-2F27-23BC-66E1-183D82261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867" y="-140075"/>
            <a:ext cx="8477541" cy="174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3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12D1E21-02EB-48BE-054A-3716202E842D}"/>
              </a:ext>
            </a:extLst>
          </p:cNvPr>
          <p:cNvSpPr>
            <a:spLocks noGrp="1"/>
          </p:cNvSpPr>
          <p:nvPr>
            <p:ph type="body" idx="1"/>
          </p:nvPr>
        </p:nvSpPr>
        <p:spPr>
          <a:xfrm>
            <a:off x="847344" y="2295969"/>
            <a:ext cx="5635752" cy="1855407"/>
          </a:xfrm>
        </p:spPr>
        <p:txBody>
          <a:bodyPr>
            <a:normAutofit/>
          </a:bodyPr>
          <a:lstStyle/>
          <a:p>
            <a:r>
              <a:rPr lang="es-ES" b="1" dirty="0"/>
              <a:t>Requisitos Generales</a:t>
            </a:r>
          </a:p>
          <a:p>
            <a:pPr>
              <a:buFont typeface="Arial" panose="020B0604020202020204" pitchFamily="34" charset="0"/>
              <a:buChar char="•"/>
            </a:pPr>
            <a:r>
              <a:rPr lang="es-ES" b="1" dirty="0"/>
              <a:t>Aspectos Clave:</a:t>
            </a:r>
            <a:endParaRPr lang="es-ES" dirty="0"/>
          </a:p>
          <a:p>
            <a:pPr marL="800100" lvl="1" indent="-342900">
              <a:buFont typeface="Wingdings" panose="05000000000000000000" pitchFamily="2" charset="2"/>
              <a:buChar char="ü"/>
            </a:pPr>
            <a:r>
              <a:rPr lang="es-ES" dirty="0"/>
              <a:t>Uso de muestra de gastos para auditoría</a:t>
            </a:r>
          </a:p>
          <a:p>
            <a:pPr marL="800100" lvl="1" indent="-342900">
              <a:buFont typeface="Wingdings" panose="05000000000000000000" pitchFamily="2" charset="2"/>
              <a:buChar char="ü"/>
            </a:pPr>
            <a:r>
              <a:rPr lang="es-ES" dirty="0"/>
              <a:t>Cálculo de coste hora (1720 horas)</a:t>
            </a:r>
          </a:p>
          <a:p>
            <a:pPr>
              <a:buFont typeface="Arial" panose="020B0604020202020204" pitchFamily="34" charset="0"/>
              <a:buChar char="•"/>
            </a:pPr>
            <a:endParaRPr lang="es-ES" dirty="0"/>
          </a:p>
        </p:txBody>
      </p:sp>
      <p:pic>
        <p:nvPicPr>
          <p:cNvPr id="6" name="Imagen 5">
            <a:extLst>
              <a:ext uri="{FF2B5EF4-FFF2-40B4-BE49-F238E27FC236}">
                <a16:creationId xmlns:a16="http://schemas.microsoft.com/office/drawing/2014/main" id="{D2F2169A-93B7-5E76-BFC9-56B3532FF5AA}"/>
              </a:ext>
            </a:extLst>
          </p:cNvPr>
          <p:cNvPicPr>
            <a:picLocks noChangeAspect="1"/>
          </p:cNvPicPr>
          <p:nvPr/>
        </p:nvPicPr>
        <p:blipFill>
          <a:blip r:embed="rId2"/>
          <a:stretch>
            <a:fillRect/>
          </a:stretch>
        </p:blipFill>
        <p:spPr>
          <a:xfrm>
            <a:off x="4483988" y="69900"/>
            <a:ext cx="4434620" cy="2151612"/>
          </a:xfrm>
          <a:prstGeom prst="rect">
            <a:avLst/>
          </a:prstGeom>
        </p:spPr>
      </p:pic>
      <p:sp>
        <p:nvSpPr>
          <p:cNvPr id="8" name="CuadroTexto 7">
            <a:extLst>
              <a:ext uri="{FF2B5EF4-FFF2-40B4-BE49-F238E27FC236}">
                <a16:creationId xmlns:a16="http://schemas.microsoft.com/office/drawing/2014/main" id="{73A6EE37-2F89-175E-8970-E6C71A5E36A2}"/>
              </a:ext>
            </a:extLst>
          </p:cNvPr>
          <p:cNvSpPr txBox="1"/>
          <p:nvPr/>
        </p:nvSpPr>
        <p:spPr>
          <a:xfrm>
            <a:off x="5871370" y="4776508"/>
            <a:ext cx="6094476" cy="1200329"/>
          </a:xfrm>
          <a:prstGeom prst="rect">
            <a:avLst/>
          </a:prstGeom>
        </p:spPr>
        <p:txBody>
          <a:bodyPr vert="horz" lIns="91440" tIns="45720" rIns="91440" bIns="45720" rtlCol="0">
            <a:normAutofit fontScale="85000" lnSpcReduction="20000"/>
          </a:bodyPr>
          <a:lstStyle>
            <a:lvl1pPr indent="0">
              <a:lnSpc>
                <a:spcPct val="90000"/>
              </a:lnSpc>
              <a:spcBef>
                <a:spcPts val="1000"/>
              </a:spcBef>
              <a:buFont typeface="Arial" panose="020B0604020202020204" pitchFamily="34" charset="0"/>
              <a:buNone/>
              <a:defRPr sz="2400" b="1">
                <a:solidFill>
                  <a:schemeClr val="tx1">
                    <a:tint val="82000"/>
                  </a:schemeClr>
                </a:solidFill>
              </a:defRPr>
            </a:lvl1pPr>
            <a:lvl2pPr marL="742950" lvl="1" indent="-285750">
              <a:lnSpc>
                <a:spcPct val="90000"/>
              </a:lnSpc>
              <a:spcBef>
                <a:spcPts val="500"/>
              </a:spcBef>
              <a:buFont typeface="Arial" panose="020B0604020202020204" pitchFamily="34" charset="0"/>
              <a:buChar char="•"/>
              <a:defRPr sz="2000">
                <a:solidFill>
                  <a:schemeClr val="tx1">
                    <a:tint val="82000"/>
                  </a:schemeClr>
                </a:solidFill>
              </a:defRPr>
            </a:lvl2pPr>
            <a:lvl3pPr indent="0">
              <a:lnSpc>
                <a:spcPct val="90000"/>
              </a:lnSpc>
              <a:spcBef>
                <a:spcPts val="500"/>
              </a:spcBef>
              <a:buFont typeface="Arial" panose="020B0604020202020204" pitchFamily="34" charset="0"/>
              <a:buNone/>
              <a:defRPr>
                <a:solidFill>
                  <a:schemeClr val="tx1">
                    <a:tint val="82000"/>
                  </a:schemeClr>
                </a:solidFill>
              </a:defRPr>
            </a:lvl3pPr>
            <a:lvl4pPr indent="0">
              <a:lnSpc>
                <a:spcPct val="90000"/>
              </a:lnSpc>
              <a:spcBef>
                <a:spcPts val="500"/>
              </a:spcBef>
              <a:buFont typeface="Arial" panose="020B0604020202020204" pitchFamily="34" charset="0"/>
              <a:buNone/>
              <a:defRPr sz="1600">
                <a:solidFill>
                  <a:schemeClr val="tx1">
                    <a:tint val="82000"/>
                  </a:schemeClr>
                </a:solidFill>
              </a:defRPr>
            </a:lvl4pPr>
            <a:lvl5pPr indent="0">
              <a:lnSpc>
                <a:spcPct val="90000"/>
              </a:lnSpc>
              <a:spcBef>
                <a:spcPts val="500"/>
              </a:spcBef>
              <a:buFont typeface="Arial" panose="020B0604020202020204" pitchFamily="34" charset="0"/>
              <a:buNone/>
              <a:defRPr sz="1600">
                <a:solidFill>
                  <a:schemeClr val="tx1">
                    <a:tint val="82000"/>
                  </a:schemeClr>
                </a:solidFill>
              </a:defRPr>
            </a:lvl5pPr>
            <a:lvl6pPr indent="0">
              <a:lnSpc>
                <a:spcPct val="90000"/>
              </a:lnSpc>
              <a:spcBef>
                <a:spcPts val="500"/>
              </a:spcBef>
              <a:buFont typeface="Arial" panose="020B0604020202020204" pitchFamily="34" charset="0"/>
              <a:buNone/>
              <a:defRPr sz="1600">
                <a:solidFill>
                  <a:schemeClr val="tx1">
                    <a:tint val="82000"/>
                  </a:schemeClr>
                </a:solidFill>
              </a:defRPr>
            </a:lvl6pPr>
            <a:lvl7pPr indent="0">
              <a:lnSpc>
                <a:spcPct val="90000"/>
              </a:lnSpc>
              <a:spcBef>
                <a:spcPts val="500"/>
              </a:spcBef>
              <a:buFont typeface="Arial" panose="020B0604020202020204" pitchFamily="34" charset="0"/>
              <a:buNone/>
              <a:defRPr sz="1600">
                <a:solidFill>
                  <a:schemeClr val="tx1">
                    <a:tint val="82000"/>
                  </a:schemeClr>
                </a:solidFill>
              </a:defRPr>
            </a:lvl7pPr>
            <a:lvl8pPr indent="0">
              <a:lnSpc>
                <a:spcPct val="90000"/>
              </a:lnSpc>
              <a:spcBef>
                <a:spcPts val="500"/>
              </a:spcBef>
              <a:buFont typeface="Arial" panose="020B0604020202020204" pitchFamily="34" charset="0"/>
              <a:buNone/>
              <a:defRPr sz="1600">
                <a:solidFill>
                  <a:schemeClr val="tx1">
                    <a:tint val="82000"/>
                  </a:schemeClr>
                </a:solidFill>
              </a:defRPr>
            </a:lvl8pPr>
            <a:lvl9pPr indent="0">
              <a:lnSpc>
                <a:spcPct val="90000"/>
              </a:lnSpc>
              <a:spcBef>
                <a:spcPts val="500"/>
              </a:spcBef>
              <a:buFont typeface="Arial" panose="020B0604020202020204" pitchFamily="34" charset="0"/>
              <a:buNone/>
              <a:defRPr sz="1600">
                <a:solidFill>
                  <a:schemeClr val="tx1">
                    <a:tint val="82000"/>
                  </a:schemeClr>
                </a:solidFill>
              </a:defRPr>
            </a:lvl9pPr>
          </a:lstStyle>
          <a:p>
            <a:r>
              <a:rPr lang="es-ES" dirty="0"/>
              <a:t>Control de Gastos y Publicidad</a:t>
            </a:r>
          </a:p>
          <a:p>
            <a:pPr marL="342900" indent="-342900">
              <a:buFont typeface="Arial" panose="020B0604020202020204" pitchFamily="34" charset="0"/>
              <a:buChar char="•"/>
            </a:pPr>
            <a:r>
              <a:rPr lang="es-ES" dirty="0"/>
              <a:t>Verificación de Cálculos:</a:t>
            </a:r>
          </a:p>
          <a:p>
            <a:pPr lvl="1">
              <a:buFont typeface="Wingdings" panose="05000000000000000000" pitchFamily="2" charset="2"/>
              <a:buChar char="ü"/>
            </a:pPr>
            <a:r>
              <a:rPr lang="es-ES" dirty="0"/>
              <a:t>Amortización de material</a:t>
            </a:r>
          </a:p>
          <a:p>
            <a:pPr lvl="1">
              <a:buFont typeface="Wingdings" panose="05000000000000000000" pitchFamily="2" charset="2"/>
              <a:buChar char="ü"/>
            </a:pPr>
            <a:r>
              <a:rPr lang="es-ES" dirty="0"/>
              <a:t>Alta de inmovilizado y normativa de publicidad</a:t>
            </a:r>
          </a:p>
        </p:txBody>
      </p:sp>
      <p:pic>
        <p:nvPicPr>
          <p:cNvPr id="10" name="Imagen 9" descr="Monedas de oro en pilas">
            <a:extLst>
              <a:ext uri="{FF2B5EF4-FFF2-40B4-BE49-F238E27FC236}">
                <a16:creationId xmlns:a16="http://schemas.microsoft.com/office/drawing/2014/main" id="{FB6CE403-D853-2376-FE2A-EBE6A6402FB8}"/>
              </a:ext>
            </a:extLst>
          </p:cNvPr>
          <p:cNvPicPr>
            <a:picLocks noChangeAspect="1"/>
          </p:cNvPicPr>
          <p:nvPr/>
        </p:nvPicPr>
        <p:blipFill>
          <a:blip r:embed="rId3"/>
          <a:stretch>
            <a:fillRect/>
          </a:stretch>
        </p:blipFill>
        <p:spPr>
          <a:xfrm>
            <a:off x="1354836" y="3941064"/>
            <a:ext cx="4168140" cy="2778760"/>
          </a:xfrm>
          <a:prstGeom prst="rect">
            <a:avLst/>
          </a:prstGeom>
        </p:spPr>
      </p:pic>
    </p:spTree>
    <p:extLst>
      <p:ext uri="{BB962C8B-B14F-4D97-AF65-F5344CB8AC3E}">
        <p14:creationId xmlns:p14="http://schemas.microsoft.com/office/powerpoint/2010/main" val="265667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F60A93-F668-E2E5-2182-17217D0901EA}"/>
              </a:ext>
            </a:extLst>
          </p:cNvPr>
          <p:cNvSpPr>
            <a:spLocks noGrp="1"/>
          </p:cNvSpPr>
          <p:nvPr>
            <p:ph idx="1"/>
          </p:nvPr>
        </p:nvSpPr>
        <p:spPr>
          <a:xfrm>
            <a:off x="882332" y="1934144"/>
            <a:ext cx="6172200" cy="2775016"/>
          </a:xfrm>
        </p:spPr>
        <p:txBody>
          <a:bodyPr>
            <a:normAutofit/>
          </a:bodyPr>
          <a:lstStyle/>
          <a:p>
            <a:pPr marL="0" indent="0" algn="just">
              <a:buNone/>
            </a:pPr>
            <a:r>
              <a:rPr lang="es-ES" sz="2000" b="1" dirty="0">
                <a:solidFill>
                  <a:schemeClr val="tx1">
                    <a:tint val="82000"/>
                  </a:schemeClr>
                </a:solidFill>
              </a:rPr>
              <a:t>Verificación del Personal y Cofinanciación</a:t>
            </a:r>
          </a:p>
          <a:p>
            <a:pPr marL="0" indent="0" algn="just">
              <a:buNone/>
            </a:pPr>
            <a:r>
              <a:rPr lang="es-ES" sz="1600" b="1" dirty="0">
                <a:solidFill>
                  <a:schemeClr val="tx1">
                    <a:tint val="82000"/>
                  </a:schemeClr>
                </a:solidFill>
              </a:rPr>
              <a:t>Asignación</a:t>
            </a:r>
            <a:r>
              <a:rPr lang="es-ES" sz="2000" dirty="0"/>
              <a:t> </a:t>
            </a:r>
            <a:r>
              <a:rPr lang="es-ES" sz="1600" b="1" dirty="0">
                <a:solidFill>
                  <a:schemeClr val="tx1">
                    <a:tint val="82000"/>
                  </a:schemeClr>
                </a:solidFill>
              </a:rPr>
              <a:t>de Personal:</a:t>
            </a:r>
          </a:p>
          <a:p>
            <a:pPr algn="just">
              <a:buFont typeface="Wingdings" panose="05000000000000000000" pitchFamily="2" charset="2"/>
              <a:buChar char="ü"/>
            </a:pPr>
            <a:r>
              <a:rPr lang="es-ES" sz="1600" dirty="0">
                <a:solidFill>
                  <a:schemeClr val="tx1">
                    <a:tint val="82000"/>
                  </a:schemeClr>
                </a:solidFill>
              </a:rPr>
              <a:t>Confirmación</a:t>
            </a:r>
            <a:r>
              <a:rPr lang="es-ES" sz="2000" dirty="0"/>
              <a:t> </a:t>
            </a:r>
            <a:r>
              <a:rPr lang="es-ES" sz="1600" dirty="0">
                <a:solidFill>
                  <a:schemeClr val="tx1">
                    <a:tint val="82000"/>
                  </a:schemeClr>
                </a:solidFill>
              </a:rPr>
              <a:t>de integración en el proyecto</a:t>
            </a:r>
          </a:p>
          <a:p>
            <a:pPr algn="just">
              <a:buFont typeface="Wingdings" panose="05000000000000000000" pitchFamily="2" charset="2"/>
              <a:buChar char="ü"/>
            </a:pPr>
            <a:r>
              <a:rPr lang="es-ES" sz="1600" dirty="0">
                <a:solidFill>
                  <a:schemeClr val="tx1">
                    <a:tint val="82000"/>
                  </a:schemeClr>
                </a:solidFill>
              </a:rPr>
              <a:t>Memorias con importes anualizados</a:t>
            </a:r>
          </a:p>
          <a:p>
            <a:pPr marL="0" indent="0" algn="just">
              <a:buNone/>
            </a:pPr>
            <a:r>
              <a:rPr lang="es-ES" sz="1600" b="1" dirty="0">
                <a:solidFill>
                  <a:schemeClr val="tx1">
                    <a:tint val="82000"/>
                  </a:schemeClr>
                </a:solidFill>
              </a:rPr>
              <a:t>Cofinanciación: </a:t>
            </a:r>
          </a:p>
          <a:p>
            <a:pPr algn="just">
              <a:buFont typeface="Wingdings" panose="05000000000000000000" pitchFamily="2" charset="2"/>
              <a:buChar char="ü"/>
            </a:pPr>
            <a:r>
              <a:rPr lang="es-ES" sz="1600" dirty="0">
                <a:solidFill>
                  <a:schemeClr val="tx1">
                    <a:tint val="82000"/>
                  </a:schemeClr>
                </a:solidFill>
              </a:rPr>
              <a:t>Verificación en la Base de Datos Nacional de Subvenciones</a:t>
            </a:r>
          </a:p>
          <a:p>
            <a:pPr algn="just">
              <a:buFont typeface="Wingdings" panose="05000000000000000000" pitchFamily="2" charset="2"/>
              <a:buChar char="ü"/>
            </a:pPr>
            <a:r>
              <a:rPr lang="es-ES" sz="1600" dirty="0">
                <a:solidFill>
                  <a:schemeClr val="tx1">
                    <a:tint val="82000"/>
                  </a:schemeClr>
                </a:solidFill>
              </a:rPr>
              <a:t>Documentación con estampillado y mención al órgano financiador</a:t>
            </a:r>
            <a:endParaRPr lang="es-ES" sz="2000" dirty="0"/>
          </a:p>
          <a:p>
            <a:pPr algn="just"/>
            <a:endParaRPr lang="es-ES" sz="2000" dirty="0"/>
          </a:p>
        </p:txBody>
      </p:sp>
      <p:sp>
        <p:nvSpPr>
          <p:cNvPr id="4" name="Marcador de texto 3">
            <a:extLst>
              <a:ext uri="{FF2B5EF4-FFF2-40B4-BE49-F238E27FC236}">
                <a16:creationId xmlns:a16="http://schemas.microsoft.com/office/drawing/2014/main" id="{A5083E7C-5A2C-31E4-6A08-08D5045E63D6}"/>
              </a:ext>
            </a:extLst>
          </p:cNvPr>
          <p:cNvSpPr>
            <a:spLocks noGrp="1"/>
          </p:cNvSpPr>
          <p:nvPr>
            <p:ph type="body" sz="half" idx="2"/>
          </p:nvPr>
        </p:nvSpPr>
        <p:spPr>
          <a:xfrm>
            <a:off x="7624319" y="1168428"/>
            <a:ext cx="3932237" cy="2686306"/>
          </a:xfrm>
        </p:spPr>
        <p:txBody>
          <a:bodyPr vert="horz" lIns="91440" tIns="45720" rIns="91440" bIns="45720" rtlCol="0">
            <a:normAutofit/>
          </a:bodyPr>
          <a:lstStyle/>
          <a:p>
            <a:pPr algn="just"/>
            <a:r>
              <a:rPr lang="es-ES" sz="1800" b="1" dirty="0">
                <a:solidFill>
                  <a:schemeClr val="tx1">
                    <a:tint val="82000"/>
                  </a:schemeClr>
                </a:solidFill>
              </a:rPr>
              <a:t>Control de Ejecución:</a:t>
            </a:r>
          </a:p>
          <a:p>
            <a:pPr marL="342900" indent="-342900" algn="just">
              <a:buFont typeface="Arial" panose="020B0604020202020204" pitchFamily="34" charset="0"/>
              <a:buChar char="•"/>
            </a:pPr>
            <a:r>
              <a:rPr lang="es-ES" sz="1800" dirty="0">
                <a:solidFill>
                  <a:schemeClr val="tx1">
                    <a:tint val="82000"/>
                  </a:schemeClr>
                </a:solidFill>
              </a:rPr>
              <a:t>Cumplimiento del 50% de Ejecución</a:t>
            </a:r>
            <a:endParaRPr lang="es-ES" sz="1800" b="1" dirty="0">
              <a:solidFill>
                <a:schemeClr val="tx1">
                  <a:tint val="82000"/>
                </a:schemeClr>
              </a:solidFill>
            </a:endParaRPr>
          </a:p>
          <a:p>
            <a:pPr algn="just"/>
            <a:r>
              <a:rPr lang="es-ES" sz="1800" b="1" dirty="0">
                <a:solidFill>
                  <a:schemeClr val="tx1">
                    <a:tint val="82000"/>
                  </a:schemeClr>
                </a:solidFill>
              </a:rPr>
              <a:t>Costes de Personal e Indirectos: </a:t>
            </a:r>
          </a:p>
          <a:p>
            <a:pPr marL="342900" indent="-342900" algn="just">
              <a:buFont typeface="Arial" panose="020B0604020202020204" pitchFamily="34" charset="0"/>
              <a:buChar char="•"/>
            </a:pPr>
            <a:r>
              <a:rPr lang="es-ES" sz="1800" dirty="0">
                <a:solidFill>
                  <a:schemeClr val="tx1">
                    <a:tint val="82000"/>
                  </a:schemeClr>
                </a:solidFill>
              </a:rPr>
              <a:t>Límite de retribuciones según convenio y salario mínimo</a:t>
            </a:r>
          </a:p>
          <a:p>
            <a:pPr marL="342900" indent="-342900" algn="just">
              <a:buFont typeface="Arial" panose="020B0604020202020204" pitchFamily="34" charset="0"/>
              <a:buChar char="•"/>
            </a:pPr>
            <a:r>
              <a:rPr lang="es-ES" sz="1800" dirty="0">
                <a:solidFill>
                  <a:schemeClr val="tx1">
                    <a:tint val="82000"/>
                  </a:schemeClr>
                </a:solidFill>
              </a:rPr>
              <a:t>Control de facturación y pagos en periodo de ejecución</a:t>
            </a:r>
          </a:p>
        </p:txBody>
      </p:sp>
      <p:pic>
        <p:nvPicPr>
          <p:cNvPr id="5" name="Picture 6" descr="Junta de Andalucía - Wikipedia, la enciclopedia libre">
            <a:extLst>
              <a:ext uri="{FF2B5EF4-FFF2-40B4-BE49-F238E27FC236}">
                <a16:creationId xmlns:a16="http://schemas.microsoft.com/office/drawing/2014/main" id="{BCFB20B9-1C31-AFF7-FC06-FF54B29E4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560" y="503046"/>
            <a:ext cx="2354429" cy="133076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15A94F6-E99D-4CAF-D303-ECCBF1234DCC}"/>
              </a:ext>
            </a:extLst>
          </p:cNvPr>
          <p:cNvSpPr txBox="1"/>
          <p:nvPr/>
        </p:nvSpPr>
        <p:spPr>
          <a:xfrm>
            <a:off x="5532056" y="4854948"/>
            <a:ext cx="6094476" cy="1354217"/>
          </a:xfrm>
          <a:prstGeom prst="rect">
            <a:avLst/>
          </a:prstGeom>
          <a:noFill/>
        </p:spPr>
        <p:txBody>
          <a:bodyPr wrap="square">
            <a:spAutoFit/>
          </a:bodyPr>
          <a:lstStyle/>
          <a:p>
            <a:r>
              <a:rPr lang="es-ES" b="1" dirty="0">
                <a:solidFill>
                  <a:schemeClr val="tx1">
                    <a:tint val="82000"/>
                  </a:schemeClr>
                </a:solidFill>
              </a:rPr>
              <a:t>Proyectos</a:t>
            </a:r>
            <a:r>
              <a:rPr lang="es-ES" sz="1400" b="1" dirty="0"/>
              <a:t> </a:t>
            </a:r>
            <a:r>
              <a:rPr lang="es-ES" b="1" dirty="0">
                <a:solidFill>
                  <a:schemeClr val="tx1">
                    <a:tint val="82000"/>
                  </a:schemeClr>
                </a:solidFill>
              </a:rPr>
              <a:t>QUALIFICA</a:t>
            </a:r>
          </a:p>
          <a:p>
            <a:pPr marL="800100" lvl="1" indent="-342900">
              <a:buFont typeface="Wingdings" panose="05000000000000000000" pitchFamily="2" charset="2"/>
              <a:buChar char="Ø"/>
            </a:pPr>
            <a:r>
              <a:rPr lang="es-ES" sz="1600" dirty="0">
                <a:solidFill>
                  <a:schemeClr val="tx1">
                    <a:tint val="82000"/>
                  </a:schemeClr>
                </a:solidFill>
              </a:rPr>
              <a:t>Incentivos para obtener acreditaciones y ayudas (Severo Ochoa, María de Maeztu)</a:t>
            </a:r>
          </a:p>
          <a:p>
            <a:pPr marL="800100" lvl="1" indent="-342900">
              <a:buFont typeface="Wingdings" panose="05000000000000000000" pitchFamily="2" charset="2"/>
              <a:buChar char="Ø"/>
            </a:pPr>
            <a:r>
              <a:rPr lang="es-ES" sz="1600" dirty="0">
                <a:solidFill>
                  <a:schemeClr val="tx1">
                    <a:tint val="82000"/>
                  </a:schemeClr>
                </a:solidFill>
              </a:rPr>
              <a:t>Necesidad de evaluación para evitar exclusión por incumplimiento</a:t>
            </a:r>
          </a:p>
        </p:txBody>
      </p:sp>
      <p:pic>
        <p:nvPicPr>
          <p:cNvPr id="3077" name="Picture 5" descr="Acceso a la nueva Base de Datos Nacional de Subvenciones (BDNS 2016)">
            <a:extLst>
              <a:ext uri="{FF2B5EF4-FFF2-40B4-BE49-F238E27FC236}">
                <a16:creationId xmlns:a16="http://schemas.microsoft.com/office/drawing/2014/main" id="{7810A43C-E503-DE02-3FA6-75796908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53" y="4581018"/>
            <a:ext cx="2483510" cy="17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41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87A3E-54B6-A3C0-853C-09844D024FDC}"/>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06015E18-7739-DBEC-A789-D2616D89840E}"/>
              </a:ext>
            </a:extLst>
          </p:cNvPr>
          <p:cNvPicPr>
            <a:picLocks noChangeAspect="1"/>
          </p:cNvPicPr>
          <p:nvPr/>
        </p:nvPicPr>
        <p:blipFill>
          <a:blip r:embed="rId2"/>
          <a:stretch>
            <a:fillRect/>
          </a:stretch>
        </p:blipFill>
        <p:spPr>
          <a:xfrm>
            <a:off x="3265079" y="0"/>
            <a:ext cx="3810000" cy="2028825"/>
          </a:xfrm>
          <a:prstGeom prst="rect">
            <a:avLst/>
          </a:prstGeom>
        </p:spPr>
      </p:pic>
      <p:sp>
        <p:nvSpPr>
          <p:cNvPr id="3" name="Marcador de contenido 2">
            <a:extLst>
              <a:ext uri="{FF2B5EF4-FFF2-40B4-BE49-F238E27FC236}">
                <a16:creationId xmlns:a16="http://schemas.microsoft.com/office/drawing/2014/main" id="{ADA8DAF6-3F07-5D45-DAE8-7173E2BEEAA4}"/>
              </a:ext>
            </a:extLst>
          </p:cNvPr>
          <p:cNvSpPr>
            <a:spLocks noGrp="1"/>
          </p:cNvSpPr>
          <p:nvPr>
            <p:ph sz="half" idx="1"/>
          </p:nvPr>
        </p:nvSpPr>
        <p:spPr>
          <a:xfrm>
            <a:off x="791787" y="1702587"/>
            <a:ext cx="5181600" cy="3452826"/>
          </a:xfrm>
        </p:spPr>
        <p:txBody>
          <a:bodyPr>
            <a:normAutofit/>
          </a:bodyPr>
          <a:lstStyle/>
          <a:p>
            <a:pPr>
              <a:buFont typeface="Arial" panose="020B0604020202020204" pitchFamily="34" charset="0"/>
              <a:buChar char="•"/>
            </a:pPr>
            <a:r>
              <a:rPr lang="es-ES" sz="2000" b="1" dirty="0"/>
              <a:t>AEI – Generalidades</a:t>
            </a:r>
          </a:p>
          <a:p>
            <a:pPr marL="0" indent="0">
              <a:buNone/>
            </a:pPr>
            <a:r>
              <a:rPr lang="es-ES" sz="2000" b="1" dirty="0"/>
              <a:t>Facturación y Pago de Auditoría:</a:t>
            </a:r>
          </a:p>
          <a:p>
            <a:pPr>
              <a:buFont typeface="Arial" panose="020B0604020202020204" pitchFamily="34" charset="0"/>
              <a:buChar char="•"/>
            </a:pPr>
            <a:r>
              <a:rPr lang="es-ES" sz="1800" dirty="0"/>
              <a:t>Recomendación de emisión y pago en plazo de tres meses.</a:t>
            </a:r>
          </a:p>
          <a:p>
            <a:pPr marL="0" indent="0">
              <a:buNone/>
            </a:pPr>
            <a:r>
              <a:rPr lang="es-ES" sz="2000" b="1" dirty="0"/>
              <a:t>CPP: Introducción de Gastos en Anualidades Diferentes:</a:t>
            </a:r>
          </a:p>
          <a:p>
            <a:r>
              <a:rPr lang="es-ES" sz="1800" dirty="0"/>
              <a:t>Se permite incluir un gasto de una anualidad en la justificación de la anualidad siguiente, como resultado de una consulta a la AEI.</a:t>
            </a:r>
          </a:p>
        </p:txBody>
      </p:sp>
      <p:sp>
        <p:nvSpPr>
          <p:cNvPr id="5" name="Rectangle 1">
            <a:extLst>
              <a:ext uri="{FF2B5EF4-FFF2-40B4-BE49-F238E27FC236}">
                <a16:creationId xmlns:a16="http://schemas.microsoft.com/office/drawing/2014/main" id="{66C6E548-FC04-12AF-DAE4-D091F3AE6959}"/>
              </a:ext>
            </a:extLst>
          </p:cNvPr>
          <p:cNvSpPr>
            <a:spLocks noGrp="1" noChangeArrowheads="1"/>
          </p:cNvSpPr>
          <p:nvPr>
            <p:ph sz="half" idx="2"/>
          </p:nvPr>
        </p:nvSpPr>
        <p:spPr bwMode="auto">
          <a:xfrm>
            <a:off x="698961" y="4829176"/>
            <a:ext cx="527442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s-ES" altLang="es-ES" sz="2000" b="1" dirty="0"/>
              <a:t>CPP: Modificaciones entre Costes Directos:</a:t>
            </a:r>
          </a:p>
          <a:p>
            <a:pPr eaLnBrk="0" fontAlgn="base" hangingPunct="0">
              <a:lnSpc>
                <a:spcPct val="100000"/>
              </a:lnSpc>
              <a:spcBef>
                <a:spcPct val="0"/>
              </a:spcBef>
              <a:spcAft>
                <a:spcPct val="0"/>
              </a:spcAft>
            </a:pPr>
            <a:r>
              <a:rPr lang="es-ES" altLang="es-ES" sz="1800" dirty="0"/>
              <a:t>La cuantía aprobada para los costes directos se puede redirigir a cualquier gasto elegible dentro de esta categoría sin necesidad de solicitud de modificación</a:t>
            </a:r>
            <a:r>
              <a:rPr lang="es-ES" altLang="es-ES" sz="2000" b="1" dirty="0"/>
              <a:t>.</a:t>
            </a:r>
            <a:endParaRPr lang="es-ES" altLang="es-ES" sz="1400" dirty="0">
              <a:latin typeface="Arial" panose="020B0604020202020204" pitchFamily="34" charset="0"/>
            </a:endParaRPr>
          </a:p>
        </p:txBody>
      </p:sp>
      <p:sp>
        <p:nvSpPr>
          <p:cNvPr id="6" name="Rectangle 1">
            <a:extLst>
              <a:ext uri="{FF2B5EF4-FFF2-40B4-BE49-F238E27FC236}">
                <a16:creationId xmlns:a16="http://schemas.microsoft.com/office/drawing/2014/main" id="{C19E1C79-AFD8-6266-B950-11CFE8A2DA02}"/>
              </a:ext>
            </a:extLst>
          </p:cNvPr>
          <p:cNvSpPr txBox="1">
            <a:spLocks noChangeArrowheads="1"/>
          </p:cNvSpPr>
          <p:nvPr/>
        </p:nvSpPr>
        <p:spPr bwMode="auto">
          <a:xfrm>
            <a:off x="6226123" y="1807405"/>
            <a:ext cx="5274426"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s-ES" altLang="es-ES" sz="2000" b="1" dirty="0"/>
              <a:t>CPP: Cambios en el Personal Asignado</a:t>
            </a:r>
            <a:r>
              <a:rPr lang="es-ES" altLang="es-ES" sz="1400" dirty="0">
                <a:latin typeface="Arial" panose="020B0604020202020204" pitchFamily="34" charset="0"/>
              </a:rPr>
              <a:t>:</a:t>
            </a:r>
          </a:p>
          <a:p>
            <a:pPr marL="0" indent="0" eaLnBrk="0" fontAlgn="base" hangingPunct="0">
              <a:lnSpc>
                <a:spcPct val="100000"/>
              </a:lnSpc>
              <a:spcBef>
                <a:spcPct val="0"/>
              </a:spcBef>
              <a:spcAft>
                <a:spcPct val="0"/>
              </a:spcAft>
              <a:buNone/>
            </a:pPr>
            <a:r>
              <a:rPr lang="es-ES" altLang="es-ES" sz="1800" dirty="0"/>
              <a:t>Cambios de personal están permitidos sin modificar la ayuda, siempre que el nuevo personal pertenezca a la misma entidad y tenga formación igual o superior.</a:t>
            </a:r>
          </a:p>
          <a:p>
            <a:pPr marL="0" indent="0" eaLnBrk="0" fontAlgn="base" hangingPunct="0">
              <a:lnSpc>
                <a:spcPct val="100000"/>
              </a:lnSpc>
              <a:spcBef>
                <a:spcPct val="0"/>
              </a:spcBef>
              <a:spcAft>
                <a:spcPct val="0"/>
              </a:spcAft>
              <a:buNone/>
            </a:pPr>
            <a:endParaRPr lang="es-ES" altLang="es-ES" sz="1800" dirty="0"/>
          </a:p>
          <a:p>
            <a:pPr marL="0" indent="0" eaLnBrk="0" fontAlgn="base" hangingPunct="0">
              <a:lnSpc>
                <a:spcPct val="100000"/>
              </a:lnSpc>
              <a:spcBef>
                <a:spcPct val="0"/>
              </a:spcBef>
              <a:spcAft>
                <a:spcPct val="0"/>
              </a:spcAft>
              <a:buNone/>
            </a:pPr>
            <a:r>
              <a:rPr lang="es-ES" altLang="es-ES" sz="1800" dirty="0"/>
              <a:t>Condición: Las horas de trabajo deben dedicarse exclusivamente al proyecto.</a:t>
            </a:r>
          </a:p>
        </p:txBody>
      </p:sp>
      <p:sp>
        <p:nvSpPr>
          <p:cNvPr id="7" name="Rectangle 1">
            <a:extLst>
              <a:ext uri="{FF2B5EF4-FFF2-40B4-BE49-F238E27FC236}">
                <a16:creationId xmlns:a16="http://schemas.microsoft.com/office/drawing/2014/main" id="{D31FC236-4B50-19F1-AE22-B2244E06F73E}"/>
              </a:ext>
            </a:extLst>
          </p:cNvPr>
          <p:cNvSpPr txBox="1">
            <a:spLocks noChangeArrowheads="1"/>
          </p:cNvSpPr>
          <p:nvPr/>
        </p:nvSpPr>
        <p:spPr bwMode="auto">
          <a:xfrm>
            <a:off x="6226123" y="4691069"/>
            <a:ext cx="52744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Char char="•"/>
            </a:pPr>
            <a:r>
              <a:rPr lang="es-ES" altLang="es-ES" sz="2000" b="1" dirty="0"/>
              <a:t>Límites en Proyectos Específicos (CPP):</a:t>
            </a:r>
          </a:p>
          <a:p>
            <a:pPr marL="0" indent="0" eaLnBrk="0" fontAlgn="base" hangingPunct="0">
              <a:lnSpc>
                <a:spcPct val="100000"/>
              </a:lnSpc>
              <a:spcBef>
                <a:spcPct val="0"/>
              </a:spcBef>
              <a:spcAft>
                <a:spcPct val="0"/>
              </a:spcAft>
              <a:buNone/>
            </a:pPr>
            <a:r>
              <a:rPr lang="es-ES" altLang="es-ES" sz="1400" dirty="0">
                <a:latin typeface="Arial" panose="020B0604020202020204" pitchFamily="34" charset="0"/>
              </a:rPr>
              <a:t>Límite general de coste por hora: 50 euros.</a:t>
            </a:r>
          </a:p>
          <a:p>
            <a:pPr marL="0" indent="0" eaLnBrk="0" fontAlgn="base" hangingPunct="0">
              <a:lnSpc>
                <a:spcPct val="100000"/>
              </a:lnSpc>
              <a:spcBef>
                <a:spcPct val="0"/>
              </a:spcBef>
              <a:spcAft>
                <a:spcPct val="0"/>
              </a:spcAft>
              <a:buNone/>
            </a:pPr>
            <a:endParaRPr lang="es-ES" altLang="es-ES" sz="1400" dirty="0">
              <a:latin typeface="Arial" panose="020B0604020202020204" pitchFamily="34" charset="0"/>
            </a:endParaRPr>
          </a:p>
          <a:p>
            <a:pPr marL="0" indent="0" eaLnBrk="0" fontAlgn="base" hangingPunct="0">
              <a:lnSpc>
                <a:spcPct val="100000"/>
              </a:lnSpc>
              <a:spcBef>
                <a:spcPct val="0"/>
              </a:spcBef>
              <a:spcAft>
                <a:spcPct val="0"/>
              </a:spcAft>
              <a:buNone/>
            </a:pPr>
            <a:r>
              <a:rPr lang="es-ES" altLang="es-ES" sz="1400" dirty="0">
                <a:latin typeface="Arial" panose="020B0604020202020204" pitchFamily="34" charset="0"/>
              </a:rPr>
              <a:t>Ejemplo de Flexibilidad: Si se aprueba un coste inferior (25 euros/hora) y la justificación muestra un coste de 35 euros/hora, se aceptará siempre que no exceda el límite de 50 euros.</a:t>
            </a:r>
          </a:p>
        </p:txBody>
      </p:sp>
      <p:pic>
        <p:nvPicPr>
          <p:cNvPr id="9" name="Imagen 8">
            <a:extLst>
              <a:ext uri="{FF2B5EF4-FFF2-40B4-BE49-F238E27FC236}">
                <a16:creationId xmlns:a16="http://schemas.microsoft.com/office/drawing/2014/main" id="{D2475DA4-A356-E05F-1426-CE781180D1D1}"/>
              </a:ext>
            </a:extLst>
          </p:cNvPr>
          <p:cNvPicPr>
            <a:picLocks noChangeAspect="1"/>
          </p:cNvPicPr>
          <p:nvPr/>
        </p:nvPicPr>
        <p:blipFill>
          <a:blip r:embed="rId3"/>
          <a:stretch>
            <a:fillRect/>
          </a:stretch>
        </p:blipFill>
        <p:spPr>
          <a:xfrm>
            <a:off x="7075079" y="327100"/>
            <a:ext cx="4120411" cy="1203306"/>
          </a:xfrm>
          <a:prstGeom prst="rect">
            <a:avLst/>
          </a:prstGeom>
        </p:spPr>
      </p:pic>
    </p:spTree>
    <p:extLst>
      <p:ext uri="{BB962C8B-B14F-4D97-AF65-F5344CB8AC3E}">
        <p14:creationId xmlns:p14="http://schemas.microsoft.com/office/powerpoint/2010/main" val="34731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487BE-DA67-FD89-C025-B499D7E10C0B}"/>
              </a:ext>
            </a:extLst>
          </p:cNvPr>
          <p:cNvSpPr>
            <a:spLocks noGrp="1"/>
          </p:cNvSpPr>
          <p:nvPr>
            <p:ph type="title"/>
          </p:nvPr>
        </p:nvSpPr>
        <p:spPr/>
        <p:txBody>
          <a:bodyPr/>
          <a:lstStyle/>
          <a:p>
            <a:r>
              <a:rPr lang="es-ES" dirty="0"/>
              <a:t>Particularidades en los Indirectos por Proyecto</a:t>
            </a:r>
          </a:p>
        </p:txBody>
      </p:sp>
      <p:sp>
        <p:nvSpPr>
          <p:cNvPr id="3" name="Marcador de texto 2">
            <a:extLst>
              <a:ext uri="{FF2B5EF4-FFF2-40B4-BE49-F238E27FC236}">
                <a16:creationId xmlns:a16="http://schemas.microsoft.com/office/drawing/2014/main" id="{9C156753-B70B-887D-11B3-0F19376CD4E4}"/>
              </a:ext>
            </a:extLst>
          </p:cNvPr>
          <p:cNvSpPr>
            <a:spLocks noGrp="1"/>
          </p:cNvSpPr>
          <p:nvPr>
            <p:ph type="body" idx="1"/>
          </p:nvPr>
        </p:nvSpPr>
        <p:spPr>
          <a:xfrm>
            <a:off x="814386" y="1864462"/>
            <a:ext cx="5157787" cy="823912"/>
          </a:xfrm>
        </p:spPr>
        <p:txBody>
          <a:bodyPr/>
          <a:lstStyle/>
          <a:p>
            <a:r>
              <a:rPr lang="es-ES" dirty="0"/>
              <a:t>Tipos Fijos</a:t>
            </a:r>
          </a:p>
        </p:txBody>
      </p:sp>
      <p:sp>
        <p:nvSpPr>
          <p:cNvPr id="4" name="Marcador de contenido 3">
            <a:extLst>
              <a:ext uri="{FF2B5EF4-FFF2-40B4-BE49-F238E27FC236}">
                <a16:creationId xmlns:a16="http://schemas.microsoft.com/office/drawing/2014/main" id="{35B007D7-0DDB-7AD5-A22B-CD5060244740}"/>
              </a:ext>
            </a:extLst>
          </p:cNvPr>
          <p:cNvSpPr>
            <a:spLocks noGrp="1"/>
          </p:cNvSpPr>
          <p:nvPr>
            <p:ph sz="half" idx="2"/>
          </p:nvPr>
        </p:nvSpPr>
        <p:spPr>
          <a:xfrm>
            <a:off x="814385" y="2709232"/>
            <a:ext cx="5157787" cy="2949108"/>
          </a:xfrm>
        </p:spPr>
        <p:txBody>
          <a:bodyPr>
            <a:normAutofit lnSpcReduction="10000"/>
          </a:bodyPr>
          <a:lstStyle/>
          <a:p>
            <a:r>
              <a:rPr lang="es-ES" sz="1600" b="1" dirty="0">
                <a:solidFill>
                  <a:schemeClr val="tx1">
                    <a:tint val="82000"/>
                  </a:schemeClr>
                </a:solidFill>
              </a:rPr>
              <a:t>PDC 2021, PDC 2022, TED2021, y PLEC2022*: </a:t>
            </a:r>
            <a:r>
              <a:rPr lang="es-ES" sz="1600" dirty="0">
                <a:solidFill>
                  <a:schemeClr val="tx1">
                    <a:tint val="82000"/>
                  </a:schemeClr>
                </a:solidFill>
              </a:rPr>
              <a:t>Tipo fijo de 15% sobre los gastos directos</a:t>
            </a:r>
          </a:p>
          <a:p>
            <a:r>
              <a:rPr lang="es-ES" sz="1600" b="1" dirty="0">
                <a:solidFill>
                  <a:schemeClr val="tx1">
                    <a:tint val="82000"/>
                  </a:schemeClr>
                </a:solidFill>
              </a:rPr>
              <a:t>CPP2022*: </a:t>
            </a:r>
            <a:r>
              <a:rPr lang="es-ES" sz="1600" dirty="0">
                <a:solidFill>
                  <a:schemeClr val="tx1">
                    <a:tint val="82000"/>
                  </a:schemeClr>
                </a:solidFill>
              </a:rPr>
              <a:t>Tipo fijo de 25% sobre los gastos directos</a:t>
            </a:r>
          </a:p>
        </p:txBody>
      </p:sp>
      <p:sp>
        <p:nvSpPr>
          <p:cNvPr id="5" name="Marcador de texto 4">
            <a:extLst>
              <a:ext uri="{FF2B5EF4-FFF2-40B4-BE49-F238E27FC236}">
                <a16:creationId xmlns:a16="http://schemas.microsoft.com/office/drawing/2014/main" id="{91935B08-8610-88AC-A120-98203F4D2754}"/>
              </a:ext>
            </a:extLst>
          </p:cNvPr>
          <p:cNvSpPr>
            <a:spLocks noGrp="1"/>
          </p:cNvSpPr>
          <p:nvPr>
            <p:ph type="body" sz="quarter" idx="3"/>
          </p:nvPr>
        </p:nvSpPr>
        <p:spPr>
          <a:xfrm>
            <a:off x="6142148" y="1864462"/>
            <a:ext cx="5183188" cy="823912"/>
          </a:xfrm>
        </p:spPr>
        <p:txBody>
          <a:bodyPr/>
          <a:lstStyle/>
          <a:p>
            <a:r>
              <a:rPr lang="es-ES" dirty="0"/>
              <a:t>Coste variable</a:t>
            </a:r>
          </a:p>
        </p:txBody>
      </p:sp>
      <p:pic>
        <p:nvPicPr>
          <p:cNvPr id="7" name="Imagen 6">
            <a:extLst>
              <a:ext uri="{FF2B5EF4-FFF2-40B4-BE49-F238E27FC236}">
                <a16:creationId xmlns:a16="http://schemas.microsoft.com/office/drawing/2014/main" id="{E4DB76E7-BF07-9ACE-C01C-01BF707FF32B}"/>
              </a:ext>
            </a:extLst>
          </p:cNvPr>
          <p:cNvPicPr>
            <a:picLocks noChangeAspect="1"/>
          </p:cNvPicPr>
          <p:nvPr/>
        </p:nvPicPr>
        <p:blipFill>
          <a:blip r:embed="rId2"/>
          <a:srcRect b="45014"/>
          <a:stretch/>
        </p:blipFill>
        <p:spPr>
          <a:xfrm>
            <a:off x="2981615" y="1"/>
            <a:ext cx="3810000" cy="1115568"/>
          </a:xfrm>
          <a:prstGeom prst="rect">
            <a:avLst/>
          </a:prstGeom>
        </p:spPr>
      </p:pic>
      <p:pic>
        <p:nvPicPr>
          <p:cNvPr id="8" name="Imagen 7">
            <a:extLst>
              <a:ext uri="{FF2B5EF4-FFF2-40B4-BE49-F238E27FC236}">
                <a16:creationId xmlns:a16="http://schemas.microsoft.com/office/drawing/2014/main" id="{309E668C-967F-6F6B-8113-880A75B5D9CF}"/>
              </a:ext>
            </a:extLst>
          </p:cNvPr>
          <p:cNvPicPr>
            <a:picLocks noChangeAspect="1"/>
          </p:cNvPicPr>
          <p:nvPr/>
        </p:nvPicPr>
        <p:blipFill>
          <a:blip r:embed="rId3"/>
          <a:stretch>
            <a:fillRect/>
          </a:stretch>
        </p:blipFill>
        <p:spPr>
          <a:xfrm>
            <a:off x="5548031" y="175300"/>
            <a:ext cx="4120411" cy="1203306"/>
          </a:xfrm>
          <a:prstGeom prst="rect">
            <a:avLst/>
          </a:prstGeom>
        </p:spPr>
      </p:pic>
      <p:sp>
        <p:nvSpPr>
          <p:cNvPr id="10" name="Marcador de contenido 3">
            <a:extLst>
              <a:ext uri="{FF2B5EF4-FFF2-40B4-BE49-F238E27FC236}">
                <a16:creationId xmlns:a16="http://schemas.microsoft.com/office/drawing/2014/main" id="{693F68C6-EAD7-15E7-BD52-41C7725CD66A}"/>
              </a:ext>
            </a:extLst>
          </p:cNvPr>
          <p:cNvSpPr>
            <a:spLocks noGrp="1"/>
          </p:cNvSpPr>
          <p:nvPr>
            <p:ph sz="quarter" idx="4"/>
          </p:nvPr>
        </p:nvSpPr>
        <p:spPr>
          <a:xfrm>
            <a:off x="6159500" y="2709863"/>
            <a:ext cx="5183188" cy="3023425"/>
          </a:xfrm>
        </p:spPr>
        <p:txBody>
          <a:bodyPr>
            <a:normAutofit lnSpcReduction="10000"/>
          </a:bodyPr>
          <a:lstStyle/>
          <a:p>
            <a:r>
              <a:rPr lang="es-ES" sz="1600" b="1" dirty="0">
                <a:solidFill>
                  <a:schemeClr val="tx1">
                    <a:tint val="82000"/>
                  </a:schemeClr>
                </a:solidFill>
              </a:rPr>
              <a:t>PLEC2021 y CPP2021:</a:t>
            </a:r>
          </a:p>
          <a:p>
            <a:endParaRPr lang="es-ES" sz="1600" b="1" dirty="0">
              <a:solidFill>
                <a:schemeClr val="tx1">
                  <a:tint val="82000"/>
                </a:schemeClr>
              </a:solidFill>
            </a:endParaRPr>
          </a:p>
          <a:p>
            <a:pPr marL="0" indent="0">
              <a:buNone/>
            </a:pPr>
            <a:endParaRPr lang="es-ES" sz="1600" b="1" dirty="0">
              <a:solidFill>
                <a:schemeClr val="tx1">
                  <a:tint val="82000"/>
                </a:schemeClr>
              </a:solidFill>
            </a:endParaRPr>
          </a:p>
          <a:p>
            <a:pPr marL="0" indent="0">
              <a:buNone/>
            </a:pPr>
            <a:r>
              <a:rPr lang="es-ES" sz="1600" dirty="0">
                <a:solidFill>
                  <a:schemeClr val="tx1">
                    <a:tint val="82000"/>
                  </a:schemeClr>
                </a:solidFill>
              </a:rPr>
              <a:t>Teniendo en cuenta un límite del 25% del gasto de mano de obra del proyecto por anualidad y entidad.</a:t>
            </a:r>
          </a:p>
          <a:p>
            <a:pPr marL="0" indent="0">
              <a:buNone/>
            </a:pPr>
            <a:endParaRPr lang="es-ES" sz="1600" dirty="0">
              <a:solidFill>
                <a:schemeClr val="tx1">
                  <a:tint val="82000"/>
                </a:schemeClr>
              </a:solidFill>
            </a:endParaRPr>
          </a:p>
          <a:p>
            <a:r>
              <a:rPr lang="es-ES" sz="1600" b="1" dirty="0">
                <a:solidFill>
                  <a:schemeClr val="tx1">
                    <a:tint val="82000"/>
                  </a:schemeClr>
                </a:solidFill>
              </a:rPr>
              <a:t>PCI2021 y 2022:</a:t>
            </a:r>
          </a:p>
          <a:p>
            <a:pPr marL="0" indent="0">
              <a:buNone/>
            </a:pPr>
            <a:r>
              <a:rPr lang="es-ES" sz="1600" dirty="0">
                <a:solidFill>
                  <a:schemeClr val="tx1">
                    <a:tint val="82000"/>
                  </a:schemeClr>
                </a:solidFill>
              </a:rPr>
              <a:t>Se determinan en la resolución de concesión y se calcularán como un porcentaje sobre los gastos directos válidos del proyecto.</a:t>
            </a:r>
          </a:p>
          <a:p>
            <a:endParaRPr lang="es-ES" sz="1600" b="1" dirty="0">
              <a:solidFill>
                <a:schemeClr val="tx1">
                  <a:tint val="82000"/>
                </a:schemeClr>
              </a:solidFill>
            </a:endParaRPr>
          </a:p>
          <a:p>
            <a:endParaRPr lang="es-ES" sz="1600" dirty="0">
              <a:solidFill>
                <a:schemeClr val="tx1">
                  <a:tint val="82000"/>
                </a:schemeClr>
              </a:solidFill>
            </a:endParaRPr>
          </a:p>
        </p:txBody>
      </p:sp>
      <p:pic>
        <p:nvPicPr>
          <p:cNvPr id="11" name="Imagen 10">
            <a:extLst>
              <a:ext uri="{FF2B5EF4-FFF2-40B4-BE49-F238E27FC236}">
                <a16:creationId xmlns:a16="http://schemas.microsoft.com/office/drawing/2014/main" id="{6F5AA2DC-EA75-D208-BFD3-E786234DF65B}"/>
              </a:ext>
            </a:extLst>
          </p:cNvPr>
          <p:cNvPicPr>
            <a:picLocks noChangeAspect="1"/>
          </p:cNvPicPr>
          <p:nvPr/>
        </p:nvPicPr>
        <p:blipFill>
          <a:blip r:embed="rId4"/>
          <a:stretch>
            <a:fillRect/>
          </a:stretch>
        </p:blipFill>
        <p:spPr>
          <a:xfrm>
            <a:off x="6159500" y="3121188"/>
            <a:ext cx="5400040" cy="467995"/>
          </a:xfrm>
          <a:prstGeom prst="rect">
            <a:avLst/>
          </a:prstGeom>
        </p:spPr>
      </p:pic>
      <p:sp>
        <p:nvSpPr>
          <p:cNvPr id="12" name="Marcador de texto 2">
            <a:extLst>
              <a:ext uri="{FF2B5EF4-FFF2-40B4-BE49-F238E27FC236}">
                <a16:creationId xmlns:a16="http://schemas.microsoft.com/office/drawing/2014/main" id="{308B8AAF-2A8B-EC7E-9B07-66F00DF4C59D}"/>
              </a:ext>
            </a:extLst>
          </p:cNvPr>
          <p:cNvSpPr txBox="1">
            <a:spLocks/>
          </p:cNvSpPr>
          <p:nvPr/>
        </p:nvSpPr>
        <p:spPr>
          <a:xfrm>
            <a:off x="849312" y="3830250"/>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dirty="0"/>
              <a:t>No subvencionables</a:t>
            </a:r>
          </a:p>
        </p:txBody>
      </p:sp>
      <p:sp>
        <p:nvSpPr>
          <p:cNvPr id="13" name="Marcador de contenido 3">
            <a:extLst>
              <a:ext uri="{FF2B5EF4-FFF2-40B4-BE49-F238E27FC236}">
                <a16:creationId xmlns:a16="http://schemas.microsoft.com/office/drawing/2014/main" id="{B004201C-FCD4-A851-AB5B-A41C2AECD92C}"/>
              </a:ext>
            </a:extLst>
          </p:cNvPr>
          <p:cNvSpPr txBox="1">
            <a:spLocks/>
          </p:cNvSpPr>
          <p:nvPr/>
        </p:nvSpPr>
        <p:spPr>
          <a:xfrm>
            <a:off x="814384" y="4754440"/>
            <a:ext cx="5157787" cy="978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b="1" dirty="0">
                <a:solidFill>
                  <a:schemeClr val="tx1">
                    <a:tint val="82000"/>
                  </a:schemeClr>
                </a:solidFill>
              </a:rPr>
              <a:t>PCI 2020, EUR 2020 y 2022, EIN 2020 y ECT2020</a:t>
            </a:r>
            <a:endParaRPr lang="es-ES" sz="1600" dirty="0">
              <a:solidFill>
                <a:schemeClr val="tx1">
                  <a:tint val="82000"/>
                </a:schemeClr>
              </a:solidFill>
            </a:endParaRPr>
          </a:p>
        </p:txBody>
      </p:sp>
    </p:spTree>
    <p:extLst>
      <p:ext uri="{BB962C8B-B14F-4D97-AF65-F5344CB8AC3E}">
        <p14:creationId xmlns:p14="http://schemas.microsoft.com/office/powerpoint/2010/main" val="342707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C573-302F-A828-50F5-FC4A7B48E8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257CEFD-79C0-94B8-FB2D-DF912C2DFDE9}"/>
              </a:ext>
            </a:extLst>
          </p:cNvPr>
          <p:cNvSpPr>
            <a:spLocks noGrp="1"/>
          </p:cNvSpPr>
          <p:nvPr>
            <p:ph type="title"/>
          </p:nvPr>
        </p:nvSpPr>
        <p:spPr/>
        <p:txBody>
          <a:bodyPr/>
          <a:lstStyle/>
          <a:p>
            <a:r>
              <a:rPr lang="es-ES" dirty="0"/>
              <a:t>Costes Directos Elegibles por Proyecto y Anualidad</a:t>
            </a:r>
          </a:p>
        </p:txBody>
      </p:sp>
      <p:sp>
        <p:nvSpPr>
          <p:cNvPr id="3" name="Marcador de texto 2">
            <a:extLst>
              <a:ext uri="{FF2B5EF4-FFF2-40B4-BE49-F238E27FC236}">
                <a16:creationId xmlns:a16="http://schemas.microsoft.com/office/drawing/2014/main" id="{3F1D67FF-F884-7C5C-3C0F-0CAC0AFDB681}"/>
              </a:ext>
            </a:extLst>
          </p:cNvPr>
          <p:cNvSpPr>
            <a:spLocks noGrp="1"/>
          </p:cNvSpPr>
          <p:nvPr>
            <p:ph type="body" idx="1"/>
          </p:nvPr>
        </p:nvSpPr>
        <p:spPr>
          <a:xfrm>
            <a:off x="741234" y="1864462"/>
            <a:ext cx="5157787" cy="347510"/>
          </a:xfrm>
        </p:spPr>
        <p:txBody>
          <a:bodyPr/>
          <a:lstStyle/>
          <a:p>
            <a:r>
              <a:rPr lang="es-ES" sz="1600" dirty="0">
                <a:solidFill>
                  <a:schemeClr val="tx1">
                    <a:tint val="82000"/>
                  </a:schemeClr>
                </a:solidFill>
              </a:rPr>
              <a:t>Proyectos PDC, TED y PCI (2020-2022):</a:t>
            </a:r>
          </a:p>
        </p:txBody>
      </p:sp>
      <p:sp>
        <p:nvSpPr>
          <p:cNvPr id="4" name="Marcador de contenido 3">
            <a:extLst>
              <a:ext uri="{FF2B5EF4-FFF2-40B4-BE49-F238E27FC236}">
                <a16:creationId xmlns:a16="http://schemas.microsoft.com/office/drawing/2014/main" id="{3119A385-F9A0-8FA1-7613-535F72F34DBA}"/>
              </a:ext>
            </a:extLst>
          </p:cNvPr>
          <p:cNvSpPr>
            <a:spLocks noGrp="1"/>
          </p:cNvSpPr>
          <p:nvPr>
            <p:ph sz="half" idx="2"/>
          </p:nvPr>
        </p:nvSpPr>
        <p:spPr>
          <a:xfrm>
            <a:off x="827088" y="2279657"/>
            <a:ext cx="4306255" cy="2704016"/>
          </a:xfrm>
        </p:spPr>
        <p:txBody>
          <a:bodyPr>
            <a:normAutofit lnSpcReduction="10000"/>
          </a:bodyPr>
          <a:lstStyle/>
          <a:p>
            <a:pPr>
              <a:buFont typeface="Wingdings" panose="05000000000000000000" pitchFamily="2" charset="2"/>
              <a:buChar char="v"/>
            </a:pPr>
            <a:r>
              <a:rPr lang="es-ES" sz="1600" dirty="0">
                <a:solidFill>
                  <a:schemeClr val="tx1">
                    <a:tint val="82000"/>
                  </a:schemeClr>
                </a:solidFill>
              </a:rPr>
              <a:t>Gastos de Personal</a:t>
            </a:r>
          </a:p>
          <a:p>
            <a:pPr>
              <a:buFont typeface="Wingdings" panose="05000000000000000000" pitchFamily="2" charset="2"/>
              <a:buChar char="v"/>
            </a:pPr>
            <a:r>
              <a:rPr lang="es-ES" sz="1600" dirty="0">
                <a:solidFill>
                  <a:schemeClr val="tx1">
                    <a:tint val="82000"/>
                  </a:schemeClr>
                </a:solidFill>
              </a:rPr>
              <a:t>Movilidad</a:t>
            </a:r>
          </a:p>
          <a:p>
            <a:pPr>
              <a:buFont typeface="Wingdings" panose="05000000000000000000" pitchFamily="2" charset="2"/>
              <a:buChar char="v"/>
            </a:pPr>
            <a:r>
              <a:rPr lang="es-ES" sz="1600" dirty="0">
                <a:solidFill>
                  <a:schemeClr val="tx1">
                    <a:tint val="82000"/>
                  </a:schemeClr>
                </a:solidFill>
              </a:rPr>
              <a:t>Adquisición de Material Científico-Técnico</a:t>
            </a:r>
          </a:p>
          <a:p>
            <a:pPr>
              <a:buFont typeface="Wingdings" panose="05000000000000000000" pitchFamily="2" charset="2"/>
              <a:buChar char="v"/>
            </a:pPr>
            <a:r>
              <a:rPr lang="es-ES" sz="1600" dirty="0">
                <a:solidFill>
                  <a:schemeClr val="tx1">
                    <a:tint val="82000"/>
                  </a:schemeClr>
                </a:solidFill>
              </a:rPr>
              <a:t>Alquiler y Mantenimiento de Instrumental</a:t>
            </a:r>
          </a:p>
          <a:p>
            <a:pPr>
              <a:buFont typeface="Wingdings" panose="05000000000000000000" pitchFamily="2" charset="2"/>
              <a:buChar char="v"/>
            </a:pPr>
            <a:r>
              <a:rPr lang="es-ES" sz="1600" dirty="0">
                <a:solidFill>
                  <a:schemeClr val="tx1">
                    <a:tint val="82000"/>
                  </a:schemeClr>
                </a:solidFill>
              </a:rPr>
              <a:t>Material Fungible</a:t>
            </a:r>
          </a:p>
          <a:p>
            <a:pPr>
              <a:buFont typeface="Wingdings" panose="05000000000000000000" pitchFamily="2" charset="2"/>
              <a:buChar char="v"/>
            </a:pPr>
            <a:r>
              <a:rPr lang="es-ES" sz="1600" dirty="0">
                <a:solidFill>
                  <a:schemeClr val="tx1">
                    <a:tint val="82000"/>
                  </a:schemeClr>
                </a:solidFill>
              </a:rPr>
              <a:t> Auditoría</a:t>
            </a:r>
          </a:p>
          <a:p>
            <a:pPr>
              <a:buFont typeface="Wingdings" panose="05000000000000000000" pitchFamily="2" charset="2"/>
              <a:buChar char="v"/>
            </a:pPr>
            <a:r>
              <a:rPr lang="es-ES" sz="1600" dirty="0">
                <a:solidFill>
                  <a:schemeClr val="tx1">
                    <a:tint val="82000"/>
                  </a:schemeClr>
                </a:solidFill>
              </a:rPr>
              <a:t>Subcontratación </a:t>
            </a:r>
          </a:p>
          <a:p>
            <a:pPr>
              <a:buFont typeface="Wingdings" panose="05000000000000000000" pitchFamily="2" charset="2"/>
              <a:buChar char="v"/>
            </a:pPr>
            <a:r>
              <a:rPr lang="es-ES" sz="1600" dirty="0">
                <a:solidFill>
                  <a:schemeClr val="tx1">
                    <a:tint val="82000"/>
                  </a:schemeClr>
                </a:solidFill>
              </a:rPr>
              <a:t>Otros Gastos</a:t>
            </a:r>
          </a:p>
        </p:txBody>
      </p:sp>
      <p:pic>
        <p:nvPicPr>
          <p:cNvPr id="7" name="Imagen 6">
            <a:extLst>
              <a:ext uri="{FF2B5EF4-FFF2-40B4-BE49-F238E27FC236}">
                <a16:creationId xmlns:a16="http://schemas.microsoft.com/office/drawing/2014/main" id="{376BB88B-712C-8FA2-A516-99A7F4D65272}"/>
              </a:ext>
            </a:extLst>
          </p:cNvPr>
          <p:cNvPicPr>
            <a:picLocks noChangeAspect="1"/>
          </p:cNvPicPr>
          <p:nvPr/>
        </p:nvPicPr>
        <p:blipFill>
          <a:blip r:embed="rId2"/>
          <a:srcRect b="45014"/>
          <a:stretch/>
        </p:blipFill>
        <p:spPr>
          <a:xfrm>
            <a:off x="2981615" y="1"/>
            <a:ext cx="3810000" cy="1115568"/>
          </a:xfrm>
          <a:prstGeom prst="rect">
            <a:avLst/>
          </a:prstGeom>
        </p:spPr>
      </p:pic>
      <p:pic>
        <p:nvPicPr>
          <p:cNvPr id="8" name="Imagen 7">
            <a:extLst>
              <a:ext uri="{FF2B5EF4-FFF2-40B4-BE49-F238E27FC236}">
                <a16:creationId xmlns:a16="http://schemas.microsoft.com/office/drawing/2014/main" id="{7048DDB4-2A04-69B9-E508-E6DD994B8668}"/>
              </a:ext>
            </a:extLst>
          </p:cNvPr>
          <p:cNvPicPr>
            <a:picLocks noChangeAspect="1"/>
          </p:cNvPicPr>
          <p:nvPr/>
        </p:nvPicPr>
        <p:blipFill>
          <a:blip r:embed="rId3"/>
          <a:stretch>
            <a:fillRect/>
          </a:stretch>
        </p:blipFill>
        <p:spPr>
          <a:xfrm>
            <a:off x="5548031" y="175300"/>
            <a:ext cx="4120411" cy="1203306"/>
          </a:xfrm>
          <a:prstGeom prst="rect">
            <a:avLst/>
          </a:prstGeom>
        </p:spPr>
      </p:pic>
      <p:sp>
        <p:nvSpPr>
          <p:cNvPr id="16" name="Marcador de texto 2">
            <a:extLst>
              <a:ext uri="{FF2B5EF4-FFF2-40B4-BE49-F238E27FC236}">
                <a16:creationId xmlns:a16="http://schemas.microsoft.com/office/drawing/2014/main" id="{247A5B21-8A97-7139-DD7B-FCCD52AB12BA}"/>
              </a:ext>
            </a:extLst>
          </p:cNvPr>
          <p:cNvSpPr txBox="1">
            <a:spLocks/>
          </p:cNvSpPr>
          <p:nvPr/>
        </p:nvSpPr>
        <p:spPr>
          <a:xfrm>
            <a:off x="6720858" y="1867029"/>
            <a:ext cx="5157787" cy="347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sz="1600" dirty="0">
                <a:solidFill>
                  <a:schemeClr val="tx1">
                    <a:tint val="82000"/>
                  </a:schemeClr>
                </a:solidFill>
              </a:rPr>
              <a:t>Proyectos PLEC y CPP (2021-2022):</a:t>
            </a:r>
          </a:p>
        </p:txBody>
      </p:sp>
      <p:sp>
        <p:nvSpPr>
          <p:cNvPr id="17" name="Marcador de contenido 3">
            <a:extLst>
              <a:ext uri="{FF2B5EF4-FFF2-40B4-BE49-F238E27FC236}">
                <a16:creationId xmlns:a16="http://schemas.microsoft.com/office/drawing/2014/main" id="{EF666293-A949-E599-3DD2-A8AF869F05D7}"/>
              </a:ext>
            </a:extLst>
          </p:cNvPr>
          <p:cNvSpPr txBox="1">
            <a:spLocks/>
          </p:cNvSpPr>
          <p:nvPr/>
        </p:nvSpPr>
        <p:spPr>
          <a:xfrm>
            <a:off x="6836406" y="2223376"/>
            <a:ext cx="4306255" cy="206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s-ES" sz="1600" dirty="0">
                <a:solidFill>
                  <a:schemeClr val="tx1">
                    <a:tint val="82000"/>
                  </a:schemeClr>
                </a:solidFill>
              </a:rPr>
              <a:t>Gastos de Personal</a:t>
            </a:r>
          </a:p>
          <a:p>
            <a:pPr>
              <a:buFont typeface="Wingdings" panose="05000000000000000000" pitchFamily="2" charset="2"/>
              <a:buChar char="v"/>
            </a:pPr>
            <a:r>
              <a:rPr lang="es-ES" sz="1600" dirty="0">
                <a:solidFill>
                  <a:schemeClr val="tx1">
                    <a:tint val="82000"/>
                  </a:schemeClr>
                </a:solidFill>
              </a:rPr>
              <a:t>Movilidad</a:t>
            </a:r>
          </a:p>
          <a:p>
            <a:pPr>
              <a:buFont typeface="Wingdings" panose="05000000000000000000" pitchFamily="2" charset="2"/>
              <a:buChar char="v"/>
            </a:pPr>
            <a:r>
              <a:rPr lang="es-ES" sz="1600" dirty="0">
                <a:solidFill>
                  <a:schemeClr val="tx1">
                    <a:tint val="82000"/>
                  </a:schemeClr>
                </a:solidFill>
              </a:rPr>
              <a:t>Adquisición y Amortización de equipos</a:t>
            </a:r>
          </a:p>
          <a:p>
            <a:pPr>
              <a:buFont typeface="Wingdings" panose="05000000000000000000" pitchFamily="2" charset="2"/>
              <a:buChar char="v"/>
            </a:pPr>
            <a:r>
              <a:rPr lang="es-ES" sz="1600" dirty="0">
                <a:solidFill>
                  <a:schemeClr val="tx1">
                    <a:tint val="82000"/>
                  </a:schemeClr>
                </a:solidFill>
              </a:rPr>
              <a:t>Auditoría</a:t>
            </a:r>
          </a:p>
          <a:p>
            <a:pPr>
              <a:buFont typeface="Wingdings" panose="05000000000000000000" pitchFamily="2" charset="2"/>
              <a:buChar char="v"/>
            </a:pPr>
            <a:r>
              <a:rPr lang="es-ES" sz="1600" dirty="0">
                <a:solidFill>
                  <a:schemeClr val="tx1">
                    <a:tint val="82000"/>
                  </a:schemeClr>
                </a:solidFill>
              </a:rPr>
              <a:t>Subcontratación </a:t>
            </a:r>
          </a:p>
          <a:p>
            <a:pPr>
              <a:buFont typeface="Wingdings" panose="05000000000000000000" pitchFamily="2" charset="2"/>
              <a:buChar char="v"/>
            </a:pPr>
            <a:r>
              <a:rPr lang="es-ES" sz="1600" dirty="0">
                <a:solidFill>
                  <a:schemeClr val="tx1">
                    <a:tint val="82000"/>
                  </a:schemeClr>
                </a:solidFill>
              </a:rPr>
              <a:t>Contratos y Asistencias Técnicas</a:t>
            </a:r>
          </a:p>
        </p:txBody>
      </p:sp>
      <p:sp>
        <p:nvSpPr>
          <p:cNvPr id="18" name="Marcador de texto 2">
            <a:extLst>
              <a:ext uri="{FF2B5EF4-FFF2-40B4-BE49-F238E27FC236}">
                <a16:creationId xmlns:a16="http://schemas.microsoft.com/office/drawing/2014/main" id="{16F47DA4-643D-7F65-FE90-B5E7AA71152C}"/>
              </a:ext>
            </a:extLst>
          </p:cNvPr>
          <p:cNvSpPr txBox="1">
            <a:spLocks/>
          </p:cNvSpPr>
          <p:nvPr/>
        </p:nvSpPr>
        <p:spPr>
          <a:xfrm>
            <a:off x="3831746" y="4287115"/>
            <a:ext cx="5157787" cy="347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sz="1600" dirty="0">
                <a:solidFill>
                  <a:schemeClr val="tx1">
                    <a:tint val="82000"/>
                  </a:schemeClr>
                </a:solidFill>
              </a:rPr>
              <a:t>Proyectos EUR y ECT (2020 y 2022):</a:t>
            </a:r>
          </a:p>
        </p:txBody>
      </p:sp>
      <p:sp>
        <p:nvSpPr>
          <p:cNvPr id="19" name="Marcador de contenido 3">
            <a:extLst>
              <a:ext uri="{FF2B5EF4-FFF2-40B4-BE49-F238E27FC236}">
                <a16:creationId xmlns:a16="http://schemas.microsoft.com/office/drawing/2014/main" id="{F029D76D-5877-4D23-96F1-90DC3F772E40}"/>
              </a:ext>
            </a:extLst>
          </p:cNvPr>
          <p:cNvSpPr txBox="1">
            <a:spLocks/>
          </p:cNvSpPr>
          <p:nvPr/>
        </p:nvSpPr>
        <p:spPr>
          <a:xfrm>
            <a:off x="3069237" y="4729316"/>
            <a:ext cx="2623640" cy="204638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solidFill>
                  <a:schemeClr val="tx1">
                    <a:tint val="82000"/>
                  </a:schemeClr>
                </a:solidFill>
              </a:rPr>
              <a:t>EUR2020</a:t>
            </a:r>
          </a:p>
          <a:p>
            <a:pPr>
              <a:buFont typeface="Wingdings" panose="05000000000000000000" pitchFamily="2" charset="2"/>
              <a:buChar char="v"/>
            </a:pPr>
            <a:r>
              <a:rPr lang="es-ES" sz="1600" dirty="0">
                <a:solidFill>
                  <a:schemeClr val="tx1">
                    <a:tint val="82000"/>
                  </a:schemeClr>
                </a:solidFill>
              </a:rPr>
              <a:t>Personal </a:t>
            </a:r>
          </a:p>
          <a:p>
            <a:pPr>
              <a:buFont typeface="Wingdings" panose="05000000000000000000" pitchFamily="2" charset="2"/>
              <a:buChar char="v"/>
            </a:pPr>
            <a:r>
              <a:rPr lang="es-ES" sz="1600" dirty="0">
                <a:solidFill>
                  <a:schemeClr val="tx1">
                    <a:tint val="82000"/>
                  </a:schemeClr>
                </a:solidFill>
              </a:rPr>
              <a:t>Locomoción</a:t>
            </a:r>
          </a:p>
          <a:p>
            <a:pPr>
              <a:buFont typeface="Wingdings" panose="05000000000000000000" pitchFamily="2" charset="2"/>
              <a:buChar char="v"/>
            </a:pPr>
            <a:r>
              <a:rPr lang="es-ES" sz="1600" dirty="0">
                <a:solidFill>
                  <a:schemeClr val="tx1">
                    <a:tint val="82000"/>
                  </a:schemeClr>
                </a:solidFill>
              </a:rPr>
              <a:t>Material inventariable</a:t>
            </a:r>
          </a:p>
          <a:p>
            <a:pPr>
              <a:buFont typeface="Wingdings" panose="05000000000000000000" pitchFamily="2" charset="2"/>
              <a:buChar char="v"/>
            </a:pPr>
            <a:r>
              <a:rPr lang="es-ES" sz="1600" dirty="0">
                <a:solidFill>
                  <a:schemeClr val="tx1">
                    <a:tint val="82000"/>
                  </a:schemeClr>
                </a:solidFill>
              </a:rPr>
              <a:t>Material Fungible</a:t>
            </a:r>
          </a:p>
          <a:p>
            <a:pPr marL="0" indent="0">
              <a:buNone/>
            </a:pPr>
            <a:r>
              <a:rPr lang="es-ES" sz="1600" dirty="0">
                <a:solidFill>
                  <a:schemeClr val="tx1">
                    <a:tint val="82000"/>
                  </a:schemeClr>
                </a:solidFill>
              </a:rPr>
              <a:t>EUR 2022 (adicional)</a:t>
            </a:r>
          </a:p>
          <a:p>
            <a:pPr>
              <a:buFont typeface="Wingdings" panose="05000000000000000000" pitchFamily="2" charset="2"/>
              <a:buChar char="v"/>
            </a:pPr>
            <a:r>
              <a:rPr lang="es-ES" sz="1600" dirty="0">
                <a:solidFill>
                  <a:schemeClr val="tx1">
                    <a:tint val="82000"/>
                  </a:schemeClr>
                </a:solidFill>
              </a:rPr>
              <a:t>Contratos y consultorías</a:t>
            </a:r>
          </a:p>
          <a:p>
            <a:pPr marL="0" indent="0">
              <a:buNone/>
            </a:pPr>
            <a:endParaRPr lang="es-ES" sz="1600" dirty="0">
              <a:solidFill>
                <a:schemeClr val="tx1">
                  <a:tint val="82000"/>
                </a:schemeClr>
              </a:solidFill>
            </a:endParaRPr>
          </a:p>
        </p:txBody>
      </p:sp>
      <p:sp>
        <p:nvSpPr>
          <p:cNvPr id="20" name="Marcador de contenido 3">
            <a:extLst>
              <a:ext uri="{FF2B5EF4-FFF2-40B4-BE49-F238E27FC236}">
                <a16:creationId xmlns:a16="http://schemas.microsoft.com/office/drawing/2014/main" id="{E4A57D37-1B69-6A08-1E28-4A10875EDD29}"/>
              </a:ext>
            </a:extLst>
          </p:cNvPr>
          <p:cNvSpPr txBox="1">
            <a:spLocks/>
          </p:cNvSpPr>
          <p:nvPr/>
        </p:nvSpPr>
        <p:spPr>
          <a:xfrm>
            <a:off x="6273866" y="4813286"/>
            <a:ext cx="3322320" cy="17022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dirty="0">
                <a:solidFill>
                  <a:schemeClr val="tx1">
                    <a:tint val="82000"/>
                  </a:schemeClr>
                </a:solidFill>
              </a:rPr>
              <a:t>ECT</a:t>
            </a:r>
          </a:p>
          <a:p>
            <a:pPr>
              <a:buFont typeface="Wingdings" panose="05000000000000000000" pitchFamily="2" charset="2"/>
              <a:buChar char="v"/>
            </a:pPr>
            <a:r>
              <a:rPr lang="es-ES" sz="1600" dirty="0">
                <a:solidFill>
                  <a:schemeClr val="tx1">
                    <a:tint val="82000"/>
                  </a:schemeClr>
                </a:solidFill>
              </a:rPr>
              <a:t>Personal </a:t>
            </a:r>
          </a:p>
          <a:p>
            <a:pPr>
              <a:buFont typeface="Wingdings" panose="05000000000000000000" pitchFamily="2" charset="2"/>
              <a:buChar char="v"/>
            </a:pPr>
            <a:r>
              <a:rPr lang="es-ES" sz="1600" dirty="0">
                <a:solidFill>
                  <a:schemeClr val="tx1">
                    <a:tint val="82000"/>
                  </a:schemeClr>
                </a:solidFill>
              </a:rPr>
              <a:t>Subcontratación</a:t>
            </a:r>
          </a:p>
          <a:p>
            <a:pPr>
              <a:buFont typeface="Wingdings" panose="05000000000000000000" pitchFamily="2" charset="2"/>
              <a:buChar char="v"/>
            </a:pPr>
            <a:r>
              <a:rPr lang="es-ES" sz="1600" dirty="0">
                <a:solidFill>
                  <a:schemeClr val="tx1">
                    <a:tint val="82000"/>
                  </a:schemeClr>
                </a:solidFill>
              </a:rPr>
              <a:t>Viajes</a:t>
            </a:r>
          </a:p>
          <a:p>
            <a:pPr>
              <a:buFont typeface="Wingdings" panose="05000000000000000000" pitchFamily="2" charset="2"/>
              <a:buChar char="v"/>
            </a:pPr>
            <a:r>
              <a:rPr lang="es-ES" sz="1600" dirty="0">
                <a:solidFill>
                  <a:schemeClr val="tx1">
                    <a:tint val="82000"/>
                  </a:schemeClr>
                </a:solidFill>
              </a:rPr>
              <a:t>Organización de Jornadas</a:t>
            </a:r>
          </a:p>
          <a:p>
            <a:pPr>
              <a:buFont typeface="Wingdings" panose="05000000000000000000" pitchFamily="2" charset="2"/>
              <a:buChar char="v"/>
            </a:pPr>
            <a:r>
              <a:rPr lang="es-ES" sz="1600" dirty="0">
                <a:solidFill>
                  <a:schemeClr val="tx1">
                    <a:tint val="82000"/>
                  </a:schemeClr>
                </a:solidFill>
              </a:rPr>
              <a:t>Herramientas y Gestión</a:t>
            </a:r>
          </a:p>
          <a:p>
            <a:pPr>
              <a:buFont typeface="Wingdings" panose="05000000000000000000" pitchFamily="2" charset="2"/>
              <a:buChar char="v"/>
            </a:pPr>
            <a:endParaRPr lang="es-ES" sz="1600" dirty="0">
              <a:solidFill>
                <a:schemeClr val="tx1">
                  <a:tint val="82000"/>
                </a:schemeClr>
              </a:solidFill>
            </a:endParaRPr>
          </a:p>
        </p:txBody>
      </p:sp>
    </p:spTree>
    <p:extLst>
      <p:ext uri="{BB962C8B-B14F-4D97-AF65-F5344CB8AC3E}">
        <p14:creationId xmlns:p14="http://schemas.microsoft.com/office/powerpoint/2010/main" val="220707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8D661-711F-F6FF-EFF7-3B9723A79762}"/>
            </a:ext>
          </a:extLst>
        </p:cNvPr>
        <p:cNvGrpSpPr/>
        <p:nvPr/>
      </p:nvGrpSpPr>
      <p:grpSpPr>
        <a:xfrm>
          <a:off x="0" y="0"/>
          <a:ext cx="0" cy="0"/>
          <a:chOff x="0" y="0"/>
          <a:chExt cx="0" cy="0"/>
        </a:xfrm>
      </p:grpSpPr>
      <p:sp>
        <p:nvSpPr>
          <p:cNvPr id="10" name="Título 9">
            <a:extLst>
              <a:ext uri="{FF2B5EF4-FFF2-40B4-BE49-F238E27FC236}">
                <a16:creationId xmlns:a16="http://schemas.microsoft.com/office/drawing/2014/main" id="{07C98817-2246-0DFC-F9FA-AB801DE706AC}"/>
              </a:ext>
            </a:extLst>
          </p:cNvPr>
          <p:cNvSpPr>
            <a:spLocks noGrp="1"/>
          </p:cNvSpPr>
          <p:nvPr>
            <p:ph type="title"/>
          </p:nvPr>
        </p:nvSpPr>
        <p:spPr>
          <a:xfrm>
            <a:off x="791787" y="906270"/>
            <a:ext cx="10515600" cy="1325563"/>
          </a:xfrm>
        </p:spPr>
        <p:txBody>
          <a:bodyPr/>
          <a:lstStyle/>
          <a:p>
            <a:r>
              <a:rPr lang="es-ES" dirty="0"/>
              <a:t>OTRAS SUBVENCIONES CON FONDOS PRTR</a:t>
            </a:r>
          </a:p>
        </p:txBody>
      </p:sp>
      <p:sp>
        <p:nvSpPr>
          <p:cNvPr id="11" name="Marcador de contenido 10">
            <a:extLst>
              <a:ext uri="{FF2B5EF4-FFF2-40B4-BE49-F238E27FC236}">
                <a16:creationId xmlns:a16="http://schemas.microsoft.com/office/drawing/2014/main" id="{684C51F9-2608-973A-9918-E85275D932A3}"/>
              </a:ext>
            </a:extLst>
          </p:cNvPr>
          <p:cNvSpPr>
            <a:spLocks noGrp="1"/>
          </p:cNvSpPr>
          <p:nvPr>
            <p:ph sz="half" idx="1"/>
          </p:nvPr>
        </p:nvSpPr>
        <p:spPr>
          <a:xfrm>
            <a:off x="791787" y="2456436"/>
            <a:ext cx="5181600" cy="3927583"/>
          </a:xfrm>
        </p:spPr>
        <p:txBody>
          <a:bodyPr>
            <a:normAutofit/>
          </a:bodyPr>
          <a:lstStyle/>
          <a:p>
            <a:pPr marL="0" indent="0" algn="just">
              <a:buNone/>
            </a:pPr>
            <a:r>
              <a:rPr lang="es-ES" sz="2400" dirty="0"/>
              <a:t>MINISTERIO DE AGRICULTURA, PESCA Y ALIMENTACIÓN (MAPA)</a:t>
            </a:r>
          </a:p>
          <a:p>
            <a:pPr algn="just"/>
            <a:endParaRPr lang="es-ES" sz="2400" dirty="0"/>
          </a:p>
          <a:p>
            <a:pPr algn="just"/>
            <a:r>
              <a:rPr lang="es-ES" sz="2000" b="1" dirty="0">
                <a:solidFill>
                  <a:schemeClr val="tx1">
                    <a:tint val="82000"/>
                  </a:schemeClr>
                </a:solidFill>
              </a:rPr>
              <a:t>GASTOS SUBVENCIONABLES</a:t>
            </a:r>
            <a:endParaRPr lang="es-ES" sz="3200" dirty="0"/>
          </a:p>
          <a:p>
            <a:pPr algn="just">
              <a:buFont typeface="Wingdings" panose="05000000000000000000" pitchFamily="2" charset="2"/>
              <a:buChar char="Ø"/>
            </a:pPr>
            <a:r>
              <a:rPr lang="es-ES" sz="2000" dirty="0">
                <a:solidFill>
                  <a:schemeClr val="tx1">
                    <a:tint val="82000"/>
                  </a:schemeClr>
                </a:solidFill>
              </a:rPr>
              <a:t>PERSONAL</a:t>
            </a:r>
          </a:p>
          <a:p>
            <a:pPr algn="just">
              <a:buFont typeface="Wingdings" panose="05000000000000000000" pitchFamily="2" charset="2"/>
              <a:buChar char="Ø"/>
            </a:pPr>
            <a:r>
              <a:rPr lang="es-ES" sz="2000" dirty="0">
                <a:solidFill>
                  <a:schemeClr val="tx1">
                    <a:tint val="82000"/>
                  </a:schemeClr>
                </a:solidFill>
              </a:rPr>
              <a:t>VIAJES Y DIETAS</a:t>
            </a:r>
          </a:p>
          <a:p>
            <a:pPr algn="just">
              <a:buFont typeface="Wingdings" panose="05000000000000000000" pitchFamily="2" charset="2"/>
              <a:buChar char="Ø"/>
            </a:pPr>
            <a:r>
              <a:rPr lang="es-ES" sz="2000" dirty="0">
                <a:solidFill>
                  <a:schemeClr val="tx1">
                    <a:tint val="82000"/>
                  </a:schemeClr>
                </a:solidFill>
              </a:rPr>
              <a:t>EQUIPOS</a:t>
            </a:r>
          </a:p>
          <a:p>
            <a:pPr algn="just">
              <a:buFont typeface="Wingdings" panose="05000000000000000000" pitchFamily="2" charset="2"/>
              <a:buChar char="Ø"/>
            </a:pPr>
            <a:r>
              <a:rPr lang="es-ES" sz="2000" dirty="0">
                <a:solidFill>
                  <a:schemeClr val="tx1">
                    <a:tint val="82000"/>
                  </a:schemeClr>
                </a:solidFill>
              </a:rPr>
              <a:t>SUBCONTRATACIÓN</a:t>
            </a:r>
          </a:p>
          <a:p>
            <a:pPr algn="just">
              <a:buFont typeface="Wingdings" panose="05000000000000000000" pitchFamily="2" charset="2"/>
              <a:buChar char="Ø"/>
            </a:pPr>
            <a:r>
              <a:rPr lang="es-ES" sz="2000" dirty="0">
                <a:solidFill>
                  <a:schemeClr val="tx1">
                    <a:tint val="82000"/>
                  </a:schemeClr>
                </a:solidFill>
              </a:rPr>
              <a:t>INDIRECTOS: Tipo fijo, 20% costes directos</a:t>
            </a:r>
          </a:p>
          <a:p>
            <a:pPr algn="just"/>
            <a:endParaRPr lang="es-ES" sz="2400" dirty="0"/>
          </a:p>
        </p:txBody>
      </p:sp>
      <p:sp>
        <p:nvSpPr>
          <p:cNvPr id="12" name="Marcador de contenido 11">
            <a:extLst>
              <a:ext uri="{FF2B5EF4-FFF2-40B4-BE49-F238E27FC236}">
                <a16:creationId xmlns:a16="http://schemas.microsoft.com/office/drawing/2014/main" id="{087A0A43-B3DF-18CD-6E47-8DD059594496}"/>
              </a:ext>
            </a:extLst>
          </p:cNvPr>
          <p:cNvSpPr>
            <a:spLocks noGrp="1"/>
          </p:cNvSpPr>
          <p:nvPr>
            <p:ph sz="half" idx="2"/>
          </p:nvPr>
        </p:nvSpPr>
        <p:spPr>
          <a:xfrm>
            <a:off x="6125787" y="2450499"/>
            <a:ext cx="5181600" cy="4351338"/>
          </a:xfrm>
        </p:spPr>
        <p:txBody>
          <a:bodyPr>
            <a:normAutofit/>
          </a:bodyPr>
          <a:lstStyle/>
          <a:p>
            <a:pPr marL="0" indent="0">
              <a:buNone/>
            </a:pPr>
            <a:r>
              <a:rPr lang="es-ES" sz="2400" dirty="0"/>
              <a:t>PLANES COMPLEMENTARIOS </a:t>
            </a:r>
          </a:p>
          <a:p>
            <a:pPr marL="0" indent="0">
              <a:buNone/>
            </a:pPr>
            <a:r>
              <a:rPr lang="es-ES" sz="2400" dirty="0">
                <a:solidFill>
                  <a:schemeClr val="bg2">
                    <a:lumMod val="50000"/>
                  </a:schemeClr>
                </a:solidFill>
              </a:rPr>
              <a:t>15 Comunidades Autónomas</a:t>
            </a:r>
          </a:p>
          <a:p>
            <a:pPr marL="0" indent="0">
              <a:buNone/>
            </a:pPr>
            <a:endParaRPr lang="es-ES" sz="2400" dirty="0"/>
          </a:p>
          <a:p>
            <a:pPr algn="just"/>
            <a:r>
              <a:rPr lang="es-ES" sz="2000" b="1" dirty="0">
                <a:solidFill>
                  <a:schemeClr val="tx1">
                    <a:tint val="82000"/>
                  </a:schemeClr>
                </a:solidFill>
              </a:rPr>
              <a:t>GASTOS SUBVENCIONABLES</a:t>
            </a:r>
            <a:endParaRPr lang="es-ES" sz="2000" dirty="0"/>
          </a:p>
          <a:p>
            <a:pPr algn="just">
              <a:buFont typeface="Wingdings" panose="05000000000000000000" pitchFamily="2" charset="2"/>
              <a:buChar char="Ø"/>
            </a:pPr>
            <a:r>
              <a:rPr lang="es-ES" sz="2000" dirty="0">
                <a:solidFill>
                  <a:schemeClr val="tx1">
                    <a:tint val="82000"/>
                  </a:schemeClr>
                </a:solidFill>
              </a:rPr>
              <a:t>PERSONAL</a:t>
            </a:r>
          </a:p>
          <a:p>
            <a:pPr algn="just">
              <a:buFont typeface="Wingdings" panose="05000000000000000000" pitchFamily="2" charset="2"/>
              <a:buChar char="Ø"/>
            </a:pPr>
            <a:r>
              <a:rPr lang="es-ES" sz="2000" dirty="0">
                <a:solidFill>
                  <a:schemeClr val="tx1">
                    <a:tint val="82000"/>
                  </a:schemeClr>
                </a:solidFill>
              </a:rPr>
              <a:t>EQUIPAMIENTO</a:t>
            </a:r>
          </a:p>
          <a:p>
            <a:pPr algn="just">
              <a:buFont typeface="Wingdings" panose="05000000000000000000" pitchFamily="2" charset="2"/>
              <a:buChar char="Ø"/>
            </a:pPr>
            <a:r>
              <a:rPr lang="es-ES" sz="2000" dirty="0">
                <a:solidFill>
                  <a:schemeClr val="tx1">
                    <a:tint val="82000"/>
                  </a:schemeClr>
                </a:solidFill>
              </a:rPr>
              <a:t>OBRAS CIVILES</a:t>
            </a:r>
          </a:p>
          <a:p>
            <a:pPr algn="just">
              <a:buFont typeface="Wingdings" panose="05000000000000000000" pitchFamily="2" charset="2"/>
              <a:buChar char="Ø"/>
            </a:pPr>
            <a:r>
              <a:rPr lang="es-ES" sz="2000" dirty="0">
                <a:solidFill>
                  <a:schemeClr val="tx1">
                    <a:tint val="82000"/>
                  </a:schemeClr>
                </a:solidFill>
              </a:rPr>
              <a:t>INDIRECTOS: Tipo fijo, hasta un 15% costes directos</a:t>
            </a:r>
          </a:p>
          <a:p>
            <a:pPr marL="0" indent="0">
              <a:buNone/>
            </a:pPr>
            <a:endParaRPr lang="es-ES" sz="2400" dirty="0"/>
          </a:p>
        </p:txBody>
      </p:sp>
      <p:pic>
        <p:nvPicPr>
          <p:cNvPr id="13" name="Imagen 12">
            <a:extLst>
              <a:ext uri="{FF2B5EF4-FFF2-40B4-BE49-F238E27FC236}">
                <a16:creationId xmlns:a16="http://schemas.microsoft.com/office/drawing/2014/main" id="{6F82BC09-ACEC-CD58-FC87-BE61E8C70D57}"/>
              </a:ext>
            </a:extLst>
          </p:cNvPr>
          <p:cNvPicPr>
            <a:picLocks noChangeAspect="1"/>
          </p:cNvPicPr>
          <p:nvPr/>
        </p:nvPicPr>
        <p:blipFill>
          <a:blip r:embed="rId2"/>
          <a:srcRect l="32999" r="37199" b="45014"/>
          <a:stretch/>
        </p:blipFill>
        <p:spPr>
          <a:xfrm>
            <a:off x="10739655" y="56163"/>
            <a:ext cx="1135464" cy="1115568"/>
          </a:xfrm>
          <a:prstGeom prst="rect">
            <a:avLst/>
          </a:prstGeom>
        </p:spPr>
      </p:pic>
    </p:spTree>
    <p:extLst>
      <p:ext uri="{BB962C8B-B14F-4D97-AF65-F5344CB8AC3E}">
        <p14:creationId xmlns:p14="http://schemas.microsoft.com/office/powerpoint/2010/main" val="198755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30E6E-8667-1815-6CB5-8B3F80849E1C}"/>
              </a:ext>
            </a:extLst>
          </p:cNvPr>
          <p:cNvSpPr>
            <a:spLocks noGrp="1"/>
          </p:cNvSpPr>
          <p:nvPr>
            <p:ph type="title"/>
          </p:nvPr>
        </p:nvSpPr>
        <p:spPr/>
        <p:txBody>
          <a:bodyPr/>
          <a:lstStyle/>
          <a:p>
            <a:r>
              <a:rPr lang="es-ES" dirty="0"/>
              <a:t>AUDIEST AUDITORES</a:t>
            </a:r>
          </a:p>
        </p:txBody>
      </p:sp>
      <p:sp>
        <p:nvSpPr>
          <p:cNvPr id="3" name="Marcador de contenido 2">
            <a:extLst>
              <a:ext uri="{FF2B5EF4-FFF2-40B4-BE49-F238E27FC236}">
                <a16:creationId xmlns:a16="http://schemas.microsoft.com/office/drawing/2014/main" id="{3D1ACC29-0BC9-BAAD-B16C-4B4770AD1215}"/>
              </a:ext>
            </a:extLst>
          </p:cNvPr>
          <p:cNvSpPr>
            <a:spLocks noGrp="1"/>
          </p:cNvSpPr>
          <p:nvPr>
            <p:ph idx="1"/>
          </p:nvPr>
        </p:nvSpPr>
        <p:spPr/>
        <p:txBody>
          <a:bodyPr/>
          <a:lstStyle/>
          <a:p>
            <a:r>
              <a:rPr lang="es-ES" dirty="0"/>
              <a:t>Experiencia trabajando con 25 Universidades públicas en la actualidad.</a:t>
            </a:r>
          </a:p>
          <a:p>
            <a:r>
              <a:rPr lang="es-ES" dirty="0"/>
              <a:t>Oficina en Murcia y Almería.</a:t>
            </a:r>
          </a:p>
          <a:p>
            <a:r>
              <a:rPr lang="es-ES" dirty="0"/>
              <a:t>Proceso de integración en firma nacional con 15 oficinas en España.</a:t>
            </a:r>
          </a:p>
        </p:txBody>
      </p:sp>
    </p:spTree>
    <p:extLst>
      <p:ext uri="{BB962C8B-B14F-4D97-AF65-F5344CB8AC3E}">
        <p14:creationId xmlns:p14="http://schemas.microsoft.com/office/powerpoint/2010/main" val="414778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83C14-C06D-DBD3-5025-715C2317C18D}"/>
              </a:ext>
            </a:extLst>
          </p:cNvPr>
          <p:cNvSpPr>
            <a:spLocks noGrp="1"/>
          </p:cNvSpPr>
          <p:nvPr>
            <p:ph type="title"/>
          </p:nvPr>
        </p:nvSpPr>
        <p:spPr>
          <a:xfrm>
            <a:off x="3883379" y="367954"/>
            <a:ext cx="4613707" cy="978027"/>
          </a:xfrm>
        </p:spPr>
        <p:txBody>
          <a:bodyPr/>
          <a:lstStyle/>
          <a:p>
            <a:r>
              <a:rPr lang="es-ES" dirty="0"/>
              <a:t>PUBLICIDAD</a:t>
            </a:r>
          </a:p>
        </p:txBody>
      </p:sp>
      <p:pic>
        <p:nvPicPr>
          <p:cNvPr id="7" name="Imagen 6">
            <a:extLst>
              <a:ext uri="{FF2B5EF4-FFF2-40B4-BE49-F238E27FC236}">
                <a16:creationId xmlns:a16="http://schemas.microsoft.com/office/drawing/2014/main" id="{643462C2-AC81-8473-FE5C-790F6A96759F}"/>
              </a:ext>
            </a:extLst>
          </p:cNvPr>
          <p:cNvPicPr>
            <a:picLocks noChangeAspect="1"/>
          </p:cNvPicPr>
          <p:nvPr/>
        </p:nvPicPr>
        <p:blipFill>
          <a:blip r:embed="rId2"/>
          <a:stretch>
            <a:fillRect/>
          </a:stretch>
        </p:blipFill>
        <p:spPr>
          <a:xfrm>
            <a:off x="1418572" y="1904787"/>
            <a:ext cx="9354856" cy="1524213"/>
          </a:xfrm>
          <a:prstGeom prst="rect">
            <a:avLst/>
          </a:prstGeom>
        </p:spPr>
      </p:pic>
      <p:pic>
        <p:nvPicPr>
          <p:cNvPr id="4" name="Imagen 3" descr="Imagen que contiene Texto&#10;&#10;Descripción generada automáticamente">
            <a:extLst>
              <a:ext uri="{FF2B5EF4-FFF2-40B4-BE49-F238E27FC236}">
                <a16:creationId xmlns:a16="http://schemas.microsoft.com/office/drawing/2014/main" id="{96D9A401-4040-2581-2EAB-A2EAFCC939B2}"/>
              </a:ext>
            </a:extLst>
          </p:cNvPr>
          <p:cNvPicPr>
            <a:picLocks noChangeAspect="1"/>
          </p:cNvPicPr>
          <p:nvPr/>
        </p:nvPicPr>
        <p:blipFill>
          <a:blip r:embed="rId3"/>
          <a:stretch>
            <a:fillRect/>
          </a:stretch>
        </p:blipFill>
        <p:spPr>
          <a:xfrm>
            <a:off x="2034171" y="4524850"/>
            <a:ext cx="8123657" cy="1136777"/>
          </a:xfrm>
          <a:prstGeom prst="rect">
            <a:avLst/>
          </a:prstGeom>
        </p:spPr>
      </p:pic>
    </p:spTree>
    <p:extLst>
      <p:ext uri="{BB962C8B-B14F-4D97-AF65-F5344CB8AC3E}">
        <p14:creationId xmlns:p14="http://schemas.microsoft.com/office/powerpoint/2010/main" val="260817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53DFD-BB2F-772A-1484-71D53ADFBFD4}"/>
              </a:ext>
            </a:extLst>
          </p:cNvPr>
          <p:cNvSpPr>
            <a:spLocks noGrp="1"/>
          </p:cNvSpPr>
          <p:nvPr>
            <p:ph type="title"/>
          </p:nvPr>
        </p:nvSpPr>
        <p:spPr>
          <a:xfrm>
            <a:off x="3830246" y="191942"/>
            <a:ext cx="7152387" cy="1322225"/>
          </a:xfrm>
        </p:spPr>
        <p:txBody>
          <a:bodyPr/>
          <a:lstStyle/>
          <a:p>
            <a:r>
              <a:rPr lang="es-ES" dirty="0"/>
              <a:t>PLAZOS Y PROGRAMACIÓN DE JUSTIFICACIONES</a:t>
            </a:r>
          </a:p>
        </p:txBody>
      </p:sp>
      <p:sp>
        <p:nvSpPr>
          <p:cNvPr id="3" name="Marcador de contenido 2">
            <a:extLst>
              <a:ext uri="{FF2B5EF4-FFF2-40B4-BE49-F238E27FC236}">
                <a16:creationId xmlns:a16="http://schemas.microsoft.com/office/drawing/2014/main" id="{C92ECF83-64D7-D48E-ED45-7A024EF8A289}"/>
              </a:ext>
            </a:extLst>
          </p:cNvPr>
          <p:cNvSpPr>
            <a:spLocks noGrp="1"/>
          </p:cNvSpPr>
          <p:nvPr>
            <p:ph idx="1"/>
          </p:nvPr>
        </p:nvSpPr>
        <p:spPr/>
        <p:txBody>
          <a:bodyPr/>
          <a:lstStyle/>
          <a:p>
            <a:pPr marL="0" indent="0">
              <a:buNone/>
            </a:pPr>
            <a:r>
              <a:rPr lang="es-ES" dirty="0"/>
              <a:t>SITUACIÓN GENERAL DE LAS UNIVERSIDADES</a:t>
            </a:r>
          </a:p>
          <a:p>
            <a:endParaRPr lang="es-ES" dirty="0"/>
          </a:p>
          <a:p>
            <a:r>
              <a:rPr lang="es-ES" dirty="0"/>
              <a:t>Tendencia hacia justificar con una mayor antelación cada año.</a:t>
            </a:r>
          </a:p>
        </p:txBody>
      </p:sp>
    </p:spTree>
    <p:extLst>
      <p:ext uri="{BB962C8B-B14F-4D97-AF65-F5344CB8AC3E}">
        <p14:creationId xmlns:p14="http://schemas.microsoft.com/office/powerpoint/2010/main" val="378146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195ED-B814-D9EC-ACD9-9200A0432A22}"/>
              </a:ext>
            </a:extLst>
          </p:cNvPr>
          <p:cNvSpPr>
            <a:spLocks noGrp="1"/>
          </p:cNvSpPr>
          <p:nvPr>
            <p:ph type="title"/>
          </p:nvPr>
        </p:nvSpPr>
        <p:spPr>
          <a:xfrm>
            <a:off x="3051039" y="382736"/>
            <a:ext cx="8302761" cy="799538"/>
          </a:xfrm>
        </p:spPr>
        <p:txBody>
          <a:bodyPr>
            <a:normAutofit/>
          </a:bodyPr>
          <a:lstStyle/>
          <a:p>
            <a:r>
              <a:rPr lang="es-ES" sz="3200" dirty="0"/>
              <a:t>PID2022: Vuelta a tiempos anteriores a PID 2019.</a:t>
            </a:r>
          </a:p>
        </p:txBody>
      </p:sp>
      <p:sp>
        <p:nvSpPr>
          <p:cNvPr id="3" name="Marcador de contenido 2">
            <a:extLst>
              <a:ext uri="{FF2B5EF4-FFF2-40B4-BE49-F238E27FC236}">
                <a16:creationId xmlns:a16="http://schemas.microsoft.com/office/drawing/2014/main" id="{89A20E9E-C780-DF23-5916-C863C5C9D80C}"/>
              </a:ext>
            </a:extLst>
          </p:cNvPr>
          <p:cNvSpPr>
            <a:spLocks noGrp="1"/>
          </p:cNvSpPr>
          <p:nvPr>
            <p:ph idx="1"/>
          </p:nvPr>
        </p:nvSpPr>
        <p:spPr>
          <a:xfrm>
            <a:off x="838200" y="2575204"/>
            <a:ext cx="10515600" cy="4041905"/>
          </a:xfrm>
        </p:spPr>
        <p:txBody>
          <a:bodyPr>
            <a:norm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pic>
        <p:nvPicPr>
          <p:cNvPr id="5" name="Imagen 4">
            <a:extLst>
              <a:ext uri="{FF2B5EF4-FFF2-40B4-BE49-F238E27FC236}">
                <a16:creationId xmlns:a16="http://schemas.microsoft.com/office/drawing/2014/main" id="{9EF62133-E06F-3ED6-40D2-32E2013CB00E}"/>
              </a:ext>
            </a:extLst>
          </p:cNvPr>
          <p:cNvPicPr>
            <a:picLocks noChangeAspect="1"/>
          </p:cNvPicPr>
          <p:nvPr/>
        </p:nvPicPr>
        <p:blipFill>
          <a:blip r:embed="rId2"/>
          <a:stretch>
            <a:fillRect/>
          </a:stretch>
        </p:blipFill>
        <p:spPr>
          <a:xfrm>
            <a:off x="759439" y="1279035"/>
            <a:ext cx="10007464" cy="2149965"/>
          </a:xfrm>
          <a:prstGeom prst="rect">
            <a:avLst/>
          </a:prstGeom>
        </p:spPr>
      </p:pic>
      <p:pic>
        <p:nvPicPr>
          <p:cNvPr id="9" name="Imagen 8">
            <a:extLst>
              <a:ext uri="{FF2B5EF4-FFF2-40B4-BE49-F238E27FC236}">
                <a16:creationId xmlns:a16="http://schemas.microsoft.com/office/drawing/2014/main" id="{3B89AFC7-6DC2-1E98-99F4-742289DF4582}"/>
              </a:ext>
            </a:extLst>
          </p:cNvPr>
          <p:cNvPicPr>
            <a:picLocks noChangeAspect="1"/>
          </p:cNvPicPr>
          <p:nvPr/>
        </p:nvPicPr>
        <p:blipFill>
          <a:blip r:embed="rId3"/>
          <a:stretch>
            <a:fillRect/>
          </a:stretch>
        </p:blipFill>
        <p:spPr>
          <a:xfrm>
            <a:off x="679036" y="4968904"/>
            <a:ext cx="11198331" cy="1375389"/>
          </a:xfrm>
          <a:prstGeom prst="rect">
            <a:avLst/>
          </a:prstGeom>
        </p:spPr>
      </p:pic>
      <p:pic>
        <p:nvPicPr>
          <p:cNvPr id="11" name="Imagen 10">
            <a:extLst>
              <a:ext uri="{FF2B5EF4-FFF2-40B4-BE49-F238E27FC236}">
                <a16:creationId xmlns:a16="http://schemas.microsoft.com/office/drawing/2014/main" id="{03E074B4-005D-9EA2-CB53-81616E5A87AD}"/>
              </a:ext>
            </a:extLst>
          </p:cNvPr>
          <p:cNvPicPr>
            <a:picLocks noChangeAspect="1"/>
          </p:cNvPicPr>
          <p:nvPr/>
        </p:nvPicPr>
        <p:blipFill>
          <a:blip r:embed="rId4"/>
          <a:stretch>
            <a:fillRect/>
          </a:stretch>
        </p:blipFill>
        <p:spPr>
          <a:xfrm>
            <a:off x="759439" y="4253226"/>
            <a:ext cx="8954276" cy="685859"/>
          </a:xfrm>
          <a:prstGeom prst="rect">
            <a:avLst/>
          </a:prstGeom>
        </p:spPr>
      </p:pic>
    </p:spTree>
    <p:extLst>
      <p:ext uri="{BB962C8B-B14F-4D97-AF65-F5344CB8AC3E}">
        <p14:creationId xmlns:p14="http://schemas.microsoft.com/office/powerpoint/2010/main" val="93735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458C8-2424-E399-9962-1A63A2B34D97}"/>
              </a:ext>
            </a:extLst>
          </p:cNvPr>
          <p:cNvSpPr>
            <a:spLocks noGrp="1"/>
          </p:cNvSpPr>
          <p:nvPr>
            <p:ph type="title"/>
          </p:nvPr>
        </p:nvSpPr>
        <p:spPr>
          <a:xfrm>
            <a:off x="838200" y="1317523"/>
            <a:ext cx="10498974" cy="1065221"/>
          </a:xfrm>
        </p:spPr>
        <p:txBody>
          <a:bodyPr>
            <a:normAutofit fontScale="90000"/>
          </a:bodyPr>
          <a:lstStyle/>
          <a:p>
            <a:r>
              <a:rPr lang="es-ES" dirty="0"/>
              <a:t>PID2022: Reducción a una única justificación para el total del proyecto.</a:t>
            </a:r>
          </a:p>
        </p:txBody>
      </p:sp>
      <p:sp>
        <p:nvSpPr>
          <p:cNvPr id="3" name="Marcador de contenido 2">
            <a:extLst>
              <a:ext uri="{FF2B5EF4-FFF2-40B4-BE49-F238E27FC236}">
                <a16:creationId xmlns:a16="http://schemas.microsoft.com/office/drawing/2014/main" id="{9331CE52-03C6-A8BE-FF7E-0146664BE05E}"/>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D77EC4A8-BC78-ACCC-2A39-A792433A0627}"/>
              </a:ext>
            </a:extLst>
          </p:cNvPr>
          <p:cNvPicPr>
            <a:picLocks noChangeAspect="1"/>
          </p:cNvPicPr>
          <p:nvPr/>
        </p:nvPicPr>
        <p:blipFill>
          <a:blip r:embed="rId2"/>
          <a:stretch>
            <a:fillRect/>
          </a:stretch>
        </p:blipFill>
        <p:spPr>
          <a:xfrm>
            <a:off x="765352" y="2851086"/>
            <a:ext cx="10254418" cy="3058679"/>
          </a:xfrm>
          <a:prstGeom prst="rect">
            <a:avLst/>
          </a:prstGeom>
        </p:spPr>
      </p:pic>
    </p:spTree>
    <p:extLst>
      <p:ext uri="{BB962C8B-B14F-4D97-AF65-F5344CB8AC3E}">
        <p14:creationId xmlns:p14="http://schemas.microsoft.com/office/powerpoint/2010/main" val="63740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E3D4ED-F321-1D18-7BF0-D7A1D023FC6D}"/>
              </a:ext>
            </a:extLst>
          </p:cNvPr>
          <p:cNvSpPr>
            <a:spLocks noGrp="1"/>
          </p:cNvSpPr>
          <p:nvPr>
            <p:ph type="title"/>
          </p:nvPr>
        </p:nvSpPr>
        <p:spPr>
          <a:xfrm>
            <a:off x="2753032" y="162446"/>
            <a:ext cx="9114504" cy="1325563"/>
          </a:xfrm>
        </p:spPr>
        <p:txBody>
          <a:bodyPr>
            <a:normAutofit fontScale="90000"/>
          </a:bodyPr>
          <a:lstStyle/>
          <a:p>
            <a:r>
              <a:rPr lang="es-ES" dirty="0"/>
              <a:t>PID 2022: Análisis de riesgos en función del beneficiario y extrapolación de errores.</a:t>
            </a:r>
          </a:p>
        </p:txBody>
      </p:sp>
      <p:sp>
        <p:nvSpPr>
          <p:cNvPr id="3" name="Marcador de contenido 2">
            <a:extLst>
              <a:ext uri="{FF2B5EF4-FFF2-40B4-BE49-F238E27FC236}">
                <a16:creationId xmlns:a16="http://schemas.microsoft.com/office/drawing/2014/main" id="{E5D65395-5D9E-20F7-B4CF-431CF4485D72}"/>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546EB501-FE02-E2AE-5FC5-B9D55C5D718B}"/>
              </a:ext>
            </a:extLst>
          </p:cNvPr>
          <p:cNvPicPr>
            <a:picLocks noChangeAspect="1"/>
          </p:cNvPicPr>
          <p:nvPr/>
        </p:nvPicPr>
        <p:blipFill>
          <a:blip r:embed="rId2"/>
          <a:stretch>
            <a:fillRect/>
          </a:stretch>
        </p:blipFill>
        <p:spPr>
          <a:xfrm>
            <a:off x="1074175" y="1308272"/>
            <a:ext cx="9908458" cy="2145422"/>
          </a:xfrm>
          <a:prstGeom prst="rect">
            <a:avLst/>
          </a:prstGeom>
        </p:spPr>
      </p:pic>
      <p:pic>
        <p:nvPicPr>
          <p:cNvPr id="7" name="Imagen 6">
            <a:extLst>
              <a:ext uri="{FF2B5EF4-FFF2-40B4-BE49-F238E27FC236}">
                <a16:creationId xmlns:a16="http://schemas.microsoft.com/office/drawing/2014/main" id="{724E9DE4-C5F5-EB5D-FE93-37487E60744A}"/>
              </a:ext>
            </a:extLst>
          </p:cNvPr>
          <p:cNvPicPr>
            <a:picLocks noChangeAspect="1"/>
          </p:cNvPicPr>
          <p:nvPr/>
        </p:nvPicPr>
        <p:blipFill>
          <a:blip r:embed="rId3"/>
          <a:stretch>
            <a:fillRect/>
          </a:stretch>
        </p:blipFill>
        <p:spPr>
          <a:xfrm>
            <a:off x="1121383" y="3669730"/>
            <a:ext cx="9294040" cy="1889251"/>
          </a:xfrm>
          <a:prstGeom prst="rect">
            <a:avLst/>
          </a:prstGeom>
        </p:spPr>
      </p:pic>
      <p:pic>
        <p:nvPicPr>
          <p:cNvPr id="9" name="Imagen 8">
            <a:extLst>
              <a:ext uri="{FF2B5EF4-FFF2-40B4-BE49-F238E27FC236}">
                <a16:creationId xmlns:a16="http://schemas.microsoft.com/office/drawing/2014/main" id="{55727F50-6818-D25D-CD65-5C6EB54D7A97}"/>
              </a:ext>
            </a:extLst>
          </p:cNvPr>
          <p:cNvPicPr>
            <a:picLocks noChangeAspect="1"/>
          </p:cNvPicPr>
          <p:nvPr/>
        </p:nvPicPr>
        <p:blipFill>
          <a:blip r:embed="rId4"/>
          <a:stretch>
            <a:fillRect/>
          </a:stretch>
        </p:blipFill>
        <p:spPr>
          <a:xfrm>
            <a:off x="9734592" y="5224825"/>
            <a:ext cx="1928027" cy="236240"/>
          </a:xfrm>
          <a:prstGeom prst="rect">
            <a:avLst/>
          </a:prstGeom>
        </p:spPr>
      </p:pic>
      <p:pic>
        <p:nvPicPr>
          <p:cNvPr id="11" name="Imagen 10">
            <a:extLst>
              <a:ext uri="{FF2B5EF4-FFF2-40B4-BE49-F238E27FC236}">
                <a16:creationId xmlns:a16="http://schemas.microsoft.com/office/drawing/2014/main" id="{847648F0-87E6-DE9F-9BA2-62A461908273}"/>
              </a:ext>
            </a:extLst>
          </p:cNvPr>
          <p:cNvPicPr>
            <a:picLocks noChangeAspect="1"/>
          </p:cNvPicPr>
          <p:nvPr/>
        </p:nvPicPr>
        <p:blipFill>
          <a:blip r:embed="rId5"/>
          <a:stretch>
            <a:fillRect/>
          </a:stretch>
        </p:blipFill>
        <p:spPr>
          <a:xfrm>
            <a:off x="1165275" y="5558981"/>
            <a:ext cx="8937017" cy="1303132"/>
          </a:xfrm>
          <a:prstGeom prst="rect">
            <a:avLst/>
          </a:prstGeom>
        </p:spPr>
      </p:pic>
    </p:spTree>
    <p:extLst>
      <p:ext uri="{BB962C8B-B14F-4D97-AF65-F5344CB8AC3E}">
        <p14:creationId xmlns:p14="http://schemas.microsoft.com/office/powerpoint/2010/main" val="16009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B81E704-216A-ECA8-5DB1-ED99F7635EBD}"/>
              </a:ext>
            </a:extLst>
          </p:cNvPr>
          <p:cNvSpPr txBox="1">
            <a:spLocks/>
          </p:cNvSpPr>
          <p:nvPr/>
        </p:nvSpPr>
        <p:spPr>
          <a:xfrm>
            <a:off x="2900516" y="9571"/>
            <a:ext cx="9114504"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PID 2022: Análisis de riesgos en función del beneficiario y extrapolación de errores.</a:t>
            </a:r>
          </a:p>
        </p:txBody>
      </p:sp>
      <p:pic>
        <p:nvPicPr>
          <p:cNvPr id="6" name="Imagen 5">
            <a:extLst>
              <a:ext uri="{FF2B5EF4-FFF2-40B4-BE49-F238E27FC236}">
                <a16:creationId xmlns:a16="http://schemas.microsoft.com/office/drawing/2014/main" id="{CFB5D105-8A54-A46A-DC70-C8ED1C1688BA}"/>
              </a:ext>
            </a:extLst>
          </p:cNvPr>
          <p:cNvPicPr>
            <a:picLocks noChangeAspect="1"/>
          </p:cNvPicPr>
          <p:nvPr/>
        </p:nvPicPr>
        <p:blipFill>
          <a:blip r:embed="rId2"/>
          <a:stretch>
            <a:fillRect/>
          </a:stretch>
        </p:blipFill>
        <p:spPr>
          <a:xfrm>
            <a:off x="838200" y="2782529"/>
            <a:ext cx="12182726" cy="393677"/>
          </a:xfrm>
          <a:prstGeom prst="rect">
            <a:avLst/>
          </a:prstGeom>
        </p:spPr>
      </p:pic>
      <p:pic>
        <p:nvPicPr>
          <p:cNvPr id="8" name="Imagen 7">
            <a:extLst>
              <a:ext uri="{FF2B5EF4-FFF2-40B4-BE49-F238E27FC236}">
                <a16:creationId xmlns:a16="http://schemas.microsoft.com/office/drawing/2014/main" id="{DB08C712-CA2C-21EE-E0B9-6E83FFBBE692}"/>
              </a:ext>
            </a:extLst>
          </p:cNvPr>
          <p:cNvPicPr>
            <a:picLocks noChangeAspect="1"/>
          </p:cNvPicPr>
          <p:nvPr/>
        </p:nvPicPr>
        <p:blipFill>
          <a:blip r:embed="rId3"/>
          <a:stretch>
            <a:fillRect/>
          </a:stretch>
        </p:blipFill>
        <p:spPr>
          <a:xfrm>
            <a:off x="651490" y="3398534"/>
            <a:ext cx="11206731" cy="2925567"/>
          </a:xfrm>
          <a:prstGeom prst="rect">
            <a:avLst/>
          </a:prstGeom>
        </p:spPr>
      </p:pic>
      <p:pic>
        <p:nvPicPr>
          <p:cNvPr id="10" name="Imagen 9">
            <a:extLst>
              <a:ext uri="{FF2B5EF4-FFF2-40B4-BE49-F238E27FC236}">
                <a16:creationId xmlns:a16="http://schemas.microsoft.com/office/drawing/2014/main" id="{85EACC22-E430-FBA1-FFDE-B9F9E63E1F7F}"/>
              </a:ext>
            </a:extLst>
          </p:cNvPr>
          <p:cNvPicPr>
            <a:picLocks noChangeAspect="1"/>
          </p:cNvPicPr>
          <p:nvPr/>
        </p:nvPicPr>
        <p:blipFill>
          <a:blip r:embed="rId4"/>
          <a:stretch>
            <a:fillRect/>
          </a:stretch>
        </p:blipFill>
        <p:spPr>
          <a:xfrm>
            <a:off x="854826" y="1876635"/>
            <a:ext cx="8893311" cy="617273"/>
          </a:xfrm>
          <a:prstGeom prst="rect">
            <a:avLst/>
          </a:prstGeom>
        </p:spPr>
      </p:pic>
    </p:spTree>
    <p:extLst>
      <p:ext uri="{BB962C8B-B14F-4D97-AF65-F5344CB8AC3E}">
        <p14:creationId xmlns:p14="http://schemas.microsoft.com/office/powerpoint/2010/main" val="15311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B358F-0515-B738-137D-AABD2E45434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6F16CAC-64A9-52A3-8918-4BEE9BADEE32}"/>
              </a:ext>
            </a:extLst>
          </p:cNvPr>
          <p:cNvSpPr>
            <a:spLocks noGrp="1"/>
          </p:cNvSpPr>
          <p:nvPr>
            <p:ph idx="1"/>
          </p:nvPr>
        </p:nvSpPr>
        <p:spPr/>
        <p:txBody>
          <a:bodyPr/>
          <a:lstStyle/>
          <a:p>
            <a:endParaRPr lang="es-ES" dirty="0"/>
          </a:p>
        </p:txBody>
      </p:sp>
      <p:pic>
        <p:nvPicPr>
          <p:cNvPr id="5" name="Imagen 4">
            <a:extLst>
              <a:ext uri="{FF2B5EF4-FFF2-40B4-BE49-F238E27FC236}">
                <a16:creationId xmlns:a16="http://schemas.microsoft.com/office/drawing/2014/main" id="{B8A0CB9F-3029-A251-07B0-D35102FAA5AB}"/>
              </a:ext>
            </a:extLst>
          </p:cNvPr>
          <p:cNvPicPr>
            <a:picLocks noChangeAspect="1"/>
          </p:cNvPicPr>
          <p:nvPr/>
        </p:nvPicPr>
        <p:blipFill>
          <a:blip r:embed="rId2"/>
          <a:stretch>
            <a:fillRect/>
          </a:stretch>
        </p:blipFill>
        <p:spPr>
          <a:xfrm>
            <a:off x="821574" y="1256368"/>
            <a:ext cx="8853368" cy="4345264"/>
          </a:xfrm>
          <a:prstGeom prst="rect">
            <a:avLst/>
          </a:prstGeom>
        </p:spPr>
      </p:pic>
      <p:sp>
        <p:nvSpPr>
          <p:cNvPr id="6" name="Título 1">
            <a:extLst>
              <a:ext uri="{FF2B5EF4-FFF2-40B4-BE49-F238E27FC236}">
                <a16:creationId xmlns:a16="http://schemas.microsoft.com/office/drawing/2014/main" id="{337E49B3-E1B8-B5EA-14BD-57A277EE1234}"/>
              </a:ext>
            </a:extLst>
          </p:cNvPr>
          <p:cNvSpPr txBox="1">
            <a:spLocks/>
          </p:cNvSpPr>
          <p:nvPr/>
        </p:nvSpPr>
        <p:spPr>
          <a:xfrm>
            <a:off x="3220646" y="238477"/>
            <a:ext cx="8312594" cy="91189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DELEGACIÓN FUNCIONES ÓRGANOS DE CONTROL INTERNO</a:t>
            </a:r>
          </a:p>
        </p:txBody>
      </p:sp>
    </p:spTree>
    <p:extLst>
      <p:ext uri="{BB962C8B-B14F-4D97-AF65-F5344CB8AC3E}">
        <p14:creationId xmlns:p14="http://schemas.microsoft.com/office/powerpoint/2010/main" val="64240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03C7C-3EA1-B187-F254-E1F4F6AF8CEF}"/>
              </a:ext>
            </a:extLst>
          </p:cNvPr>
          <p:cNvSpPr>
            <a:spLocks noGrp="1"/>
          </p:cNvSpPr>
          <p:nvPr>
            <p:ph type="title"/>
          </p:nvPr>
        </p:nvSpPr>
        <p:spPr>
          <a:xfrm>
            <a:off x="3220645" y="238476"/>
            <a:ext cx="8378067" cy="1325563"/>
          </a:xfrm>
        </p:spPr>
        <p:txBody>
          <a:bodyPr/>
          <a:lstStyle/>
          <a:p>
            <a:r>
              <a:rPr lang="es-ES" dirty="0"/>
              <a:t>DELEGACIÓN FUNCIONES ÓRGANOS DE CONTROL INTERNO</a:t>
            </a:r>
          </a:p>
        </p:txBody>
      </p:sp>
      <p:pic>
        <p:nvPicPr>
          <p:cNvPr id="5" name="Marcador de contenido 4">
            <a:extLst>
              <a:ext uri="{FF2B5EF4-FFF2-40B4-BE49-F238E27FC236}">
                <a16:creationId xmlns:a16="http://schemas.microsoft.com/office/drawing/2014/main" id="{488EA339-BF85-1FFC-1AE0-9193602BD17A}"/>
              </a:ext>
            </a:extLst>
          </p:cNvPr>
          <p:cNvPicPr>
            <a:picLocks noGrp="1" noChangeAspect="1"/>
          </p:cNvPicPr>
          <p:nvPr>
            <p:ph idx="1"/>
          </p:nvPr>
        </p:nvPicPr>
        <p:blipFill>
          <a:blip r:embed="rId2"/>
          <a:stretch>
            <a:fillRect/>
          </a:stretch>
        </p:blipFill>
        <p:spPr>
          <a:xfrm>
            <a:off x="926489" y="2899772"/>
            <a:ext cx="10777138" cy="627795"/>
          </a:xfrm>
        </p:spPr>
      </p:pic>
      <p:pic>
        <p:nvPicPr>
          <p:cNvPr id="7" name="Imagen 6">
            <a:extLst>
              <a:ext uri="{FF2B5EF4-FFF2-40B4-BE49-F238E27FC236}">
                <a16:creationId xmlns:a16="http://schemas.microsoft.com/office/drawing/2014/main" id="{C39F932A-81B3-4A2C-4F3D-8EBCA061BE2A}"/>
              </a:ext>
            </a:extLst>
          </p:cNvPr>
          <p:cNvPicPr>
            <a:picLocks noChangeAspect="1"/>
          </p:cNvPicPr>
          <p:nvPr/>
        </p:nvPicPr>
        <p:blipFill>
          <a:blip r:embed="rId3"/>
          <a:stretch>
            <a:fillRect/>
          </a:stretch>
        </p:blipFill>
        <p:spPr>
          <a:xfrm>
            <a:off x="821574" y="3769690"/>
            <a:ext cx="10986968" cy="1330419"/>
          </a:xfrm>
          <a:prstGeom prst="rect">
            <a:avLst/>
          </a:prstGeom>
        </p:spPr>
      </p:pic>
      <p:pic>
        <p:nvPicPr>
          <p:cNvPr id="9" name="Imagen 8">
            <a:extLst>
              <a:ext uri="{FF2B5EF4-FFF2-40B4-BE49-F238E27FC236}">
                <a16:creationId xmlns:a16="http://schemas.microsoft.com/office/drawing/2014/main" id="{FEBEFB6E-481D-B346-E53A-EBE605A647C5}"/>
              </a:ext>
            </a:extLst>
          </p:cNvPr>
          <p:cNvPicPr>
            <a:picLocks noChangeAspect="1"/>
          </p:cNvPicPr>
          <p:nvPr/>
        </p:nvPicPr>
        <p:blipFill>
          <a:blip r:embed="rId4"/>
          <a:stretch>
            <a:fillRect/>
          </a:stretch>
        </p:blipFill>
        <p:spPr>
          <a:xfrm>
            <a:off x="821574" y="1798186"/>
            <a:ext cx="10166473" cy="990355"/>
          </a:xfrm>
          <a:prstGeom prst="rect">
            <a:avLst/>
          </a:prstGeom>
        </p:spPr>
      </p:pic>
    </p:spTree>
    <p:extLst>
      <p:ext uri="{BB962C8B-B14F-4D97-AF65-F5344CB8AC3E}">
        <p14:creationId xmlns:p14="http://schemas.microsoft.com/office/powerpoint/2010/main" val="33398296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C396BB63038A24E8E8106E0AF8E1FF5" ma:contentTypeVersion="21" ma:contentTypeDescription="Crear nuevo documento." ma:contentTypeScope="" ma:versionID="63cf943274b23df45e0b92ba20d43022">
  <xsd:schema xmlns:xsd="http://www.w3.org/2001/XMLSchema" xmlns:xs="http://www.w3.org/2001/XMLSchema" xmlns:p="http://schemas.microsoft.com/office/2006/metadata/properties" xmlns:ns2="02e4e442-357f-4d53-ba58-f6f3009eb841" xmlns:ns3="8017ec69-43e1-48a8-ada1-3c1184de0e56" targetNamespace="http://schemas.microsoft.com/office/2006/metadata/properties" ma:root="true" ma:fieldsID="b2de99c8693a0284d85ee98f7fe4dfc8" ns2:_="" ns3:_="">
    <xsd:import namespace="02e4e442-357f-4d53-ba58-f6f3009eb841"/>
    <xsd:import namespace="8017ec69-43e1-48a8-ada1-3c1184de0e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4e442-357f-4d53-ba58-f6f3009eb8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hidden="true"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92d9e965-4325-4025-902e-c30c63b079ef"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Estado de aprobación" ma:internalName="Estado_x0020_de_x0020_aprobaci_x00f3_n">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17ec69-43e1-48a8-ada1-3c1184de0e56" elementFormDefault="qualified">
    <xsd:import namespace="http://schemas.microsoft.com/office/2006/documentManagement/types"/>
    <xsd:import namespace="http://schemas.microsoft.com/office/infopath/2007/PartnerControls"/>
    <xsd:element name="SharedWithUsers" ma:index="18" nillable="true" ma:displayName="Compartido c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hidden="true" ma:internalName="SharedWithDetails" ma:readOnly="true">
      <xsd:simpleType>
        <xsd:restriction base="dms:Note"/>
      </xsd:simpleType>
    </xsd:element>
    <xsd:element name="TaxCatchAll" ma:index="23" nillable="true" ma:displayName="Taxonomy Catch All Column" ma:hidden="true" ma:list="{f47a245c-ad55-468b-9076-c5a7191eba7b}" ma:internalName="TaxCatchAll" ma:showField="CatchAllData" ma:web="8017ec69-43e1-48a8-ada1-3c1184de0e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nido"/>
        <xsd:element ref="dc:title" minOccurs="0" maxOccurs="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17ec69-43e1-48a8-ada1-3c1184de0e56" xsi:nil="true"/>
    <lcf76f155ced4ddcb4097134ff3c332f xmlns="02e4e442-357f-4d53-ba58-f6f3009eb841">
      <Terms xmlns="http://schemas.microsoft.com/office/infopath/2007/PartnerControls"/>
    </lcf76f155ced4ddcb4097134ff3c332f>
    <_Flow_SignoffStatus xmlns="02e4e442-357f-4d53-ba58-f6f3009eb841" xsi:nil="true"/>
  </documentManagement>
</p:properties>
</file>

<file path=customXml/itemProps1.xml><?xml version="1.0" encoding="utf-8"?>
<ds:datastoreItem xmlns:ds="http://schemas.openxmlformats.org/officeDocument/2006/customXml" ds:itemID="{F0EA6F31-1001-470D-A769-869E57817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4e442-357f-4d53-ba58-f6f3009eb841"/>
    <ds:schemaRef ds:uri="8017ec69-43e1-48a8-ada1-3c1184de0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948474-8B0B-4AB3-9617-35328A8C00EA}">
  <ds:schemaRefs>
    <ds:schemaRef ds:uri="http://schemas.microsoft.com/sharepoint/v3/contenttype/forms"/>
  </ds:schemaRefs>
</ds:datastoreItem>
</file>

<file path=customXml/itemProps3.xml><?xml version="1.0" encoding="utf-8"?>
<ds:datastoreItem xmlns:ds="http://schemas.openxmlformats.org/officeDocument/2006/customXml" ds:itemID="{11533994-7FA3-4043-B25D-DA28D709953C}">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017ec69-43e1-48a8-ada1-3c1184de0e56"/>
    <ds:schemaRef ds:uri="02e4e442-357f-4d53-ba58-f6f3009eb84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472</TotalTime>
  <Words>882</Words>
  <Application>Microsoft Office PowerPoint</Application>
  <PresentationFormat>Panorámica</PresentationFormat>
  <Paragraphs>137</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Aptos</vt:lpstr>
      <vt:lpstr>Aptos Display</vt:lpstr>
      <vt:lpstr>Arial</vt:lpstr>
      <vt:lpstr>Wingdings</vt:lpstr>
      <vt:lpstr>Tema de Office</vt:lpstr>
      <vt:lpstr>NOVEDADES RELATIVAS A AUDITORÍA DE PROYECTOS DE INVESTIGACIÓN</vt:lpstr>
      <vt:lpstr>AUDIEST AUDITORES</vt:lpstr>
      <vt:lpstr>PLAZOS Y PROGRAMACIÓN DE JUSTIFICACIONES</vt:lpstr>
      <vt:lpstr>PID2022: Vuelta a tiempos anteriores a PID 2019.</vt:lpstr>
      <vt:lpstr>PID2022: Reducción a una única justificación para el total del proyecto.</vt:lpstr>
      <vt:lpstr>PID 2022: Análisis de riesgos en función del beneficiario y extrapolación de errores.</vt:lpstr>
      <vt:lpstr>Presentación de PowerPoint</vt:lpstr>
      <vt:lpstr>Presentación de PowerPoint</vt:lpstr>
      <vt:lpstr>DELEGACIÓN FUNCIONES ÓRGANOS DE CONTROL INTERNO</vt:lpstr>
      <vt:lpstr>DUDA PLANTEADA POR UNA ENTIDAD:   Para determinados proyectos necesitamos calcular el coste hora en base a las horas efectivas de trabajo del personal en el año en el que se ejecuta el trabajo. Dichas horas difieren en años sucesivos al variar el calendario laboral.   ¿Existe algún documento que permita utilizar el mismo número de horas a efectos del cálculo del coste hora indistintamente del año en el que nos encontremos?</vt:lpstr>
      <vt:lpstr>Presentación de PowerPoint</vt:lpstr>
      <vt:lpstr>Aspectos Clave de las Principales Líneas de Financiación</vt:lpstr>
      <vt:lpstr>Presentación de PowerPoint</vt:lpstr>
      <vt:lpstr>Presentación de PowerPoint</vt:lpstr>
      <vt:lpstr>Presentación de PowerPoint</vt:lpstr>
      <vt:lpstr>Presentación de PowerPoint</vt:lpstr>
      <vt:lpstr>Particularidades en los Indirectos por Proyecto</vt:lpstr>
      <vt:lpstr>Costes Directos Elegibles por Proyecto y Anualidad</vt:lpstr>
      <vt:lpstr>OTRAS SUBVENCIONES CON FONDOS PRTR</vt:lpstr>
      <vt:lpstr>PUBLICIDAD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Ángela González Moreno</dc:creator>
  <cp:lastModifiedBy>Juan  Ortiz Rimblas</cp:lastModifiedBy>
  <cp:revision>14</cp:revision>
  <dcterms:created xsi:type="dcterms:W3CDTF">2024-10-23T14:15:33Z</dcterms:created>
  <dcterms:modified xsi:type="dcterms:W3CDTF">2024-11-13T08:13:23Z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0x010100CC396BB63038A24E8E8106E0AF8E1FF5</vt:lpwstr>
  </property>
</Properties>
</file>