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60" r:id="rId3"/>
    <p:sldId id="261" r:id="rId4"/>
    <p:sldId id="262" r:id="rId5"/>
    <p:sldId id="258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60D"/>
    <a:srgbClr val="FFCC00"/>
    <a:srgbClr val="474B59"/>
    <a:srgbClr val="43534D"/>
    <a:srgbClr val="31AAD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" userId="db3ae525-2ff5-4a54-96c3-6ca451cc12b0" providerId="ADAL" clId="{62CB133C-4C4F-4C16-96B6-A058B64E1A6F}"/>
    <pc:docChg chg="modSld">
      <pc:chgData name="Constan" userId="db3ae525-2ff5-4a54-96c3-6ca451cc12b0" providerId="ADAL" clId="{62CB133C-4C4F-4C16-96B6-A058B64E1A6F}" dt="2024-05-17T08:28:49.911" v="187" actId="6549"/>
      <pc:docMkLst>
        <pc:docMk/>
      </pc:docMkLst>
      <pc:sldChg chg="modSp mod">
        <pc:chgData name="Constan" userId="db3ae525-2ff5-4a54-96c3-6ca451cc12b0" providerId="ADAL" clId="{62CB133C-4C4F-4C16-96B6-A058B64E1A6F}" dt="2024-05-17T08:28:49.911" v="187" actId="6549"/>
        <pc:sldMkLst>
          <pc:docMk/>
          <pc:sldMk cId="1843421281" sldId="260"/>
        </pc:sldMkLst>
        <pc:spChg chg="mod">
          <ac:chgData name="Constan" userId="db3ae525-2ff5-4a54-96c3-6ca451cc12b0" providerId="ADAL" clId="{62CB133C-4C4F-4C16-96B6-A058B64E1A6F}" dt="2024-05-17T08:28:49.911" v="187" actId="6549"/>
          <ac:spMkLst>
            <pc:docMk/>
            <pc:sldMk cId="1843421281" sldId="260"/>
            <ac:spMk id="2" creationId="{00000000-0000-0000-0000-000000000000}"/>
          </ac:spMkLst>
        </pc:spChg>
        <pc:spChg chg="mod">
          <ac:chgData name="Constan" userId="db3ae525-2ff5-4a54-96c3-6ca451cc12b0" providerId="ADAL" clId="{62CB133C-4C4F-4C16-96B6-A058B64E1A6F}" dt="2024-05-17T08:28:06.818" v="18" actId="6549"/>
          <ac:spMkLst>
            <pc:docMk/>
            <pc:sldMk cId="1843421281" sldId="260"/>
            <ac:spMk id="3" creationId="{00000000-0000-0000-0000-000000000000}"/>
          </ac:spMkLst>
        </pc:spChg>
      </pc:sldChg>
    </pc:docChg>
  </pc:docChgLst>
  <pc:docChgLst>
    <pc:chgData name="Constan" userId="db3ae525-2ff5-4a54-96c3-6ca451cc12b0" providerId="ADAL" clId="{2D4D6D78-D1D8-48A3-81E6-46F8294F21E7}"/>
    <pc:docChg chg="modSld">
      <pc:chgData name="Constan" userId="db3ae525-2ff5-4a54-96c3-6ca451cc12b0" providerId="ADAL" clId="{2D4D6D78-D1D8-48A3-81E6-46F8294F21E7}" dt="2024-01-03T10:41:39.573" v="43"/>
      <pc:docMkLst>
        <pc:docMk/>
      </pc:docMkLst>
      <pc:sldChg chg="modSp mod">
        <pc:chgData name="Constan" userId="db3ae525-2ff5-4a54-96c3-6ca451cc12b0" providerId="ADAL" clId="{2D4D6D78-D1D8-48A3-81E6-46F8294F21E7}" dt="2024-01-03T10:41:39.573" v="43"/>
        <pc:sldMkLst>
          <pc:docMk/>
          <pc:sldMk cId="1843421281" sldId="260"/>
        </pc:sldMkLst>
        <pc:spChg chg="mod">
          <ac:chgData name="Constan" userId="db3ae525-2ff5-4a54-96c3-6ca451cc12b0" providerId="ADAL" clId="{2D4D6D78-D1D8-48A3-81E6-46F8294F21E7}" dt="2024-01-03T10:41:39.573" v="43"/>
          <ac:spMkLst>
            <pc:docMk/>
            <pc:sldMk cId="1843421281" sldId="260"/>
            <ac:spMk id="2" creationId="{00000000-0000-0000-0000-000000000000}"/>
          </ac:spMkLst>
        </pc:spChg>
        <pc:spChg chg="mod">
          <ac:chgData name="Constan" userId="db3ae525-2ff5-4a54-96c3-6ca451cc12b0" providerId="ADAL" clId="{2D4D6D78-D1D8-48A3-81E6-46F8294F21E7}" dt="2024-01-03T10:41:20.740" v="41" actId="20577"/>
          <ac:spMkLst>
            <pc:docMk/>
            <pc:sldMk cId="1843421281" sldId="260"/>
            <ac:spMk id="3" creationId="{00000000-0000-0000-0000-000000000000}"/>
          </ac:spMkLst>
        </pc:spChg>
      </pc:sldChg>
    </pc:docChg>
  </pc:docChgLst>
  <pc:docChgLst>
    <pc:chgData name="Constan" userId="db3ae525-2ff5-4a54-96c3-6ca451cc12b0" providerId="ADAL" clId="{071AF0C4-BFBA-483A-AF6B-7488B99DB7FF}"/>
    <pc:docChg chg="modSld">
      <pc:chgData name="Constan" userId="db3ae525-2ff5-4a54-96c3-6ca451cc12b0" providerId="ADAL" clId="{071AF0C4-BFBA-483A-AF6B-7488B99DB7FF}" dt="2024-09-13T07:59:31.205" v="139" actId="6549"/>
      <pc:docMkLst>
        <pc:docMk/>
      </pc:docMkLst>
      <pc:sldChg chg="modSp mod">
        <pc:chgData name="Constan" userId="db3ae525-2ff5-4a54-96c3-6ca451cc12b0" providerId="ADAL" clId="{071AF0C4-BFBA-483A-AF6B-7488B99DB7FF}" dt="2024-09-13T07:59:31.205" v="139" actId="6549"/>
        <pc:sldMkLst>
          <pc:docMk/>
          <pc:sldMk cId="1843421281" sldId="260"/>
        </pc:sldMkLst>
        <pc:spChg chg="mod">
          <ac:chgData name="Constan" userId="db3ae525-2ff5-4a54-96c3-6ca451cc12b0" providerId="ADAL" clId="{071AF0C4-BFBA-483A-AF6B-7488B99DB7FF}" dt="2024-09-13T07:58:44.584" v="27" actId="20577"/>
          <ac:spMkLst>
            <pc:docMk/>
            <pc:sldMk cId="1843421281" sldId="260"/>
            <ac:spMk id="2" creationId="{00000000-0000-0000-0000-000000000000}"/>
          </ac:spMkLst>
        </pc:spChg>
        <pc:spChg chg="mod">
          <ac:chgData name="Constan" userId="db3ae525-2ff5-4a54-96c3-6ca451cc12b0" providerId="ADAL" clId="{071AF0C4-BFBA-483A-AF6B-7488B99DB7FF}" dt="2024-09-13T07:59:31.205" v="139" actId="6549"/>
          <ac:spMkLst>
            <pc:docMk/>
            <pc:sldMk cId="1843421281" sldId="260"/>
            <ac:spMk id="3" creationId="{00000000-0000-0000-0000-000000000000}"/>
          </ac:spMkLst>
        </pc:spChg>
      </pc:sldChg>
    </pc:docChg>
  </pc:docChgLst>
  <pc:docChgLst>
    <pc:chgData name="Constan" userId="db3ae525-2ff5-4a54-96c3-6ca451cc12b0" providerId="ADAL" clId="{BCB6E35D-245F-4E3B-8369-FD6D91F40ACF}"/>
    <pc:docChg chg="modSld">
      <pc:chgData name="Constan" userId="db3ae525-2ff5-4a54-96c3-6ca451cc12b0" providerId="ADAL" clId="{BCB6E35D-245F-4E3B-8369-FD6D91F40ACF}" dt="2022-07-28T09:26:32.120" v="72" actId="20577"/>
      <pc:docMkLst>
        <pc:docMk/>
      </pc:docMkLst>
      <pc:sldChg chg="modSp mod">
        <pc:chgData name="Constan" userId="db3ae525-2ff5-4a54-96c3-6ca451cc12b0" providerId="ADAL" clId="{BCB6E35D-245F-4E3B-8369-FD6D91F40ACF}" dt="2022-07-28T09:26:32.120" v="72" actId="20577"/>
        <pc:sldMkLst>
          <pc:docMk/>
          <pc:sldMk cId="1843421281" sldId="260"/>
        </pc:sldMkLst>
        <pc:spChg chg="mod">
          <ac:chgData name="Constan" userId="db3ae525-2ff5-4a54-96c3-6ca451cc12b0" providerId="ADAL" clId="{BCB6E35D-245F-4E3B-8369-FD6D91F40ACF}" dt="2022-07-28T09:26:32.120" v="72" actId="20577"/>
          <ac:spMkLst>
            <pc:docMk/>
            <pc:sldMk cId="1843421281" sldId="260"/>
            <ac:spMk id="2" creationId="{00000000-0000-0000-0000-000000000000}"/>
          </ac:spMkLst>
        </pc:spChg>
      </pc:sldChg>
    </pc:docChg>
  </pc:docChgLst>
  <pc:docChgLst>
    <pc:chgData name="Constan" userId="db3ae525-2ff5-4a54-96c3-6ca451cc12b0" providerId="ADAL" clId="{39AC7176-6F9E-468D-A319-4A14759B444A}"/>
    <pc:docChg chg="modSld">
      <pc:chgData name="Constan" userId="db3ae525-2ff5-4a54-96c3-6ca451cc12b0" providerId="ADAL" clId="{39AC7176-6F9E-468D-A319-4A14759B444A}" dt="2023-10-06T10:13:06.732" v="165" actId="6549"/>
      <pc:docMkLst>
        <pc:docMk/>
      </pc:docMkLst>
      <pc:sldChg chg="modSp mod">
        <pc:chgData name="Constan" userId="db3ae525-2ff5-4a54-96c3-6ca451cc12b0" providerId="ADAL" clId="{39AC7176-6F9E-468D-A319-4A14759B444A}" dt="2023-10-06T10:13:06.732" v="165" actId="6549"/>
        <pc:sldMkLst>
          <pc:docMk/>
          <pc:sldMk cId="1843421281" sldId="260"/>
        </pc:sldMkLst>
        <pc:spChg chg="mod">
          <ac:chgData name="Constan" userId="db3ae525-2ff5-4a54-96c3-6ca451cc12b0" providerId="ADAL" clId="{39AC7176-6F9E-468D-A319-4A14759B444A}" dt="2023-10-06T10:12:47.523" v="147" actId="6549"/>
          <ac:spMkLst>
            <pc:docMk/>
            <pc:sldMk cId="1843421281" sldId="260"/>
            <ac:spMk id="2" creationId="{00000000-0000-0000-0000-000000000000}"/>
          </ac:spMkLst>
        </pc:spChg>
        <pc:spChg chg="mod">
          <ac:chgData name="Constan" userId="db3ae525-2ff5-4a54-96c3-6ca451cc12b0" providerId="ADAL" clId="{39AC7176-6F9E-468D-A319-4A14759B444A}" dt="2023-10-06T10:13:06.732" v="165" actId="6549"/>
          <ac:spMkLst>
            <pc:docMk/>
            <pc:sldMk cId="1843421281" sldId="260"/>
            <ac:spMk id="3" creationId="{00000000-0000-0000-0000-000000000000}"/>
          </ac:spMkLst>
        </pc:spChg>
      </pc:sldChg>
    </pc:docChg>
  </pc:docChgLst>
  <pc:docChgLst>
    <pc:chgData name="Constan" userId="db3ae525-2ff5-4a54-96c3-6ca451cc12b0" providerId="ADAL" clId="{C68861CE-55F0-40AE-AB97-8FF2CCE351B8}"/>
    <pc:docChg chg="undo custSel modSld">
      <pc:chgData name="Constan" userId="db3ae525-2ff5-4a54-96c3-6ca451cc12b0" providerId="ADAL" clId="{C68861CE-55F0-40AE-AB97-8FF2CCE351B8}" dt="2022-03-18T11:26:14.753" v="242" actId="27636"/>
      <pc:docMkLst>
        <pc:docMk/>
      </pc:docMkLst>
      <pc:sldChg chg="modSp mod">
        <pc:chgData name="Constan" userId="db3ae525-2ff5-4a54-96c3-6ca451cc12b0" providerId="ADAL" clId="{C68861CE-55F0-40AE-AB97-8FF2CCE351B8}" dt="2022-03-18T11:26:14.753" v="242" actId="27636"/>
        <pc:sldMkLst>
          <pc:docMk/>
          <pc:sldMk cId="0" sldId="257"/>
        </pc:sldMkLst>
        <pc:spChg chg="mod">
          <ac:chgData name="Constan" userId="db3ae525-2ff5-4a54-96c3-6ca451cc12b0" providerId="ADAL" clId="{C68861CE-55F0-40AE-AB97-8FF2CCE351B8}" dt="2022-03-18T11:26:14.753" v="242" actId="27636"/>
          <ac:spMkLst>
            <pc:docMk/>
            <pc:sldMk cId="0" sldId="257"/>
            <ac:spMk id="16" creationId="{00000000-0000-0000-0000-000000000000}"/>
          </ac:spMkLst>
        </pc:spChg>
      </pc:sldChg>
    </pc:docChg>
  </pc:docChgLst>
  <pc:docChgLst>
    <pc:chgData name="Constan" userId="db3ae525-2ff5-4a54-96c3-6ca451cc12b0" providerId="ADAL" clId="{0828162E-12B2-4DC8-873C-26273A2A2868}"/>
    <pc:docChg chg="custSel modSld">
      <pc:chgData name="Constan" userId="db3ae525-2ff5-4a54-96c3-6ca451cc12b0" providerId="ADAL" clId="{0828162E-12B2-4DC8-873C-26273A2A2868}" dt="2022-03-14T15:58:53.664" v="124" actId="20577"/>
      <pc:docMkLst>
        <pc:docMk/>
      </pc:docMkLst>
      <pc:sldChg chg="modSp mod">
        <pc:chgData name="Constan" userId="db3ae525-2ff5-4a54-96c3-6ca451cc12b0" providerId="ADAL" clId="{0828162E-12B2-4DC8-873C-26273A2A2868}" dt="2022-03-14T15:58:53.664" v="124" actId="20577"/>
        <pc:sldMkLst>
          <pc:docMk/>
          <pc:sldMk cId="0" sldId="257"/>
        </pc:sldMkLst>
        <pc:spChg chg="mod">
          <ac:chgData name="Constan" userId="db3ae525-2ff5-4a54-96c3-6ca451cc12b0" providerId="ADAL" clId="{0828162E-12B2-4DC8-873C-26273A2A2868}" dt="2022-03-14T15:58:53.664" v="124" actId="20577"/>
          <ac:spMkLst>
            <pc:docMk/>
            <pc:sldMk cId="0" sldId="257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764C-F79B-47BA-8206-CAC51BCAF67F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A57CF-39B6-4001-8864-20AA684313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58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57CF-39B6-4001-8864-20AA684313B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50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187624" y="950863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curso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71F8-6E6F-46DC-BAFC-371EED861FB6}" type="datetimeFigureOut">
              <a:rPr lang="es-ES" smtClean="0"/>
              <a:pPr/>
              <a:t>05/11/2024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546539"/>
            <a:ext cx="2339280" cy="584819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0" y="0"/>
            <a:ext cx="9144000" cy="3774215"/>
          </a:xfrm>
          <a:prstGeom prst="rect">
            <a:avLst/>
          </a:prstGeom>
          <a:solidFill>
            <a:srgbClr val="474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7"/>
          <a:stretch/>
        </p:blipFill>
        <p:spPr>
          <a:xfrm>
            <a:off x="4603245" y="-741831"/>
            <a:ext cx="4577267" cy="5807114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7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7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2589"/>
      </p:ext>
    </p:extLst>
  </p:cSld>
  <p:clrMapOvr>
    <a:masterClrMapping/>
  </p:clrMapOvr>
  <p:transition spd="slow" advTm="10000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7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187624" y="950863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curso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42E21-BDF6-4F15-8E79-CBF8A66C9C6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546539"/>
            <a:ext cx="2339280" cy="584819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0" y="0"/>
            <a:ext cx="9144000" cy="3774215"/>
          </a:xfrm>
          <a:prstGeom prst="rect">
            <a:avLst/>
          </a:prstGeom>
          <a:solidFill>
            <a:srgbClr val="474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7"/>
          <a:stretch/>
        </p:blipFill>
        <p:spPr>
          <a:xfrm>
            <a:off x="4603245" y="-741831"/>
            <a:ext cx="4577267" cy="58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5174"/>
      </p:ext>
    </p:extLst>
  </p:cSld>
  <p:clrMapOvr>
    <a:masterClrMapping/>
  </p:clrMapOvr>
  <p:transition spd="slow" advTm="10000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600F7-AA0F-4BE2-A0C7-869C11625E3F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342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88627"/>
      </p:ext>
    </p:extLst>
  </p:cSld>
  <p:clrMapOvr>
    <a:masterClrMapping/>
  </p:clrMapOvr>
  <p:transition spd="slow" advTm="10000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9E532-E26D-46DB-82A7-E652CB63724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02591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42843"/>
      </p:ext>
    </p:extLst>
  </p:cSld>
  <p:clrMapOvr>
    <a:masterClrMapping/>
  </p:clrMapOvr>
  <p:transition spd="slow" advTm="10000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1161B-FCD8-4791-B55B-C332425AFD9F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3837"/>
      </p:ext>
    </p:extLst>
  </p:cSld>
  <p:clrMapOvr>
    <a:masterClrMapping/>
  </p:clrMapOvr>
  <p:transition spd="slow" advTm="10000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FF0E2-0886-4C96-846D-90590B50504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778"/>
      </p:ext>
    </p:extLst>
  </p:cSld>
  <p:clrMapOvr>
    <a:masterClrMapping/>
  </p:clrMapOvr>
  <p:transition spd="slow" advTm="10000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98BF3-C026-4DFB-A616-4AD3AD07A27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88295"/>
      </p:ext>
    </p:extLst>
  </p:cSld>
  <p:clrMapOvr>
    <a:masterClrMapping/>
  </p:clrMapOvr>
  <p:transition spd="slow" advTm="10000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087E2-A137-4B0C-ACE6-A101C73CC63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76211"/>
      </p:ext>
    </p:extLst>
  </p:cSld>
  <p:clrMapOvr>
    <a:masterClrMapping/>
  </p:clrMapOvr>
  <p:transition spd="slow" advTm="10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34299" cy="365125"/>
          </a:xfrm>
        </p:spPr>
        <p:txBody>
          <a:bodyPr/>
          <a:lstStyle/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E3432-7B75-461B-95F6-3025747332CF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07610"/>
      </p:ext>
    </p:extLst>
  </p:cSld>
  <p:clrMapOvr>
    <a:masterClrMapping/>
  </p:clrMapOvr>
  <p:transition spd="slow" advTm="10000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0F97B-C25B-4DB9-9E82-B2932F9A831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26331"/>
      </p:ext>
    </p:extLst>
  </p:cSld>
  <p:clrMapOvr>
    <a:masterClrMapping/>
  </p:clrMapOvr>
  <p:transition spd="slow" advTm="10000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E0257-EFBF-4616-AA33-CF134E42F3E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7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8054"/>
      </p:ext>
    </p:extLst>
  </p:cSld>
  <p:clrMapOvr>
    <a:masterClrMapping/>
  </p:clrMapOvr>
  <p:transition spd="slow" advTm="10000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3B3A4-D8DF-48D1-9835-0A4BAF6D96C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7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10407"/>
      </p:ext>
    </p:extLst>
  </p:cSld>
  <p:clrMapOvr>
    <a:masterClrMapping/>
  </p:clrMapOvr>
  <p:transition spd="slow" advTm="10000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8EF1C-4F76-4EEB-801B-99E6E0474FEA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7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88300"/>
      </p:ext>
    </p:extLst>
  </p:cSld>
  <p:clrMapOvr>
    <a:masterClrMapping/>
  </p:clrMapOvr>
  <p:transition spd="slow" advTm="10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02591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1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4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1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/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2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274638"/>
            <a:ext cx="7598591" cy="65869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2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0"/>
          <a:stretch/>
        </p:blipFill>
        <p:spPr>
          <a:xfrm>
            <a:off x="8202901" y="5960306"/>
            <a:ext cx="835995" cy="792088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D71F8-6E6F-46DC-BAFC-371EED861FB6}" type="datetimeFigureOut">
              <a:rPr lang="es-ES" smtClean="0"/>
              <a:pPr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469B3-4EB5-4DDF-9173-7134654DDA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ransition spd="slow" advTm="10000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C5BB5-4FFB-4B87-8B90-1464FBF0AFA3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Tm="10000">
    <p:randomBa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T%20DESARROLLO%20PROFESIONAL%20RedTransfer.pdf" TargetMode="External"/><Relationship Id="rId2" Type="http://schemas.openxmlformats.org/officeDocument/2006/relationships/hyperlink" Target="Plan%20formativo%20RedTransfer%20202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RECURSOS%20HUMANOS%20EN%20TRANSFERENCIA%20DE%20CONOCIMIENTO.doc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1.jpeg"/><Relationship Id="rId3" Type="http://schemas.openxmlformats.org/officeDocument/2006/relationships/image" Target="../media/image19.jpeg"/><Relationship Id="rId21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gif"/><Relationship Id="rId25" Type="http://schemas.openxmlformats.org/officeDocument/2006/relationships/image" Target="../media/image40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39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8.pn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ttp.global/application-process/criteria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7920880" cy="1470025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474B59"/>
                </a:solidFill>
              </a:rPr>
              <a:t>XXX JORNADAS DE INVESTIGACIÓN </a:t>
            </a:r>
            <a:br>
              <a:rPr lang="es-ES" sz="2400" b="1" dirty="0" smtClean="0">
                <a:solidFill>
                  <a:srgbClr val="474B59"/>
                </a:solidFill>
              </a:rPr>
            </a:br>
            <a:r>
              <a:rPr lang="es-ES" sz="2400" b="1" dirty="0" smtClean="0">
                <a:solidFill>
                  <a:srgbClr val="474B59"/>
                </a:solidFill>
              </a:rPr>
              <a:t>DE LAS UNIVERSIDADES ESPAÑOLAS</a:t>
            </a:r>
            <a:br>
              <a:rPr lang="es-ES" sz="2400" b="1" dirty="0" smtClean="0">
                <a:solidFill>
                  <a:srgbClr val="474B59"/>
                </a:solidFill>
              </a:rPr>
            </a:br>
            <a:r>
              <a:rPr lang="es-ES" sz="2400" b="1" dirty="0" smtClean="0">
                <a:solidFill>
                  <a:srgbClr val="474B59"/>
                </a:solidFill>
              </a:rPr>
              <a:t/>
            </a:r>
            <a:br>
              <a:rPr lang="es-ES" sz="2400" b="1" dirty="0" smtClean="0">
                <a:solidFill>
                  <a:srgbClr val="474B59"/>
                </a:solidFill>
              </a:rPr>
            </a:br>
            <a:r>
              <a:rPr lang="es-ES" sz="2400" b="1" dirty="0" smtClean="0">
                <a:solidFill>
                  <a:srgbClr val="474B59"/>
                </a:solidFill>
              </a:rPr>
              <a:t>Cuenca, 13 y 14 noviembre 2024</a:t>
            </a:r>
            <a:endParaRPr lang="es-ES" sz="2000" dirty="0">
              <a:solidFill>
                <a:srgbClr val="474B59"/>
              </a:solidFill>
            </a:endParaRPr>
          </a:p>
        </p:txBody>
      </p:sp>
      <p:sp>
        <p:nvSpPr>
          <p:cNvPr id="3" name="15 Subtítulo"/>
          <p:cNvSpPr txBox="1">
            <a:spLocks/>
          </p:cNvSpPr>
          <p:nvPr/>
        </p:nvSpPr>
        <p:spPr>
          <a:xfrm>
            <a:off x="755576" y="764704"/>
            <a:ext cx="756084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>
                <a:solidFill>
                  <a:schemeClr val="bg1"/>
                </a:solidFill>
              </a:rPr>
              <a:t>Reconocimiento y carrera profesional </a:t>
            </a:r>
            <a:endParaRPr lang="es-E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Gestores </a:t>
            </a:r>
            <a:r>
              <a:rPr lang="es-ES" sz="2800" dirty="0" err="1">
                <a:solidFill>
                  <a:schemeClr val="bg1"/>
                </a:solidFill>
              </a:rPr>
              <a:t>I+D+i</a:t>
            </a:r>
            <a:r>
              <a:rPr lang="es-ES" dirty="0"/>
              <a:t> </a:t>
            </a:r>
            <a:endParaRPr lang="es-ES_tradnl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sz="2000" dirty="0" smtClean="0">
                <a:solidFill>
                  <a:schemeClr val="bg1"/>
                </a:solidFill>
              </a:rPr>
              <a:t>Juan Martínez Armesto</a:t>
            </a:r>
            <a:endParaRPr lang="es-ES_tradnl" sz="2000" dirty="0">
              <a:solidFill>
                <a:schemeClr val="bg1"/>
              </a:solidFill>
            </a:endParaRPr>
          </a:p>
          <a:p>
            <a:endParaRPr lang="es-ES_tradnl" sz="24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13 </a:t>
            </a:r>
            <a:r>
              <a:rPr lang="es-ES" sz="1800" dirty="0">
                <a:solidFill>
                  <a:schemeClr val="bg1"/>
                </a:solidFill>
              </a:rPr>
              <a:t>de </a:t>
            </a:r>
            <a:r>
              <a:rPr lang="es-ES" sz="1800" dirty="0" smtClean="0">
                <a:solidFill>
                  <a:schemeClr val="bg1"/>
                </a:solidFill>
              </a:rPr>
              <a:t>noviembre </a:t>
            </a:r>
            <a:r>
              <a:rPr lang="es-ES" sz="1800" dirty="0">
                <a:solidFill>
                  <a:schemeClr val="bg1"/>
                </a:solidFill>
              </a:rPr>
              <a:t>de 2024 </a:t>
            </a:r>
          </a:p>
        </p:txBody>
      </p:sp>
    </p:spTree>
    <p:extLst>
      <p:ext uri="{BB962C8B-B14F-4D97-AF65-F5344CB8AC3E}">
        <p14:creationId xmlns:p14="http://schemas.microsoft.com/office/powerpoint/2010/main" val="1843421281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F3A60D"/>
                </a:solidFill>
              </a:rPr>
              <a:t>Evaluación de requisitos </a:t>
            </a:r>
            <a:r>
              <a:rPr lang="es-ES" b="1" dirty="0">
                <a:solidFill>
                  <a:srgbClr val="F3A60D"/>
                </a:solidFill>
              </a:rPr>
              <a:t>acreditación RTTP</a:t>
            </a:r>
            <a:endParaRPr lang="es-ES" b="1" dirty="0">
              <a:latin typeface="+mn-lt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 smtClean="0">
                <a:solidFill>
                  <a:srgbClr val="474B59"/>
                </a:solidFill>
              </a:rPr>
              <a:t>Panel de personas “expertas” propuestas por las asociaciones de ATTP (12 panelistas en 2024)</a:t>
            </a:r>
          </a:p>
          <a:p>
            <a:r>
              <a:rPr lang="es-ES" sz="2800" dirty="0" smtClean="0">
                <a:solidFill>
                  <a:srgbClr val="474B59"/>
                </a:solidFill>
              </a:rPr>
              <a:t>Tras cada “corte” (4 al año) se evalúa la documentación aportada y se envía a la “</a:t>
            </a:r>
            <a:r>
              <a:rPr lang="es-ES" sz="2800" dirty="0" err="1" smtClean="0">
                <a:solidFill>
                  <a:srgbClr val="474B59"/>
                </a:solidFill>
              </a:rPr>
              <a:t>chair</a:t>
            </a:r>
            <a:r>
              <a:rPr lang="es-ES" sz="2800" dirty="0" smtClean="0">
                <a:solidFill>
                  <a:srgbClr val="474B59"/>
                </a:solidFill>
              </a:rPr>
              <a:t>” </a:t>
            </a:r>
          </a:p>
          <a:p>
            <a:r>
              <a:rPr lang="es-ES" sz="2800" dirty="0" smtClean="0">
                <a:solidFill>
                  <a:srgbClr val="474B59"/>
                </a:solidFill>
              </a:rPr>
              <a:t>Habitualmente, se convoca una reunión para discusión de casos dudosos </a:t>
            </a:r>
          </a:p>
          <a:p>
            <a:r>
              <a:rPr lang="es-ES" sz="2800" dirty="0" smtClean="0">
                <a:solidFill>
                  <a:srgbClr val="474B59"/>
                </a:solidFill>
              </a:rPr>
              <a:t>Alto porcentaje de éxito (71% en el corte de agosto 2024)</a:t>
            </a:r>
          </a:p>
          <a:p>
            <a:r>
              <a:rPr lang="es-ES" sz="2800" dirty="0" smtClean="0">
                <a:solidFill>
                  <a:srgbClr val="474B59"/>
                </a:solidFill>
              </a:rPr>
              <a:t>Candidaturas españolas suelen ser exitosas</a:t>
            </a:r>
          </a:p>
          <a:p>
            <a:r>
              <a:rPr lang="es-ES" sz="2800" dirty="0" smtClean="0">
                <a:solidFill>
                  <a:srgbClr val="474B59"/>
                </a:solidFill>
              </a:rPr>
              <a:t>Asesoramiento desde </a:t>
            </a:r>
            <a:r>
              <a:rPr lang="es-ES" sz="2800" dirty="0" err="1" smtClean="0">
                <a:solidFill>
                  <a:srgbClr val="474B59"/>
                </a:solidFill>
              </a:rPr>
              <a:t>RedTransfer</a:t>
            </a:r>
            <a:r>
              <a:rPr lang="es-ES" sz="2800" dirty="0" smtClean="0">
                <a:solidFill>
                  <a:srgbClr val="474B59"/>
                </a:solidFill>
              </a:rPr>
              <a:t> (sin coste) </a:t>
            </a:r>
          </a:p>
          <a:p>
            <a:endParaRPr lang="es-ES" sz="2800" dirty="0">
              <a:solidFill>
                <a:srgbClr val="474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06433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ES" sz="3600" b="1" dirty="0" smtClean="0">
              <a:solidFill>
                <a:srgbClr val="F3A60D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ES" sz="3600" b="1" dirty="0" smtClean="0">
                <a:solidFill>
                  <a:srgbClr val="F3A60D"/>
                </a:solidFill>
                <a:ea typeface="+mj-ea"/>
                <a:cs typeface="+mj-cs"/>
              </a:rPr>
              <a:t>¡Muchas gracias por la atención!</a:t>
            </a:r>
          </a:p>
          <a:p>
            <a:pPr marL="0" indent="0" algn="ctr">
              <a:buNone/>
            </a:pPr>
            <a:endParaRPr lang="es-ES" sz="3600" b="1" dirty="0">
              <a:solidFill>
                <a:srgbClr val="F3A60D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es-ES" sz="3600" b="1" dirty="0" smtClean="0">
              <a:solidFill>
                <a:srgbClr val="F3A60D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es-ES" sz="3600" b="1" dirty="0">
              <a:solidFill>
                <a:srgbClr val="F3A60D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ES" sz="3600" b="1" dirty="0" smtClean="0">
                <a:solidFill>
                  <a:srgbClr val="F3A60D"/>
                </a:solidFill>
                <a:ea typeface="+mj-ea"/>
                <a:cs typeface="+mj-cs"/>
              </a:rPr>
              <a:t>juan.martinez@redtransfer.org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6733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9021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>
            <a:extLst>
              <a:ext uri="{FF2B5EF4-FFF2-40B4-BE49-F238E27FC236}">
                <a16:creationId xmlns:a16="http://schemas.microsoft.com/office/drawing/2014/main" id="{D390C699-2566-A5B4-5FB2-B3F7ED11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b="1" dirty="0" err="1" smtClean="0">
                <a:solidFill>
                  <a:srgbClr val="F3A60D"/>
                </a:solidFill>
              </a:rPr>
              <a:t>RedTransfer</a:t>
            </a:r>
            <a:r>
              <a:rPr lang="es-ES" b="1" dirty="0" smtClean="0">
                <a:solidFill>
                  <a:srgbClr val="F3A60D"/>
                </a:solidFill>
              </a:rPr>
              <a:t>: ¿</a:t>
            </a:r>
            <a:r>
              <a:rPr lang="es-ES" b="1" dirty="0" smtClean="0">
                <a:solidFill>
                  <a:srgbClr val="E79E0B"/>
                </a:solidFill>
              </a:rPr>
              <a:t>Qué</a:t>
            </a:r>
            <a:r>
              <a:rPr lang="es-ES" b="1" dirty="0" smtClean="0">
                <a:solidFill>
                  <a:srgbClr val="F3A60D"/>
                </a:solidFill>
              </a:rPr>
              <a:t> </a:t>
            </a:r>
            <a:r>
              <a:rPr lang="es-ES" b="1" dirty="0">
                <a:solidFill>
                  <a:srgbClr val="F3A60D"/>
                </a:solidFill>
              </a:rPr>
              <a:t>somos?</a:t>
            </a:r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6A3A70D7-5FBC-C360-0252-FE480D925C00}"/>
              </a:ext>
            </a:extLst>
          </p:cNvPr>
          <p:cNvSpPr/>
          <p:nvPr/>
        </p:nvSpPr>
        <p:spPr>
          <a:xfrm>
            <a:off x="1043608" y="1341251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/>
              <a:t>“Una asociación de profesionales de la gestión de la investigación, la innovación y la transferencia de conocimiento, que trabajan tanto en el sector público como en el privado”</a:t>
            </a: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4422482C-9F92-9CAE-02F5-7B3F224932C5}"/>
              </a:ext>
            </a:extLst>
          </p:cNvPr>
          <p:cNvSpPr/>
          <p:nvPr/>
        </p:nvSpPr>
        <p:spPr>
          <a:xfrm>
            <a:off x="971600" y="269969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3A60D"/>
                </a:solidFill>
              </a:rPr>
              <a:t>Un grupo de PERSONAS interesadas en su profesión, procedentes de: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EC1A86A2-A511-A1FA-D575-30C7ABF8FD58}"/>
              </a:ext>
            </a:extLst>
          </p:cNvPr>
          <p:cNvSpPr/>
          <p:nvPr/>
        </p:nvSpPr>
        <p:spPr>
          <a:xfrm>
            <a:off x="1206780" y="3645024"/>
            <a:ext cx="4373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Unidades de gestión de la I+D y la TC en  universidades y centros de I+D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Unidades de innovación de hospitales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Centros tecnológicos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Parques Científicos y Tecnológicos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Consultoras de innovación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Agencias de patentes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Despachos de abogados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Empresas innovadoras </a:t>
            </a:r>
          </a:p>
        </p:txBody>
      </p:sp>
      <p:pic>
        <p:nvPicPr>
          <p:cNvPr id="10" name="6 Imagen">
            <a:extLst>
              <a:ext uri="{FF2B5EF4-FFF2-40B4-BE49-F238E27FC236}">
                <a16:creationId xmlns:a16="http://schemas.microsoft.com/office/drawing/2014/main" id="{22CE690B-BD6D-C852-6BB9-BEBF292E70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71" y="4517082"/>
            <a:ext cx="1078793" cy="653995"/>
          </a:xfrm>
          <a:prstGeom prst="rect">
            <a:avLst/>
          </a:prstGeom>
          <a:noFill/>
        </p:spPr>
      </p:pic>
      <p:pic>
        <p:nvPicPr>
          <p:cNvPr id="11" name="7 Imagen">
            <a:extLst>
              <a:ext uri="{FF2B5EF4-FFF2-40B4-BE49-F238E27FC236}">
                <a16:creationId xmlns:a16="http://schemas.microsoft.com/office/drawing/2014/main" id="{855F1673-C321-5765-9DD9-F4EA43CC85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76" y="4464617"/>
            <a:ext cx="1364615" cy="628650"/>
          </a:xfrm>
          <a:prstGeom prst="rect">
            <a:avLst/>
          </a:prstGeom>
          <a:noFill/>
        </p:spPr>
      </p:pic>
      <p:sp>
        <p:nvSpPr>
          <p:cNvPr id="12" name="9 Rectángulo">
            <a:extLst>
              <a:ext uri="{FF2B5EF4-FFF2-40B4-BE49-F238E27FC236}">
                <a16:creationId xmlns:a16="http://schemas.microsoft.com/office/drawing/2014/main" id="{F2523B40-5719-ED16-F18D-D596B30F0CB1}"/>
              </a:ext>
            </a:extLst>
          </p:cNvPr>
          <p:cNvSpPr/>
          <p:nvPr/>
        </p:nvSpPr>
        <p:spPr>
          <a:xfrm>
            <a:off x="5868144" y="4075519"/>
            <a:ext cx="17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Referentes:</a:t>
            </a:r>
            <a:endParaRPr lang="es-ES" i="1" dirty="0">
              <a:solidFill>
                <a:srgbClr val="C00000"/>
              </a:solidFill>
            </a:endParaRP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CA62DE7F-93EC-7DE3-C2A2-BB8FF774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69B3-4EB5-4DDF-9173-7134654DDA0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74484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>
            <a:extLst>
              <a:ext uri="{FF2B5EF4-FFF2-40B4-BE49-F238E27FC236}">
                <a16:creationId xmlns:a16="http://schemas.microsoft.com/office/drawing/2014/main" id="{28C72C0E-C9CB-85D4-386E-C6027FB4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9478"/>
            <a:ext cx="4330824" cy="658064"/>
          </a:xfrm>
        </p:spPr>
        <p:txBody>
          <a:bodyPr/>
          <a:lstStyle/>
          <a:p>
            <a:r>
              <a:rPr lang="es-ES" sz="2800" b="1" dirty="0">
                <a:solidFill>
                  <a:srgbClr val="F3A60D"/>
                </a:solidFill>
              </a:rPr>
              <a:t>Objetivo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43795E35-C54D-D46A-97A6-600AF059FBA7}"/>
              </a:ext>
            </a:extLst>
          </p:cNvPr>
          <p:cNvSpPr/>
          <p:nvPr/>
        </p:nvSpPr>
        <p:spPr>
          <a:xfrm>
            <a:off x="1397552" y="148478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/>
              <a:t>Fortalecer el impacto de la investigación en la sociedad y en la economía a través del apoyo a la transferencia de conocimiento, la innovación y la gestión de la investigación que realizan universidades, centros de I+D y otros agentes.</a:t>
            </a:r>
          </a:p>
        </p:txBody>
      </p:sp>
      <p:sp>
        <p:nvSpPr>
          <p:cNvPr id="13" name="9 Rectángulo">
            <a:extLst>
              <a:ext uri="{FF2B5EF4-FFF2-40B4-BE49-F238E27FC236}">
                <a16:creationId xmlns:a16="http://schemas.microsoft.com/office/drawing/2014/main" id="{4ECA6982-F9A8-3C7D-A5E6-240B4C45964B}"/>
              </a:ext>
            </a:extLst>
          </p:cNvPr>
          <p:cNvSpPr/>
          <p:nvPr/>
        </p:nvSpPr>
        <p:spPr>
          <a:xfrm>
            <a:off x="1115616" y="4027305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s-ES_tradnl" sz="2000" dirty="0"/>
              <a:t>Formación y reconocimiento profesional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_tradnl" sz="2000" dirty="0"/>
              <a:t>Trabajo en red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_tradnl" sz="2000" dirty="0"/>
              <a:t>Elaboración y difusión de estudios e informes de interés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_tradnl" sz="2000" dirty="0"/>
              <a:t>Asesoramiento a los miembros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_tradnl" sz="2000" dirty="0"/>
              <a:t>Organización de eventos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_tradnl" sz="2000" dirty="0"/>
              <a:t>Apoyo al empleo y a la movilidad interprofesional</a:t>
            </a:r>
          </a:p>
        </p:txBody>
      </p:sp>
      <p:sp>
        <p:nvSpPr>
          <p:cNvPr id="14" name="5 Título">
            <a:extLst>
              <a:ext uri="{FF2B5EF4-FFF2-40B4-BE49-F238E27FC236}">
                <a16:creationId xmlns:a16="http://schemas.microsoft.com/office/drawing/2014/main" id="{10C0A118-F511-E44A-6337-BDECD48D1848}"/>
              </a:ext>
            </a:extLst>
          </p:cNvPr>
          <p:cNvSpPr txBox="1">
            <a:spLocks/>
          </p:cNvSpPr>
          <p:nvPr/>
        </p:nvSpPr>
        <p:spPr>
          <a:xfrm>
            <a:off x="755576" y="3195420"/>
            <a:ext cx="4330824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F3A60D"/>
                </a:solidFill>
              </a:rPr>
              <a:t>¿Qué hacemos</a:t>
            </a:r>
            <a:r>
              <a:rPr lang="es-ES" sz="2800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AA86F2AB-8885-58DF-8C07-D82ECBB1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69B3-4EB5-4DDF-9173-7134654DDA0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876752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+mn-lt"/>
              </a:rPr>
              <a:t> </a:t>
            </a:r>
            <a:r>
              <a:rPr lang="es-ES" b="1" dirty="0" smtClean="0">
                <a:solidFill>
                  <a:srgbClr val="F3A60D"/>
                </a:solidFill>
              </a:rPr>
              <a:t>Formación y reconocimiento profesional</a:t>
            </a:r>
            <a:endParaRPr lang="es-ES" b="1" dirty="0">
              <a:latin typeface="+mn-lt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474B59"/>
                </a:solidFill>
              </a:rPr>
              <a:t>Plan Formativo anual: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474B59"/>
                </a:solidFill>
                <a:hlinkClick r:id="rId2" action="ppaction://hlinkfile"/>
              </a:rPr>
              <a:t>Plan formativo </a:t>
            </a:r>
            <a:r>
              <a:rPr lang="es-ES" dirty="0" err="1" smtClean="0">
                <a:solidFill>
                  <a:srgbClr val="474B59"/>
                </a:solidFill>
                <a:hlinkClick r:id="rId2" action="ppaction://hlinkfile"/>
              </a:rPr>
              <a:t>RedTransfer</a:t>
            </a:r>
            <a:r>
              <a:rPr lang="es-ES" dirty="0" smtClean="0">
                <a:solidFill>
                  <a:srgbClr val="474B59"/>
                </a:solidFill>
                <a:hlinkClick r:id="rId2" action="ppaction://hlinkfile"/>
              </a:rPr>
              <a:t> 2024.pdf</a:t>
            </a:r>
            <a:endParaRPr lang="es-ES" dirty="0" smtClean="0">
              <a:solidFill>
                <a:srgbClr val="474B59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474B59"/>
              </a:solidFill>
            </a:endParaRPr>
          </a:p>
          <a:p>
            <a:r>
              <a:rPr lang="es-ES" dirty="0" smtClean="0">
                <a:solidFill>
                  <a:srgbClr val="474B59"/>
                </a:solidFill>
              </a:rPr>
              <a:t>Reconocimiento profesional 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474B59"/>
                </a:solidFill>
              </a:rPr>
              <a:t>Documento de posición (2017-2018):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474B59"/>
                </a:solidFill>
                <a:hlinkClick r:id="rId3" action="ppaction://hlinkfile"/>
              </a:rPr>
              <a:t>GT DESARROLLO PROFESIONAL RedTransfer.pdf</a:t>
            </a:r>
            <a:endParaRPr lang="es-ES" dirty="0" smtClean="0">
              <a:solidFill>
                <a:srgbClr val="474B59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474B59"/>
                </a:solidFill>
                <a:hlinkClick r:id="rId4" action="ppaction://hlinkfile"/>
              </a:rPr>
              <a:t>RECURSOS HUMANOS EN TRANSFERENCIA DE CONOCIMIENTO.docx</a:t>
            </a:r>
            <a:r>
              <a:rPr lang="es-ES" dirty="0" smtClean="0">
                <a:solidFill>
                  <a:srgbClr val="474B59"/>
                </a:solidFill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474B59"/>
              </a:solidFill>
            </a:endParaRPr>
          </a:p>
        </p:txBody>
      </p:sp>
    </p:spTree>
  </p:cSld>
  <p:clrMapOvr>
    <a:masterClrMapping/>
  </p:clrMapOvr>
  <p:transition spd="slow" advTm="10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>
            <a:extLst>
              <a:ext uri="{FF2B5EF4-FFF2-40B4-BE49-F238E27FC236}">
                <a16:creationId xmlns:a16="http://schemas.microsoft.com/office/drawing/2014/main" id="{FC8A67A2-3F2B-8DDF-7B36-56A9378B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61" y="75312"/>
            <a:ext cx="3538736" cy="634082"/>
          </a:xfrm>
        </p:spPr>
        <p:txBody>
          <a:bodyPr/>
          <a:lstStyle/>
          <a:p>
            <a:r>
              <a:rPr lang="es-ES" b="1" dirty="0">
                <a:solidFill>
                  <a:srgbClr val="F3A60D"/>
                </a:solidFill>
              </a:rPr>
              <a:t>Plan Formativo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A5A3A-2735-E6E7-B36B-7DFC893C5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2" r="30454"/>
          <a:stretch/>
        </p:blipFill>
        <p:spPr bwMode="auto">
          <a:xfrm>
            <a:off x="1640594" y="612767"/>
            <a:ext cx="1309914" cy="1881569"/>
          </a:xfrm>
          <a:prstGeom prst="rect">
            <a:avLst/>
          </a:prstGeom>
          <a:noFill/>
          <a:ln w="9525">
            <a:solidFill>
              <a:schemeClr val="tx1">
                <a:alpha val="78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C19442F-FC39-5ED8-277F-1D98A4B9B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286" r="30054"/>
          <a:stretch/>
        </p:blipFill>
        <p:spPr bwMode="auto">
          <a:xfrm>
            <a:off x="610614" y="762319"/>
            <a:ext cx="1346561" cy="1889490"/>
          </a:xfrm>
          <a:prstGeom prst="rect">
            <a:avLst/>
          </a:prstGeom>
          <a:noFill/>
          <a:ln w="9525">
            <a:solidFill>
              <a:schemeClr val="tx1">
                <a:alpha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B9965F1-5668-9A17-97FC-CC84D9B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6" r="29911"/>
          <a:stretch/>
        </p:blipFill>
        <p:spPr bwMode="auto">
          <a:xfrm>
            <a:off x="227590" y="1313947"/>
            <a:ext cx="1331890" cy="1881569"/>
          </a:xfrm>
          <a:prstGeom prst="rect">
            <a:avLst/>
          </a:prstGeom>
          <a:noFill/>
          <a:ln w="9525">
            <a:solidFill>
              <a:schemeClr val="tx1">
                <a:alpha val="78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F9037F0-236B-F86A-0D3B-806DC3BE3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r="29893"/>
          <a:stretch/>
        </p:blipFill>
        <p:spPr bwMode="auto">
          <a:xfrm>
            <a:off x="6533026" y="84196"/>
            <a:ext cx="2337652" cy="3285952"/>
          </a:xfrm>
          <a:prstGeom prst="rect">
            <a:avLst/>
          </a:prstGeom>
          <a:noFill/>
          <a:ln w="9525">
            <a:solidFill>
              <a:schemeClr val="tx1">
                <a:alpha val="81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EC6FB2-7236-9F9D-43B3-0BFC6E6A96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13" t="13601" r="42912" b="5200"/>
          <a:stretch/>
        </p:blipFill>
        <p:spPr>
          <a:xfrm>
            <a:off x="4943993" y="284432"/>
            <a:ext cx="2379482" cy="3285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89DA2622-44EE-B75F-57C8-C100740B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219566-1774-D99C-8546-275E488972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754" t="13247" r="43700" b="7073"/>
          <a:stretch/>
        </p:blipFill>
        <p:spPr>
          <a:xfrm>
            <a:off x="3307207" y="736979"/>
            <a:ext cx="2337652" cy="3321458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6E8F099-8486-1E5B-44B4-71732BBE1A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1558" y="3502445"/>
            <a:ext cx="2378637" cy="333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926575B-7DF1-726D-F301-6A560C9581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051" y="4363664"/>
            <a:ext cx="5648179" cy="230569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686E70D-6D51-F457-1160-D3F9C9019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r="31195"/>
          <a:stretch/>
        </p:blipFill>
        <p:spPr bwMode="auto">
          <a:xfrm>
            <a:off x="596057" y="1943887"/>
            <a:ext cx="1306777" cy="1889490"/>
          </a:xfrm>
          <a:prstGeom prst="rect">
            <a:avLst/>
          </a:prstGeom>
          <a:noFill/>
          <a:ln w="9525">
            <a:solidFill>
              <a:schemeClr val="tx1">
                <a:alpha val="77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4 Rectángulo">
            <a:extLst>
              <a:ext uri="{FF2B5EF4-FFF2-40B4-BE49-F238E27FC236}">
                <a16:creationId xmlns:a16="http://schemas.microsoft.com/office/drawing/2014/main" id="{5CE2D58B-1001-E38F-F5E0-3E35FF53EDAF}"/>
              </a:ext>
            </a:extLst>
          </p:cNvPr>
          <p:cNvSpPr/>
          <p:nvPr/>
        </p:nvSpPr>
        <p:spPr>
          <a:xfrm>
            <a:off x="227590" y="3942683"/>
            <a:ext cx="242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2016 a 2023:</a:t>
            </a:r>
          </a:p>
        </p:txBody>
      </p:sp>
    </p:spTree>
    <p:extLst>
      <p:ext uri="{BB962C8B-B14F-4D97-AF65-F5344CB8AC3E}">
        <p14:creationId xmlns:p14="http://schemas.microsoft.com/office/powerpoint/2010/main" val="2214157398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3A60D"/>
                </a:solidFill>
              </a:rPr>
              <a:t>Reconocimiento </a:t>
            </a:r>
            <a:r>
              <a:rPr lang="es-ES" b="1" dirty="0">
                <a:solidFill>
                  <a:srgbClr val="F3A60D"/>
                </a:solidFill>
              </a:rPr>
              <a:t>profesional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286" y="1667368"/>
            <a:ext cx="4677428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3699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3A60D"/>
                </a:solidFill>
              </a:rPr>
              <a:t>Reconocimiento </a:t>
            </a:r>
            <a:r>
              <a:rPr lang="es-ES" b="1" dirty="0">
                <a:solidFill>
                  <a:srgbClr val="F3A60D"/>
                </a:solidFill>
              </a:rPr>
              <a:t>profesional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59598"/>
          </a:xfrm>
        </p:spPr>
        <p:txBody>
          <a:bodyPr>
            <a:normAutofit fontScale="25000" lnSpcReduction="20000"/>
          </a:bodyPr>
          <a:lstStyle/>
          <a:p>
            <a:pPr marR="97550"/>
            <a:r>
              <a:rPr lang="es-ES" sz="7200" dirty="0" smtClean="0">
                <a:latin typeface="Calibri" panose="020F0502020204030204" pitchFamily="34" charset="0"/>
              </a:rPr>
              <a:t>3 </a:t>
            </a:r>
            <a:r>
              <a:rPr lang="es-ES" sz="7200" dirty="0">
                <a:latin typeface="Calibri" panose="020F0502020204030204" pitchFamily="34" charset="0"/>
              </a:rPr>
              <a:t>iniciativas </a:t>
            </a:r>
            <a:r>
              <a:rPr lang="es-ES" sz="7200" dirty="0" smtClean="0">
                <a:latin typeface="Calibri" panose="020F0502020204030204" pitchFamily="34" charset="0"/>
              </a:rPr>
              <a:t>analizadas por </a:t>
            </a:r>
            <a:r>
              <a:rPr lang="es-ES" sz="7200" dirty="0" err="1" smtClean="0">
                <a:latin typeface="Calibri" panose="020F0502020204030204" pitchFamily="34" charset="0"/>
              </a:rPr>
              <a:t>RedTransfer</a:t>
            </a:r>
            <a:r>
              <a:rPr lang="es-ES" sz="7200" dirty="0" smtClean="0">
                <a:latin typeface="Calibri" panose="020F0502020204030204" pitchFamily="34" charset="0"/>
              </a:rPr>
              <a:t> </a:t>
            </a:r>
          </a:p>
          <a:p>
            <a:pPr marR="97550"/>
            <a:endParaRPr lang="es-ES" sz="7200" dirty="0">
              <a:latin typeface="Calibri" panose="020F0502020204030204" pitchFamily="34" charset="0"/>
            </a:endParaRPr>
          </a:p>
          <a:p>
            <a:pPr marL="756000" lvl="2"/>
            <a:r>
              <a:rPr lang="es-ES" sz="5600" dirty="0">
                <a:latin typeface="Calibri" panose="020F0502020204030204" pitchFamily="34" charset="0"/>
              </a:rPr>
              <a:t>RTTP: </a:t>
            </a:r>
            <a:r>
              <a:rPr lang="es-ES" sz="5600" dirty="0" err="1" smtClean="0">
                <a:latin typeface="Calibri" panose="020F0502020204030204" pitchFamily="34" charset="0"/>
              </a:rPr>
              <a:t>Registered</a:t>
            </a:r>
            <a:r>
              <a:rPr lang="es-ES" sz="5600" dirty="0" smtClean="0">
                <a:latin typeface="Calibri" panose="020F0502020204030204" pitchFamily="34" charset="0"/>
              </a:rPr>
              <a:t> </a:t>
            </a:r>
            <a:r>
              <a:rPr lang="es-ES" sz="5600" dirty="0" err="1" smtClean="0">
                <a:latin typeface="Calibri" panose="020F0502020204030204" pitchFamily="34" charset="0"/>
              </a:rPr>
              <a:t>Technology</a:t>
            </a:r>
            <a:r>
              <a:rPr lang="es-ES" sz="5600" dirty="0" smtClean="0">
                <a:latin typeface="Calibri" panose="020F0502020204030204" pitchFamily="34" charset="0"/>
              </a:rPr>
              <a:t> Transfer Professional</a:t>
            </a: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Promovida </a:t>
            </a:r>
            <a:r>
              <a:rPr lang="es-ES" sz="5600" dirty="0">
                <a:solidFill>
                  <a:srgbClr val="FF0000"/>
                </a:solidFill>
                <a:latin typeface="Calibri" panose="020F0502020204030204" pitchFamily="34" charset="0"/>
              </a:rPr>
              <a:t>por 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ATTP – Alliance of </a:t>
            </a:r>
            <a:r>
              <a:rPr lang="es-E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Technology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Transfer Professionals</a:t>
            </a: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Implantado </a:t>
            </a:r>
            <a:r>
              <a:rPr lang="es-ES" sz="5600" dirty="0">
                <a:solidFill>
                  <a:srgbClr val="FF0000"/>
                </a:solidFill>
                <a:latin typeface="Calibri" panose="020F0502020204030204" pitchFamily="34" charset="0"/>
              </a:rPr>
              <a:t>desde 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2010. </a:t>
            </a:r>
            <a:r>
              <a:rPr lang="es-E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Actuamente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más de 450 profesionales registrados </a:t>
            </a:r>
            <a:endParaRPr lang="es-ES" sz="5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Orientado </a:t>
            </a:r>
            <a:r>
              <a:rPr lang="es-ES" sz="5600" dirty="0">
                <a:solidFill>
                  <a:srgbClr val="FF0000"/>
                </a:solidFill>
                <a:latin typeface="Calibri" panose="020F0502020204030204" pitchFamily="34" charset="0"/>
              </a:rPr>
              <a:t>a 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profesionales que </a:t>
            </a:r>
            <a:r>
              <a:rPr lang="es-ES" sz="5600" dirty="0">
                <a:solidFill>
                  <a:srgbClr val="FF0000"/>
                </a:solidFill>
                <a:latin typeface="Calibri" panose="020F0502020204030204" pitchFamily="34" charset="0"/>
              </a:rPr>
              <a:t>ejercen un puesto en la actividad de TT que aporta valor añadido a los resultados de investigación impulsando la TT y el intercambio de conocimiento entre academia y empresa en fórmulas que conducen a acuerdos negociados</a:t>
            </a: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Basado </a:t>
            </a:r>
            <a:r>
              <a:rPr lang="es-ES" sz="5600" dirty="0">
                <a:solidFill>
                  <a:srgbClr val="FF0000"/>
                </a:solidFill>
                <a:latin typeface="Calibri" panose="020F0502020204030204" pitchFamily="34" charset="0"/>
              </a:rPr>
              <a:t>en formación impartida por asociaciones 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ATTP, aunque se proponen vías alternativas</a:t>
            </a:r>
            <a:endParaRPr lang="es-ES" sz="5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27400" lvl="2" indent="0">
              <a:buNone/>
            </a:pP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es-ES" sz="5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RedTransfer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es miembro de </a:t>
            </a:r>
            <a:r>
              <a:rPr lang="es-ES" sz="5600" b="1" dirty="0">
                <a:solidFill>
                  <a:srgbClr val="FF0000"/>
                </a:solidFill>
                <a:latin typeface="Calibri" panose="020F0502020204030204" pitchFamily="34" charset="0"/>
              </a:rPr>
              <a:t>ATTP 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desde 2017 y </a:t>
            </a:r>
            <a:r>
              <a:rPr lang="es-ES" sz="5600" b="1" dirty="0">
                <a:solidFill>
                  <a:srgbClr val="FF0000"/>
                </a:solidFill>
                <a:latin typeface="Calibri" panose="020F0502020204030204" pitchFamily="34" charset="0"/>
              </a:rPr>
              <a:t>sus 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asociados pueden </a:t>
            </a:r>
            <a:r>
              <a:rPr lang="es-ES" sz="5600" b="1" dirty="0">
                <a:solidFill>
                  <a:srgbClr val="FF0000"/>
                </a:solidFill>
                <a:latin typeface="Calibri" panose="020F0502020204030204" pitchFamily="34" charset="0"/>
              </a:rPr>
              <a:t>acceder a 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RTTP </a:t>
            </a:r>
            <a:r>
              <a:rPr lang="es-ES" sz="5600" b="1" dirty="0">
                <a:solidFill>
                  <a:srgbClr val="FF0000"/>
                </a:solidFill>
                <a:latin typeface="Calibri" panose="020F0502020204030204" pitchFamily="34" charset="0"/>
              </a:rPr>
              <a:t>y sus cursos 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pueden </a:t>
            </a:r>
            <a:r>
              <a:rPr lang="es-ES" sz="5600" b="1" dirty="0">
                <a:solidFill>
                  <a:srgbClr val="FF0000"/>
                </a:solidFill>
                <a:latin typeface="Calibri" panose="020F0502020204030204" pitchFamily="34" charset="0"/>
              </a:rPr>
              <a:t>otorgar créditos para obtener 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RTTP. </a:t>
            </a:r>
            <a:r>
              <a:rPr lang="es-ES" sz="5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RedTransfer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está representado en el “</a:t>
            </a:r>
            <a:r>
              <a:rPr lang="es-ES" sz="5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Board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es-ES" sz="5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Directors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”, </a:t>
            </a:r>
            <a:r>
              <a:rPr lang="es-ES" sz="5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asi</a:t>
            </a:r>
            <a:r>
              <a:rPr lang="es-ES" sz="5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como en el panel de evaluación de candidaturas RTTP y en el comité de reconocimiento de cursos.  </a:t>
            </a:r>
            <a:endParaRPr lang="es-ES" sz="5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/>
            <a:endParaRPr lang="es-ES" sz="5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56000" lvl="2"/>
            <a:r>
              <a:rPr lang="es-ES" sz="5600" dirty="0">
                <a:solidFill>
                  <a:srgbClr val="000000"/>
                </a:solidFill>
                <a:latin typeface="Calibri" panose="020F0502020204030204" pitchFamily="34" charset="0"/>
              </a:rPr>
              <a:t>EUKTS: </a:t>
            </a:r>
            <a:r>
              <a:rPr lang="es-ES" sz="5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European</a:t>
            </a:r>
            <a:r>
              <a:rPr lang="es-ES" sz="5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5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Knowledge</a:t>
            </a:r>
            <a:r>
              <a:rPr lang="es-ES" sz="5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Transfer </a:t>
            </a:r>
            <a:r>
              <a:rPr lang="es-ES" sz="5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Society</a:t>
            </a:r>
            <a:r>
              <a:rPr lang="es-ES" sz="5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(https</a:t>
            </a:r>
            <a:r>
              <a:rPr lang="es-ES" sz="5600" dirty="0">
                <a:solidFill>
                  <a:srgbClr val="000000"/>
                </a:solidFill>
                <a:latin typeface="Calibri" panose="020F0502020204030204" pitchFamily="34" charset="0"/>
              </a:rPr>
              <a:t>://</a:t>
            </a:r>
            <a:r>
              <a:rPr lang="es-ES" sz="5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cordis.europa.eu/project/id/234705/reporting/de)</a:t>
            </a: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Resultado de un proyecto del programa:</a:t>
            </a: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5600" dirty="0">
                <a:solidFill>
                  <a:srgbClr val="FF0000"/>
                </a:solidFill>
                <a:latin typeface="Calibri" panose="020F0502020204030204" pitchFamily="34" charset="0"/>
              </a:rPr>
              <a:t>FP7-COH - Specific </a:t>
            </a:r>
            <a:r>
              <a:rPr lang="en-US" sz="5600" dirty="0" err="1">
                <a:solidFill>
                  <a:srgbClr val="FF0000"/>
                </a:solidFill>
                <a:latin typeface="Calibri" panose="020F0502020204030204" pitchFamily="34" charset="0"/>
              </a:rPr>
              <a:t>Programme</a:t>
            </a:r>
            <a:r>
              <a:rPr lang="en-US" sz="5600" dirty="0">
                <a:solidFill>
                  <a:srgbClr val="FF0000"/>
                </a:solidFill>
                <a:latin typeface="Calibri" panose="020F0502020204030204" pitchFamily="34" charset="0"/>
              </a:rPr>
              <a:t> "Capacities": Support to the coherent development of research </a:t>
            </a:r>
            <a:r>
              <a:rPr lang="en-U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policies (2010 – 2012) con </a:t>
            </a:r>
            <a:r>
              <a:rPr lang="en-U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participación</a:t>
            </a:r>
            <a:r>
              <a:rPr lang="en-U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de </a:t>
            </a:r>
            <a:r>
              <a:rPr lang="en-U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varias</a:t>
            </a:r>
            <a:r>
              <a:rPr lang="en-U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entidades</a:t>
            </a:r>
            <a:r>
              <a:rPr lang="en-U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entre </a:t>
            </a:r>
            <a:r>
              <a:rPr lang="en-U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ellas</a:t>
            </a:r>
            <a:r>
              <a:rPr lang="en-U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la </a:t>
            </a:r>
            <a:r>
              <a:rPr lang="en-U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Oficina</a:t>
            </a:r>
            <a:r>
              <a:rPr lang="en-U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Europea</a:t>
            </a:r>
            <a:r>
              <a:rPr lang="en-U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de </a:t>
            </a:r>
            <a:r>
              <a:rPr lang="en-U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Patentes</a:t>
            </a:r>
            <a:r>
              <a:rPr lang="en-U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endParaRPr lang="es-ES" sz="5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No ha conseguido una implantación significativa en la comunidad profesional.  </a:t>
            </a: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Establece varios niveles de certificación</a:t>
            </a:r>
          </a:p>
          <a:p>
            <a:pPr marL="527400" lvl="2" indent="0"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s-ES" sz="5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56000" lvl="2">
              <a:spcBef>
                <a:spcPts val="210"/>
              </a:spcBef>
            </a:pPr>
            <a:r>
              <a:rPr lang="es-ES" sz="5600" dirty="0">
                <a:solidFill>
                  <a:srgbClr val="000000"/>
                </a:solidFill>
                <a:latin typeface="Calibri" panose="020F0502020204030204" pitchFamily="34" charset="0"/>
              </a:rPr>
              <a:t>CLP: </a:t>
            </a:r>
            <a:r>
              <a:rPr lang="es-ES" sz="5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Certified</a:t>
            </a:r>
            <a:r>
              <a:rPr lang="es-ES" sz="5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5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Licensing</a:t>
            </a:r>
            <a:r>
              <a:rPr lang="es-ES" sz="5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Professional</a:t>
            </a:r>
          </a:p>
          <a:p>
            <a:pPr marL="527400" lvl="2" indent="0">
              <a:spcBef>
                <a:spcPts val="210"/>
              </a:spcBef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Promovida </a:t>
            </a:r>
            <a:r>
              <a:rPr lang="es-ES" sz="5600" dirty="0">
                <a:solidFill>
                  <a:srgbClr val="FF0000"/>
                </a:solidFill>
                <a:latin typeface="Calibri" panose="020F0502020204030204" pitchFamily="34" charset="0"/>
              </a:rPr>
              <a:t>por la asociación 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(</a:t>
            </a:r>
            <a:r>
              <a:rPr lang="es-E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Licensing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Executives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sz="5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Society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s-ES" sz="5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27400" lvl="2" indent="0">
              <a:spcBef>
                <a:spcPts val="210"/>
              </a:spcBef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Basado </a:t>
            </a:r>
            <a:r>
              <a:rPr lang="es-ES" sz="5600" dirty="0">
                <a:solidFill>
                  <a:srgbClr val="FF0000"/>
                </a:solidFill>
                <a:latin typeface="Calibri" panose="020F0502020204030204" pitchFamily="34" charset="0"/>
              </a:rPr>
              <a:t>en un </a:t>
            </a: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examen </a:t>
            </a:r>
          </a:p>
          <a:p>
            <a:pPr marL="527400" lvl="2" indent="0">
              <a:spcBef>
                <a:spcPts val="210"/>
              </a:spcBef>
              <a:buNone/>
            </a:pPr>
            <a:r>
              <a:rPr lang="es-ES" sz="5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Implantación notable en Estados Unidos, mucho menos en Europa </a:t>
            </a:r>
          </a:p>
          <a:p>
            <a:pPr marL="756000" lvl="2">
              <a:spcBef>
                <a:spcPts val="210"/>
              </a:spcBef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69B3-4EB5-4DDF-9173-7134654DDA0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12193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attp.info/wp-content/uploads/2017/08/kca_logo.png">
            <a:extLst>
              <a:ext uri="{FF2B5EF4-FFF2-40B4-BE49-F238E27FC236}">
                <a16:creationId xmlns:a16="http://schemas.microsoft.com/office/drawing/2014/main" id="{1634798B-DB77-9127-941D-EA118A32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67" y="4077072"/>
            <a:ext cx="1215479" cy="3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Resultado de imagen de bandera australia">
            <a:extLst>
              <a:ext uri="{FF2B5EF4-FFF2-40B4-BE49-F238E27FC236}">
                <a16:creationId xmlns:a16="http://schemas.microsoft.com/office/drawing/2014/main" id="{CB7CD0B6-327B-87DC-8227-B0732509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36" y="3966515"/>
            <a:ext cx="586622" cy="3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0" descr="Resultado de imagen de bandera espaÃ±a">
            <a:extLst>
              <a:ext uri="{FF2B5EF4-FFF2-40B4-BE49-F238E27FC236}">
                <a16:creationId xmlns:a16="http://schemas.microsoft.com/office/drawing/2014/main" id="{700F25A0-F4A9-F2F9-F01D-F24898AB2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19262" r="4055" b="18824"/>
          <a:stretch/>
        </p:blipFill>
        <p:spPr bwMode="auto">
          <a:xfrm>
            <a:off x="5746417" y="4630845"/>
            <a:ext cx="594116" cy="3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4" descr="Resultado de imagen de bandera alemania">
            <a:extLst>
              <a:ext uri="{FF2B5EF4-FFF2-40B4-BE49-F238E27FC236}">
                <a16:creationId xmlns:a16="http://schemas.microsoft.com/office/drawing/2014/main" id="{DB851B8B-D4DF-A8A4-6C58-4C663459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81" y="5477232"/>
            <a:ext cx="600052" cy="3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8" descr="Imagen relacionada">
            <a:extLst>
              <a:ext uri="{FF2B5EF4-FFF2-40B4-BE49-F238E27FC236}">
                <a16:creationId xmlns:a16="http://schemas.microsoft.com/office/drawing/2014/main" id="{B750B894-E383-CBE1-801F-5A187282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09" y="4648195"/>
            <a:ext cx="642433" cy="3564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7 Imagen">
            <a:extLst>
              <a:ext uri="{FF2B5EF4-FFF2-40B4-BE49-F238E27FC236}">
                <a16:creationId xmlns:a16="http://schemas.microsoft.com/office/drawing/2014/main" id="{23CA095E-E7F5-479D-FDCA-8C720989721A}"/>
              </a:ext>
            </a:extLst>
          </p:cNvPr>
          <p:cNvPicPr/>
          <p:nvPr/>
        </p:nvPicPr>
        <p:blipFill rotWithShape="1">
          <a:blip r:embed="rId7"/>
          <a:srcRect l="4924" t="15633" r="85568" b="77452"/>
          <a:stretch/>
        </p:blipFill>
        <p:spPr bwMode="auto">
          <a:xfrm>
            <a:off x="6876256" y="4739286"/>
            <a:ext cx="717245" cy="33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28 Imagen">
            <a:extLst>
              <a:ext uri="{FF2B5EF4-FFF2-40B4-BE49-F238E27FC236}">
                <a16:creationId xmlns:a16="http://schemas.microsoft.com/office/drawing/2014/main" id="{D1132D10-D34F-F995-8D56-1D381E9A54EB}"/>
              </a:ext>
            </a:extLst>
          </p:cNvPr>
          <p:cNvPicPr/>
          <p:nvPr/>
        </p:nvPicPr>
        <p:blipFill rotWithShape="1">
          <a:blip r:embed="rId8"/>
          <a:srcRect l="13243" t="44495" r="68761" b="43479"/>
          <a:stretch/>
        </p:blipFill>
        <p:spPr bwMode="auto">
          <a:xfrm>
            <a:off x="6824811" y="5624340"/>
            <a:ext cx="771525" cy="290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29 Imagen">
            <a:extLst>
              <a:ext uri="{FF2B5EF4-FFF2-40B4-BE49-F238E27FC236}">
                <a16:creationId xmlns:a16="http://schemas.microsoft.com/office/drawing/2014/main" id="{1A311789-72AF-EC0D-8637-2BF811C0D1D1}"/>
              </a:ext>
            </a:extLst>
          </p:cNvPr>
          <p:cNvPicPr/>
          <p:nvPr/>
        </p:nvPicPr>
        <p:blipFill rotWithShape="1">
          <a:blip r:embed="rId9"/>
          <a:srcRect l="68251" t="18339" r="10357" b="72642"/>
          <a:stretch/>
        </p:blipFill>
        <p:spPr bwMode="auto">
          <a:xfrm>
            <a:off x="4589569" y="5647297"/>
            <a:ext cx="920115" cy="219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://attp.info/wp-content/uploads/2014/12/Blue-logo.png">
            <a:extLst>
              <a:ext uri="{FF2B5EF4-FFF2-40B4-BE49-F238E27FC236}">
                <a16:creationId xmlns:a16="http://schemas.microsoft.com/office/drawing/2014/main" id="{A482CBE5-A5D4-F708-8076-3C558144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20" y="3978151"/>
            <a:ext cx="816025" cy="5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n relacionada">
            <a:extLst>
              <a:ext uri="{FF2B5EF4-FFF2-40B4-BE49-F238E27FC236}">
                <a16:creationId xmlns:a16="http://schemas.microsoft.com/office/drawing/2014/main" id="{A30121CD-BB83-094B-7B19-3FD11DAC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81" y="3979401"/>
            <a:ext cx="618052" cy="3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5 Título">
            <a:extLst>
              <a:ext uri="{FF2B5EF4-FFF2-40B4-BE49-F238E27FC236}">
                <a16:creationId xmlns:a16="http://schemas.microsoft.com/office/drawing/2014/main" id="{7BE79024-7A19-84F6-9023-692B007720FC}"/>
              </a:ext>
            </a:extLst>
          </p:cNvPr>
          <p:cNvSpPr txBox="1">
            <a:spLocks/>
          </p:cNvSpPr>
          <p:nvPr/>
        </p:nvSpPr>
        <p:spPr>
          <a:xfrm>
            <a:off x="466528" y="307105"/>
            <a:ext cx="6059016" cy="530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3A60D"/>
                </a:solidFill>
              </a:rPr>
              <a:t>Miembro español de la ATTP</a:t>
            </a:r>
          </a:p>
        </p:txBody>
      </p:sp>
      <p:pic>
        <p:nvPicPr>
          <p:cNvPr id="17" name="Picture 2" descr="http://attp.info/wp-content/uploads/2018/03/AUTM-Logo_Tagline.png">
            <a:extLst>
              <a:ext uri="{FF2B5EF4-FFF2-40B4-BE49-F238E27FC236}">
                <a16:creationId xmlns:a16="http://schemas.microsoft.com/office/drawing/2014/main" id="{AEA1BACC-5DF3-C9B9-3A1C-9F778EB4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8" y="4037531"/>
            <a:ext cx="875350" cy="5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sultado de imagen de bandera usa">
            <a:extLst>
              <a:ext uri="{FF2B5EF4-FFF2-40B4-BE49-F238E27FC236}">
                <a16:creationId xmlns:a16="http://schemas.microsoft.com/office/drawing/2014/main" id="{121A9B24-D292-C422-E64E-2A8BB256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13" y="4064314"/>
            <a:ext cx="624045" cy="3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n relacionada">
            <a:extLst>
              <a:ext uri="{FF2B5EF4-FFF2-40B4-BE49-F238E27FC236}">
                <a16:creationId xmlns:a16="http://schemas.microsoft.com/office/drawing/2014/main" id="{598E5DCB-F67A-3E3C-9CA3-4EE4DB71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56" y="3994384"/>
            <a:ext cx="660715" cy="4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http://attp.info/wp-content/uploads/2018/06/ista_logo.jpg">
            <a:extLst>
              <a:ext uri="{FF2B5EF4-FFF2-40B4-BE49-F238E27FC236}">
                <a16:creationId xmlns:a16="http://schemas.microsoft.com/office/drawing/2014/main" id="{2E118CD0-C267-B4BC-20AA-76A70697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2" y="4906020"/>
            <a:ext cx="937134" cy="3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Resultado de imagen de bandera china">
            <a:extLst>
              <a:ext uri="{FF2B5EF4-FFF2-40B4-BE49-F238E27FC236}">
                <a16:creationId xmlns:a16="http://schemas.microsoft.com/office/drawing/2014/main" id="{613E66FB-FEA8-E7D5-163F-AF066C0E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21" y="4796740"/>
            <a:ext cx="577212" cy="3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http://attp.info/wp-content/uploads/images/logos/logo-sarima.gif">
            <a:extLst>
              <a:ext uri="{FF2B5EF4-FFF2-40B4-BE49-F238E27FC236}">
                <a16:creationId xmlns:a16="http://schemas.microsoft.com/office/drawing/2014/main" id="{F4DB769B-7A45-F533-083E-33D36DA8C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3"/>
          <a:stretch/>
        </p:blipFill>
        <p:spPr bwMode="auto">
          <a:xfrm>
            <a:off x="2446603" y="4910629"/>
            <a:ext cx="952500" cy="4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4" descr="Resultado de imagen de bandera sudafrica">
            <a:extLst>
              <a:ext uri="{FF2B5EF4-FFF2-40B4-BE49-F238E27FC236}">
                <a16:creationId xmlns:a16="http://schemas.microsoft.com/office/drawing/2014/main" id="{D066491A-E198-1679-9B06-404822500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r="-9438" b="9064"/>
          <a:stretch/>
        </p:blipFill>
        <p:spPr bwMode="auto">
          <a:xfrm>
            <a:off x="3585739" y="4754534"/>
            <a:ext cx="717245" cy="3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4" descr="Resultado de imagen de bandera suecia">
            <a:extLst>
              <a:ext uri="{FF2B5EF4-FFF2-40B4-BE49-F238E27FC236}">
                <a16:creationId xmlns:a16="http://schemas.microsoft.com/office/drawing/2014/main" id="{3B6F6EA5-1EF5-6DD0-B3BE-37DF33F56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21" y="5519749"/>
            <a:ext cx="550414" cy="36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0" descr="Imagen relacionada">
            <a:extLst>
              <a:ext uri="{FF2B5EF4-FFF2-40B4-BE49-F238E27FC236}">
                <a16:creationId xmlns:a16="http://schemas.microsoft.com/office/drawing/2014/main" id="{3ECE41EF-22C3-C267-C851-451295AC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40" y="5587719"/>
            <a:ext cx="655389" cy="3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24 Imagen">
            <a:extLst>
              <a:ext uri="{FF2B5EF4-FFF2-40B4-BE49-F238E27FC236}">
                <a16:creationId xmlns:a16="http://schemas.microsoft.com/office/drawing/2014/main" id="{B627A217-1CBD-3192-CFA9-0F4B4AEAAB16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03" y="3994384"/>
            <a:ext cx="1078662" cy="494835"/>
          </a:xfrm>
          <a:prstGeom prst="rect">
            <a:avLst/>
          </a:prstGeom>
          <a:noFill/>
        </p:spPr>
      </p:pic>
      <p:pic>
        <p:nvPicPr>
          <p:cNvPr id="27" name="25 Imagen">
            <a:extLst>
              <a:ext uri="{FF2B5EF4-FFF2-40B4-BE49-F238E27FC236}">
                <a16:creationId xmlns:a16="http://schemas.microsoft.com/office/drawing/2014/main" id="{F6C32757-8DE4-74ED-2AFC-790D82D028C4}"/>
              </a:ext>
            </a:extLst>
          </p:cNvPr>
          <p:cNvPicPr/>
          <p:nvPr/>
        </p:nvPicPr>
        <p:blipFill rotWithShape="1">
          <a:blip r:embed="rId22"/>
          <a:srcRect l="6112" t="15333" r="80475" b="72341"/>
          <a:stretch/>
        </p:blipFill>
        <p:spPr bwMode="auto">
          <a:xfrm>
            <a:off x="449253" y="5588226"/>
            <a:ext cx="875350" cy="510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26 Imagen">
            <a:extLst>
              <a:ext uri="{FF2B5EF4-FFF2-40B4-BE49-F238E27FC236}">
                <a16:creationId xmlns:a16="http://schemas.microsoft.com/office/drawing/2014/main" id="{D6428A5D-1972-FAB7-7B19-90D747F1A18A}"/>
              </a:ext>
            </a:extLst>
          </p:cNvPr>
          <p:cNvPicPr/>
          <p:nvPr/>
        </p:nvPicPr>
        <p:blipFill rotWithShape="1">
          <a:blip r:embed="rId23"/>
          <a:srcRect l="5943" t="22248" r="81833" b="66027"/>
          <a:stretch/>
        </p:blipFill>
        <p:spPr bwMode="auto">
          <a:xfrm>
            <a:off x="2579953" y="5582282"/>
            <a:ext cx="819150" cy="471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1 Rectángulo">
            <a:extLst>
              <a:ext uri="{FF2B5EF4-FFF2-40B4-BE49-F238E27FC236}">
                <a16:creationId xmlns:a16="http://schemas.microsoft.com/office/drawing/2014/main" id="{6BF31AAF-4D83-32B7-D9A5-15C265A40015}"/>
              </a:ext>
            </a:extLst>
          </p:cNvPr>
          <p:cNvSpPr/>
          <p:nvPr/>
        </p:nvSpPr>
        <p:spPr>
          <a:xfrm>
            <a:off x="1179736" y="1373235"/>
            <a:ext cx="68031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ATTP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alianza</a:t>
            </a:r>
            <a:r>
              <a:rPr lang="en-US" dirty="0"/>
              <a:t> de </a:t>
            </a:r>
            <a:r>
              <a:rPr lang="en-US" dirty="0" err="1"/>
              <a:t>asociaciones</a:t>
            </a:r>
            <a:r>
              <a:rPr lang="en-US" dirty="0"/>
              <a:t> de KT/TT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impulsa</a:t>
            </a:r>
            <a:r>
              <a:rPr lang="en-US" dirty="0"/>
              <a:t> el </a:t>
            </a:r>
            <a:r>
              <a:rPr lang="en-US" dirty="0" err="1"/>
              <a:t>cumplimiento</a:t>
            </a:r>
            <a:r>
              <a:rPr lang="en-US" dirty="0"/>
              <a:t> de </a:t>
            </a:r>
            <a:r>
              <a:rPr lang="en-US" dirty="0" err="1"/>
              <a:t>estándares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 </a:t>
            </a:r>
            <a:r>
              <a:rPr lang="en-US" dirty="0" err="1"/>
              <a:t>reconocidos</a:t>
            </a:r>
            <a:r>
              <a:rPr lang="en-US" dirty="0"/>
              <a:t> en KT/TT </a:t>
            </a:r>
            <a:r>
              <a:rPr lang="en-US" dirty="0" err="1"/>
              <a:t>mediante</a:t>
            </a:r>
            <a:r>
              <a:rPr lang="en-US" dirty="0"/>
              <a:t>: 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El </a:t>
            </a:r>
            <a:r>
              <a:rPr lang="en-US" dirty="0" err="1"/>
              <a:t>apoyo</a:t>
            </a:r>
            <a:r>
              <a:rPr lang="en-US" dirty="0"/>
              <a:t> a </a:t>
            </a:r>
            <a:r>
              <a:rPr lang="en-US" dirty="0" err="1"/>
              <a:t>redes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en la </a:t>
            </a:r>
            <a:r>
              <a:rPr lang="en-US" dirty="0" err="1"/>
              <a:t>adopción</a:t>
            </a:r>
            <a:r>
              <a:rPr lang="en-US" dirty="0"/>
              <a:t> de </a:t>
            </a:r>
            <a:r>
              <a:rPr lang="en-US" dirty="0" err="1"/>
              <a:t>dichos</a:t>
            </a:r>
            <a:r>
              <a:rPr lang="en-US" dirty="0"/>
              <a:t> </a:t>
            </a:r>
            <a:r>
              <a:rPr lang="en-US" dirty="0" err="1"/>
              <a:t>estándares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El </a:t>
            </a:r>
            <a:r>
              <a:rPr lang="en-US" dirty="0" err="1"/>
              <a:t>impulso</a:t>
            </a:r>
            <a:r>
              <a:rPr lang="en-US" dirty="0"/>
              <a:t> a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 </a:t>
            </a:r>
            <a:r>
              <a:rPr lang="en-US" dirty="0" err="1"/>
              <a:t>calidad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El </a:t>
            </a:r>
            <a:r>
              <a:rPr lang="en-US" dirty="0" err="1"/>
              <a:t>reconocimiento</a:t>
            </a:r>
            <a:r>
              <a:rPr lang="en-US" dirty="0"/>
              <a:t> a </a:t>
            </a:r>
            <a:r>
              <a:rPr lang="en-US" dirty="0" err="1"/>
              <a:t>profesionales</a:t>
            </a:r>
            <a:r>
              <a:rPr lang="en-US" dirty="0"/>
              <a:t> de KT/TT.</a:t>
            </a:r>
          </a:p>
        </p:txBody>
      </p:sp>
      <p:pic>
        <p:nvPicPr>
          <p:cNvPr id="30" name="2 Imagen">
            <a:extLst>
              <a:ext uri="{FF2B5EF4-FFF2-40B4-BE49-F238E27FC236}">
                <a16:creationId xmlns:a16="http://schemas.microsoft.com/office/drawing/2014/main" id="{31F69691-EB2F-FBFD-5277-2375D96C0C1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16" y="547537"/>
            <a:ext cx="1898794" cy="656851"/>
          </a:xfrm>
          <a:prstGeom prst="rect">
            <a:avLst/>
          </a:prstGeom>
        </p:spPr>
      </p:pic>
      <p:pic>
        <p:nvPicPr>
          <p:cNvPr id="31" name="Picture 62" descr="Resultado de imagen de bandera turquÃ­a">
            <a:extLst>
              <a:ext uri="{FF2B5EF4-FFF2-40B4-BE49-F238E27FC236}">
                <a16:creationId xmlns:a16="http://schemas.microsoft.com/office/drawing/2014/main" id="{A68EF608-2359-8CB7-B922-92C077FA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31" y="5477171"/>
            <a:ext cx="626129" cy="3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68D05E4-276F-BDBD-94A0-A6C53D18909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83" y="4848620"/>
            <a:ext cx="1151243" cy="230786"/>
          </a:xfrm>
          <a:prstGeom prst="rect">
            <a:avLst/>
          </a:prstGeom>
        </p:spPr>
      </p:pic>
      <p:sp>
        <p:nvSpPr>
          <p:cNvPr id="34" name="Marcador de número de diapositiva 33">
            <a:extLst>
              <a:ext uri="{FF2B5EF4-FFF2-40B4-BE49-F238E27FC236}">
                <a16:creationId xmlns:a16="http://schemas.microsoft.com/office/drawing/2014/main" id="{13202643-7928-8AB0-B5D9-CA7A39BA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69B3-4EB5-4DDF-9173-7134654DDA07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9253" y="6300950"/>
            <a:ext cx="1147762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16227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>
            <a:extLst>
              <a:ext uri="{FF2B5EF4-FFF2-40B4-BE49-F238E27FC236}">
                <a16:creationId xmlns:a16="http://schemas.microsoft.com/office/drawing/2014/main" id="{AF34E15C-9F4E-82F7-8298-4DE9B4ED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53" y="222020"/>
            <a:ext cx="6021344" cy="784859"/>
          </a:xfrm>
        </p:spPr>
        <p:txBody>
          <a:bodyPr/>
          <a:lstStyle/>
          <a:p>
            <a:r>
              <a:rPr lang="es-ES" sz="3200" b="1" dirty="0" smtClean="0">
                <a:solidFill>
                  <a:srgbClr val="F3A60D"/>
                </a:solidFill>
              </a:rPr>
              <a:t>Requisitos acreditación RTTP</a:t>
            </a:r>
            <a:endParaRPr lang="es-ES" sz="3200" b="1" dirty="0">
              <a:solidFill>
                <a:srgbClr val="F3A60D"/>
              </a:solidFill>
            </a:endParaRPr>
          </a:p>
        </p:txBody>
      </p:sp>
      <p:grpSp>
        <p:nvGrpSpPr>
          <p:cNvPr id="3" name="2 Grupo">
            <a:extLst>
              <a:ext uri="{FF2B5EF4-FFF2-40B4-BE49-F238E27FC236}">
                <a16:creationId xmlns:a16="http://schemas.microsoft.com/office/drawing/2014/main" id="{52A03E27-A5C6-E58D-2229-6FB7A30D9A95}"/>
              </a:ext>
            </a:extLst>
          </p:cNvPr>
          <p:cNvGrpSpPr/>
          <p:nvPr/>
        </p:nvGrpSpPr>
        <p:grpSpPr>
          <a:xfrm>
            <a:off x="3563888" y="1013983"/>
            <a:ext cx="5486223" cy="5192965"/>
            <a:chOff x="3008915" y="955170"/>
            <a:chExt cx="5908631" cy="5629189"/>
          </a:xfrm>
        </p:grpSpPr>
        <p:sp>
          <p:nvSpPr>
            <p:cNvPr id="5" name="2 Marcador de contenido">
              <a:extLst>
                <a:ext uri="{FF2B5EF4-FFF2-40B4-BE49-F238E27FC236}">
                  <a16:creationId xmlns:a16="http://schemas.microsoft.com/office/drawing/2014/main" id="{BFF89413-4CDD-E373-690B-AC870571CB6A}"/>
                </a:ext>
              </a:extLst>
            </p:cNvPr>
            <p:cNvSpPr txBox="1">
              <a:spLocks/>
            </p:cNvSpPr>
            <p:nvPr/>
          </p:nvSpPr>
          <p:spPr>
            <a:xfrm>
              <a:off x="7539881" y="5211246"/>
              <a:ext cx="1377665" cy="69227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1003">
              <a:schemeClr val="lt2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/>
                <a:t>300$ RTTP</a:t>
              </a:r>
            </a:p>
            <a:p>
              <a:pPr marL="0" indent="0">
                <a:buNone/>
              </a:pPr>
              <a:r>
                <a:rPr lang="en-US" sz="1800" b="1" dirty="0"/>
                <a:t> 50$ </a:t>
              </a:r>
              <a:r>
                <a:rPr lang="en-US" sz="1800" b="1" dirty="0" err="1"/>
                <a:t>Candidato</a:t>
              </a:r>
              <a:endParaRPr lang="en-US" sz="1800" dirty="0"/>
            </a:p>
          </p:txBody>
        </p:sp>
        <p:sp>
          <p:nvSpPr>
            <p:cNvPr id="6" name="CuadroTexto 3">
              <a:extLst>
                <a:ext uri="{FF2B5EF4-FFF2-40B4-BE49-F238E27FC236}">
                  <a16:creationId xmlns:a16="http://schemas.microsoft.com/office/drawing/2014/main" id="{67D748FC-8481-69E3-9533-637ACA22CBE0}"/>
                </a:ext>
              </a:extLst>
            </p:cNvPr>
            <p:cNvSpPr txBox="1"/>
            <p:nvPr/>
          </p:nvSpPr>
          <p:spPr>
            <a:xfrm>
              <a:off x="3066968" y="3916640"/>
              <a:ext cx="5809621" cy="12598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ACHIEVEMENT</a:t>
              </a:r>
            </a:p>
            <a:p>
              <a:r>
                <a:rPr lang="es-ES" sz="1400" dirty="0"/>
                <a:t>Memoria de </a:t>
              </a:r>
              <a:r>
                <a:rPr lang="es-ES" sz="1400" dirty="0" smtClean="0"/>
                <a:t>1000 </a:t>
              </a:r>
              <a:r>
                <a:rPr lang="es-ES" sz="1400" dirty="0"/>
                <a:t>palabras sobre algún caso de KT/TT complejo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 err="1"/>
                <a:t>Background</a:t>
              </a:r>
              <a:r>
                <a:rPr lang="es-ES" sz="1400" dirty="0"/>
                <a:t> de un proyecto y su impacto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/>
                <a:t>Refrendado por el superior o socio del solicitante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/>
                <a:t>Dentro del </a:t>
              </a:r>
              <a:r>
                <a:rPr lang="es-ES" sz="1400" dirty="0" err="1"/>
                <a:t>core</a:t>
              </a:r>
              <a:r>
                <a:rPr lang="es-ES" sz="1400" dirty="0"/>
                <a:t> de competencias profesionales definidas por ATTP </a:t>
              </a:r>
            </a:p>
          </p:txBody>
        </p:sp>
        <p:sp>
          <p:nvSpPr>
            <p:cNvPr id="7" name="CuadroTexto 13">
              <a:extLst>
                <a:ext uri="{FF2B5EF4-FFF2-40B4-BE49-F238E27FC236}">
                  <a16:creationId xmlns:a16="http://schemas.microsoft.com/office/drawing/2014/main" id="{34DACD68-9F80-C685-0019-8864C5637771}"/>
                </a:ext>
              </a:extLst>
            </p:cNvPr>
            <p:cNvSpPr txBox="1"/>
            <p:nvPr/>
          </p:nvSpPr>
          <p:spPr>
            <a:xfrm>
              <a:off x="3018157" y="1302936"/>
              <a:ext cx="5832647" cy="364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EXPERIENCIA: </a:t>
              </a:r>
              <a:r>
                <a:rPr lang="es-ES" sz="1600" dirty="0"/>
                <a:t>profesional de TC con +3 </a:t>
              </a:r>
              <a:r>
                <a:rPr lang="es-ES" sz="1600" dirty="0" smtClean="0"/>
                <a:t>años </a:t>
              </a:r>
              <a:endParaRPr lang="es-ES" sz="1600" dirty="0"/>
            </a:p>
          </p:txBody>
        </p:sp>
        <p:sp>
          <p:nvSpPr>
            <p:cNvPr id="8" name="CuadroTexto 15">
              <a:extLst>
                <a:ext uri="{FF2B5EF4-FFF2-40B4-BE49-F238E27FC236}">
                  <a16:creationId xmlns:a16="http://schemas.microsoft.com/office/drawing/2014/main" id="{7C8F9E00-9C5C-5502-16E5-0B227F21B77C}"/>
                </a:ext>
              </a:extLst>
            </p:cNvPr>
            <p:cNvSpPr txBox="1"/>
            <p:nvPr/>
          </p:nvSpPr>
          <p:spPr>
            <a:xfrm>
              <a:off x="3008915" y="1703288"/>
              <a:ext cx="2808312" cy="22353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SKILLS</a:t>
              </a:r>
            </a:p>
            <a:p>
              <a:r>
                <a:rPr lang="es-ES" sz="1400" b="1" dirty="0"/>
                <a:t>Opción </a:t>
              </a:r>
              <a:r>
                <a:rPr lang="es-ES" sz="1400" b="1" dirty="0" smtClean="0"/>
                <a:t>A (“training </a:t>
              </a:r>
              <a:r>
                <a:rPr lang="es-ES" sz="1400" b="1" dirty="0" err="1" smtClean="0"/>
                <a:t>pathway</a:t>
              </a:r>
              <a:r>
                <a:rPr lang="es-ES" sz="1400" b="1" dirty="0" smtClean="0"/>
                <a:t>”)</a:t>
              </a:r>
              <a:endParaRPr lang="es-ES" sz="1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/>
                <a:t>60 puntos </a:t>
              </a:r>
              <a:r>
                <a:rPr lang="es-ES" sz="1400" dirty="0" smtClean="0"/>
                <a:t>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 smtClean="0"/>
                <a:t>Un mínimos de puntos deben haberse obtenido en cursos presenciales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 smtClean="0"/>
                <a:t>También contabiliza la asistencia a eventos de asociaciones de ATTP</a:t>
              </a:r>
              <a:endParaRPr lang="es-ES" sz="1400" dirty="0"/>
            </a:p>
          </p:txBody>
        </p:sp>
        <p:sp>
          <p:nvSpPr>
            <p:cNvPr id="9" name="CuadroTexto 17">
              <a:extLst>
                <a:ext uri="{FF2B5EF4-FFF2-40B4-BE49-F238E27FC236}">
                  <a16:creationId xmlns:a16="http://schemas.microsoft.com/office/drawing/2014/main" id="{1DF2527F-E6B1-BD82-3DE2-A1A330A23DCA}"/>
                </a:ext>
              </a:extLst>
            </p:cNvPr>
            <p:cNvSpPr txBox="1"/>
            <p:nvPr/>
          </p:nvSpPr>
          <p:spPr>
            <a:xfrm>
              <a:off x="5817228" y="1714678"/>
              <a:ext cx="3042522" cy="22019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ES" sz="1400" b="1" dirty="0"/>
            </a:p>
            <a:p>
              <a:r>
                <a:rPr lang="es-ES" sz="1400" b="1" dirty="0"/>
                <a:t>Opción B </a:t>
              </a:r>
              <a:r>
                <a:rPr lang="es-ES" sz="1400" b="1" dirty="0" smtClean="0"/>
                <a:t>(“</a:t>
              </a:r>
              <a:r>
                <a:rPr lang="es-ES" sz="1400" b="1" dirty="0" err="1" smtClean="0"/>
                <a:t>mixed</a:t>
              </a:r>
              <a:r>
                <a:rPr lang="es-ES" sz="1400" b="1" dirty="0" smtClean="0"/>
                <a:t> </a:t>
              </a:r>
              <a:r>
                <a:rPr lang="es-ES" sz="1400" b="1" dirty="0" err="1" smtClean="0"/>
                <a:t>pathway</a:t>
              </a:r>
              <a:r>
                <a:rPr lang="es-ES" sz="1400" b="1" dirty="0" smtClean="0"/>
                <a:t>”)</a:t>
              </a:r>
            </a:p>
            <a:p>
              <a:r>
                <a:rPr lang="es-ES" sz="1400" dirty="0" smtClean="0"/>
                <a:t>Al menos dos de:</a:t>
              </a:r>
              <a:endParaRPr lang="es-E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/>
                <a:t>Listado de otros cursos (pueden complementar los RTTP</a:t>
              </a:r>
              <a:r>
                <a:rPr lang="es-ES" sz="1400" dirty="0" smtClean="0"/>
                <a:t>) y/o</a:t>
              </a:r>
              <a:endParaRPr lang="es-E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/>
                <a:t>Listado de </a:t>
              </a:r>
              <a:r>
                <a:rPr lang="es-ES" sz="1400" dirty="0" smtClean="0"/>
                <a:t>contratos/proyectos y/o</a:t>
              </a:r>
              <a:endParaRPr lang="es-E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/>
                <a:t>Puestos de </a:t>
              </a:r>
              <a:r>
                <a:rPr lang="es-ES" sz="1400" dirty="0" smtClean="0"/>
                <a:t>liderazgo </a:t>
              </a:r>
              <a:r>
                <a:rPr lang="es-ES" sz="1400" dirty="0" err="1" smtClean="0"/>
                <a:t>desmpeñados</a:t>
              </a:r>
              <a:endParaRPr lang="es-ES" sz="1400" dirty="0"/>
            </a:p>
          </p:txBody>
        </p:sp>
        <p:sp>
          <p:nvSpPr>
            <p:cNvPr id="10" name="CuadroTexto 18">
              <a:extLst>
                <a:ext uri="{FF2B5EF4-FFF2-40B4-BE49-F238E27FC236}">
                  <a16:creationId xmlns:a16="http://schemas.microsoft.com/office/drawing/2014/main" id="{8C4EB47E-609D-A465-CEBB-2D747E3D5816}"/>
                </a:ext>
              </a:extLst>
            </p:cNvPr>
            <p:cNvSpPr txBox="1"/>
            <p:nvPr/>
          </p:nvSpPr>
          <p:spPr>
            <a:xfrm>
              <a:off x="3018157" y="955170"/>
              <a:ext cx="5832647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Miembro</a:t>
              </a:r>
              <a:r>
                <a:rPr lang="es-ES" sz="1600" dirty="0"/>
                <a:t> de asociación perteneciente a ATTP</a:t>
              </a:r>
            </a:p>
          </p:txBody>
        </p:sp>
        <p:sp>
          <p:nvSpPr>
            <p:cNvPr id="11" name="2 Marcador de contenido">
              <a:extLst>
                <a:ext uri="{FF2B5EF4-FFF2-40B4-BE49-F238E27FC236}">
                  <a16:creationId xmlns:a16="http://schemas.microsoft.com/office/drawing/2014/main" id="{D4151E1B-93BB-447C-A676-E38A9CD813C9}"/>
                </a:ext>
              </a:extLst>
            </p:cNvPr>
            <p:cNvSpPr txBox="1">
              <a:spLocks/>
            </p:cNvSpPr>
            <p:nvPr/>
          </p:nvSpPr>
          <p:spPr>
            <a:xfrm>
              <a:off x="3071464" y="5213348"/>
              <a:ext cx="4383410" cy="13710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1003">
              <a:schemeClr val="lt2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 err="1"/>
                <a:t>Candidato</a:t>
              </a:r>
              <a:r>
                <a:rPr lang="en-US" sz="1600" b="1" dirty="0"/>
                <a:t> RTTP: </a:t>
              </a:r>
              <a:r>
                <a:rPr lang="en-US" sz="1600" dirty="0"/>
                <a:t>para </a:t>
              </a:r>
              <a:r>
                <a:rPr lang="en-US" sz="1600" dirty="0" err="1"/>
                <a:t>recién</a:t>
              </a:r>
              <a:r>
                <a:rPr lang="en-US" sz="1600" dirty="0"/>
                <a:t> </a:t>
              </a:r>
              <a:r>
                <a:rPr lang="en-US" sz="1600" dirty="0" err="1"/>
                <a:t>llegados</a:t>
              </a:r>
              <a:r>
                <a:rPr lang="en-US" sz="1600" dirty="0"/>
                <a:t> a la </a:t>
              </a:r>
              <a:r>
                <a:rPr lang="en-US" sz="1600" dirty="0" err="1"/>
                <a:t>profesión</a:t>
              </a:r>
              <a:endParaRPr lang="en-US" sz="1600" dirty="0"/>
            </a:p>
            <a:p>
              <a:pPr>
                <a:buFont typeface="Wingdings" panose="05000000000000000000" pitchFamily="2" charset="2"/>
                <a:buChar char="§"/>
              </a:pPr>
              <a:r>
                <a:rPr lang="en-US" sz="1600" dirty="0" err="1"/>
                <a:t>Trabajando</a:t>
              </a:r>
              <a:r>
                <a:rPr lang="en-US" sz="1600" dirty="0"/>
                <a:t> </a:t>
              </a:r>
              <a:r>
                <a:rPr lang="en-US" sz="1600" dirty="0" err="1"/>
                <a:t>en</a:t>
              </a:r>
              <a:r>
                <a:rPr lang="en-US" sz="1600" dirty="0"/>
                <a:t> KT/TT</a:t>
              </a:r>
            </a:p>
            <a:p>
              <a:pPr>
                <a:buFont typeface="Wingdings" panose="05000000000000000000" pitchFamily="2" charset="2"/>
                <a:buChar char="§"/>
              </a:pPr>
              <a:r>
                <a:rPr lang="en-US" sz="1600" dirty="0"/>
                <a:t> </a:t>
              </a:r>
              <a:r>
                <a:rPr lang="en-US" sz="1600" dirty="0" err="1"/>
                <a:t>Miembro</a:t>
              </a:r>
              <a:r>
                <a:rPr lang="en-US" sz="1600" dirty="0"/>
                <a:t> de socio ATTP</a:t>
              </a:r>
            </a:p>
            <a:p>
              <a:pPr>
                <a:buFont typeface="Wingdings" panose="05000000000000000000" pitchFamily="2" charset="2"/>
                <a:buChar char="§"/>
              </a:pPr>
              <a:r>
                <a:rPr lang="en-US" sz="1600" dirty="0" err="1"/>
                <a:t>Carrer</a:t>
              </a:r>
              <a:r>
                <a:rPr lang="en-US" sz="1600" dirty="0"/>
                <a:t> Aspiration Plan</a:t>
              </a:r>
            </a:p>
            <a:p>
              <a:pPr>
                <a:buFont typeface="Wingdings" panose="05000000000000000000" pitchFamily="2" charset="2"/>
                <a:buChar char="§"/>
              </a:pPr>
              <a:r>
                <a:rPr lang="en-US" sz="1600" dirty="0" err="1"/>
                <a:t>Confirmación</a:t>
              </a:r>
              <a:r>
                <a:rPr lang="en-US" sz="1600" dirty="0"/>
                <a:t> de un director</a:t>
              </a:r>
            </a:p>
          </p:txBody>
        </p:sp>
      </p:grpSp>
      <p:pic>
        <p:nvPicPr>
          <p:cNvPr id="12" name="13 Imagen">
            <a:extLst>
              <a:ext uri="{FF2B5EF4-FFF2-40B4-BE49-F238E27FC236}">
                <a16:creationId xmlns:a16="http://schemas.microsoft.com/office/drawing/2014/main" id="{C1FF477E-4E28-CCFA-8FCE-AAFC147A8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78" y="222020"/>
            <a:ext cx="1456890" cy="818478"/>
          </a:xfrm>
          <a:prstGeom prst="rect">
            <a:avLst/>
          </a:prstGeom>
        </p:spPr>
      </p:pic>
      <p:sp>
        <p:nvSpPr>
          <p:cNvPr id="13" name="1 Rectángulo">
            <a:extLst>
              <a:ext uri="{FF2B5EF4-FFF2-40B4-BE49-F238E27FC236}">
                <a16:creationId xmlns:a16="http://schemas.microsoft.com/office/drawing/2014/main" id="{357CBBCE-D296-6C0B-8414-8DEA32C87B30}"/>
              </a:ext>
            </a:extLst>
          </p:cNvPr>
          <p:cNvSpPr/>
          <p:nvPr/>
        </p:nvSpPr>
        <p:spPr>
          <a:xfrm>
            <a:off x="364853" y="1475453"/>
            <a:ext cx="27386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Certificación internacional para profesionales de KT/TT de universidades, empresas y centros públicos de I+D. 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Ayuda a crear confianza con clientes y </a:t>
            </a:r>
            <a:r>
              <a:rPr lang="es-ES_tradnl" dirty="0" err="1"/>
              <a:t>stakeholders</a:t>
            </a:r>
            <a:r>
              <a:rPr lang="es-ES_tradnl" dirty="0"/>
              <a:t> sobre las capacidades y experiencia de un profesional de KT/TT.</a:t>
            </a:r>
          </a:p>
          <a:p>
            <a:r>
              <a:rPr lang="es-ES_tradnl" dirty="0"/>
              <a:t> </a:t>
            </a:r>
          </a:p>
        </p:txBody>
      </p:sp>
      <p:sp>
        <p:nvSpPr>
          <p:cNvPr id="15" name="3 Rectángulo">
            <a:hlinkClick r:id="rId3"/>
            <a:extLst>
              <a:ext uri="{FF2B5EF4-FFF2-40B4-BE49-F238E27FC236}">
                <a16:creationId xmlns:a16="http://schemas.microsoft.com/office/drawing/2014/main" id="{E7251689-3685-FC8D-A47A-42B4A46B079C}"/>
              </a:ext>
            </a:extLst>
          </p:cNvPr>
          <p:cNvSpPr/>
          <p:nvPr/>
        </p:nvSpPr>
        <p:spPr>
          <a:xfrm>
            <a:off x="3647576" y="6329630"/>
            <a:ext cx="4660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https://attp.global/application-process/criteria/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34441E2E-F9B9-A7F0-D5E0-C488C44A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69B3-4EB5-4DDF-9173-7134654DDA0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961186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803</Words>
  <Application>Microsoft Office PowerPoint</Application>
  <PresentationFormat>Presentación en pantalla (4:3)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Tema de Office</vt:lpstr>
      <vt:lpstr>1_Tema de Office</vt:lpstr>
      <vt:lpstr>XXX JORNADAS DE INVESTIGACIÓN  DE LAS UNIVERSIDADES ESPAÑOLAS  Cuenca, 13 y 14 noviembre 2024</vt:lpstr>
      <vt:lpstr>RedTransfer: ¿Qué somos?</vt:lpstr>
      <vt:lpstr>Objetivo</vt:lpstr>
      <vt:lpstr> Formación y reconocimiento profesional</vt:lpstr>
      <vt:lpstr>Plan Formativo</vt:lpstr>
      <vt:lpstr>Reconocimiento profesional</vt:lpstr>
      <vt:lpstr>Reconocimiento profesional</vt:lpstr>
      <vt:lpstr>Presentación de PowerPoint</vt:lpstr>
      <vt:lpstr>Requisitos acreditación RTTP</vt:lpstr>
      <vt:lpstr>Evaluación de requisitos acreditación RTTP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julio</dc:creator>
  <cp:lastModifiedBy>Juan Martinez Armesto</cp:lastModifiedBy>
  <cp:revision>115</cp:revision>
  <dcterms:created xsi:type="dcterms:W3CDTF">2012-11-29T13:59:53Z</dcterms:created>
  <dcterms:modified xsi:type="dcterms:W3CDTF">2024-11-05T19:25:45Z</dcterms:modified>
</cp:coreProperties>
</file>