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7" r:id="rId3"/>
    <p:sldId id="256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1"/>
    <p:restoredTop sz="94597"/>
  </p:normalViewPr>
  <p:slideViewPr>
    <p:cSldViewPr snapToGrid="0">
      <p:cViewPr varScale="1">
        <p:scale>
          <a:sx n="92" d="100"/>
          <a:sy n="92" d="100"/>
        </p:scale>
        <p:origin x="627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36931F9-F49A-7E3F-2F73-0E4AF30F32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36F889-CA83-9D4E-D4AF-757778A661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C102E-C4F0-3B4C-9E02-2DA7DAEB9588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0908C2-4A29-B042-5B52-0A8ACB3EB0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3359049-1067-6102-3279-6C3DBFD94B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FCBF3-6C9E-6E44-9898-76A258B9729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3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362DF-60C3-7B48-8689-93A1FE013228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B78BA-FB8E-794B-AA89-0BF964BFDD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366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2B78BA-FB8E-794B-AA89-0BF964BFDD1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83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04EE-B555-C6AB-1F2B-B665FEF8B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0376F1-EB4C-8F48-1B86-D50F527A3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F839AB-D951-3B9C-2F95-F15C8BEC3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3920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C9532-03DC-F845-5572-B88E791B3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0FAECB-74C4-4E6D-5279-62A3D6E6F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73F91E-0948-B0AE-70BE-37DCFB133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69908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A78462-1E72-678B-2A3F-FF4AB6554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ECAD3C-0293-E422-A7D1-41E2D7B31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BD6EA3-163D-C40C-4F64-3D149666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83257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3C0B6-9A29-849F-765C-8EC47632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574" y="1057181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B5E4B9-3808-A4B1-E91B-0D3DA793C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75205"/>
            <a:ext cx="10515600" cy="361044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F8B95F-8AE9-07B4-E5D3-670CF282E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57418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E6120-9B25-C7B0-1DC0-4134BDE3A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2F1D61-BC40-6FB5-8B67-D66591E36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07350D-7D7C-E18A-417F-1B9B57A80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8865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5A68B-0503-DAB5-F23C-EA9A9060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7" y="72928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F5651F-1289-304B-29F9-09391A25D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87" y="2024147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F67FEA-D88B-6FC1-19E4-EB779FEFB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5787" y="2024147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1B7F65-E35B-C23D-DCBD-F53D3301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130623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28F1F-6CD1-E64F-D8BB-C7F5A6FD0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897813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89E1C8-D211-290D-2607-B907F95E3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250507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775E85-2B46-DE98-00F2-A2D244C44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429000"/>
            <a:ext cx="5157787" cy="29491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9715EB-D3E3-FBB2-365C-29265030E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250507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D2722D-A151-A5E6-5BB4-B9C564AE8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429000"/>
            <a:ext cx="5183188" cy="294910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20DA22F-9A92-A692-9AF9-883007C0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337051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1CC77-5CA7-88A2-F6EA-1F3E38834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7" y="112823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ACEB59-B05F-CAB2-892D-60C46C4F1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26717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080E60-6B95-FD13-57AC-56289D9E9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55397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53D96-3E98-41E7-3CBC-79FFF5FA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9814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D614C7-ED2A-1FB7-C15A-5C1877112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898142"/>
            <a:ext cx="6172200" cy="54473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DCDEAD-345F-B73F-DEBE-7698C02A2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447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F35489-D035-EBB0-D13A-460EDB21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98579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D7A69-98CE-4FCE-FF88-B1DF8CF9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63" y="898141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C1B94E-6075-D648-BF5D-C640B5A08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39578" y="898141"/>
            <a:ext cx="6172200" cy="54799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A4F48A-6C8D-258E-135A-3871815F6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2163" y="258921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919BAC-6D19-9A5E-43A3-8716C7246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/>
              <a:t>Cuenca, 13, 14 y 15 de noviembre de 2024</a:t>
            </a:r>
          </a:p>
        </p:txBody>
      </p:sp>
    </p:spTree>
    <p:extLst>
      <p:ext uri="{BB962C8B-B14F-4D97-AF65-F5344CB8AC3E}">
        <p14:creationId xmlns:p14="http://schemas.microsoft.com/office/powerpoint/2010/main" val="95421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03300E-0547-CCDD-7E64-9C555058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7" y="11892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E6C41-EC8A-132D-E866-B5BC57640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514799"/>
            <a:ext cx="10515600" cy="3662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2AE98-32DE-0766-D4FD-CEF56E9AE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3781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s-ES"/>
              <a:t>Cuenca, 13, 14 y 15 de noviembre de 2024</a:t>
            </a:r>
            <a:endParaRPr lang="es-ES" dirty="0"/>
          </a:p>
        </p:txBody>
      </p:sp>
      <p:pic>
        <p:nvPicPr>
          <p:cNvPr id="10" name="Imagen 9" descr="Imagen que contiene alimentos&#10;&#10;Descripción generada automáticamente">
            <a:extLst>
              <a:ext uri="{FF2B5EF4-FFF2-40B4-BE49-F238E27FC236}">
                <a16:creationId xmlns:a16="http://schemas.microsoft.com/office/drawing/2014/main" id="{A901EDEF-35FA-3E24-3D2B-D6CB1A99EA7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28521" t="21930" r="3187" b="39544"/>
          <a:stretch/>
        </p:blipFill>
        <p:spPr>
          <a:xfrm rot="16200000">
            <a:off x="-2979738" y="3142635"/>
            <a:ext cx="6721475" cy="572729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58628895-6683-9DEF-26ED-5EA0B4727E71}"/>
              </a:ext>
            </a:extLst>
          </p:cNvPr>
          <p:cNvGrpSpPr/>
          <p:nvPr userDrawn="1"/>
        </p:nvGrpSpPr>
        <p:grpSpPr>
          <a:xfrm>
            <a:off x="668383" y="143350"/>
            <a:ext cx="2270287" cy="1026835"/>
            <a:chOff x="668383" y="143350"/>
            <a:chExt cx="2270287" cy="1026835"/>
          </a:xfrm>
        </p:grpSpPr>
        <p:pic>
          <p:nvPicPr>
            <p:cNvPr id="14" name="Imagen 13" descr="Interfaz de usuario gráfica, Texto, Aplicación, Word&#10;&#10;Descripción generada automáticamente">
              <a:extLst>
                <a:ext uri="{FF2B5EF4-FFF2-40B4-BE49-F238E27FC236}">
                  <a16:creationId xmlns:a16="http://schemas.microsoft.com/office/drawing/2014/main" id="{A7FDA578-8DFA-2A80-127C-E810D63825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1666670" y="630185"/>
              <a:ext cx="1272000" cy="540000"/>
            </a:xfrm>
            <a:prstGeom prst="rect">
              <a:avLst/>
            </a:prstGeom>
          </p:spPr>
        </p:pic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D01BA1E5-CF65-3840-FA9F-67BC655ABE72}"/>
                </a:ext>
              </a:extLst>
            </p:cNvPr>
            <p:cNvSpPr txBox="1"/>
            <p:nvPr userDrawn="1"/>
          </p:nvSpPr>
          <p:spPr>
            <a:xfrm>
              <a:off x="668383" y="143350"/>
              <a:ext cx="2027499" cy="5228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100"/>
                </a:lnSpc>
              </a:pPr>
              <a:r>
                <a:rPr lang="es-ES" sz="1200" dirty="0"/>
                <a:t>XXX Jornadas</a:t>
              </a:r>
            </a:p>
            <a:p>
              <a:pPr>
                <a:lnSpc>
                  <a:spcPts val="1100"/>
                </a:lnSpc>
              </a:pPr>
              <a:r>
                <a:rPr lang="es-ES" sz="1200" b="1" dirty="0"/>
                <a:t>Investigación </a:t>
              </a:r>
              <a:r>
                <a:rPr lang="es-ES" sz="1200" b="0" dirty="0"/>
                <a:t>de las</a:t>
              </a:r>
            </a:p>
            <a:p>
              <a:pPr>
                <a:lnSpc>
                  <a:spcPts val="1100"/>
                </a:lnSpc>
              </a:pPr>
              <a:r>
                <a:rPr lang="es-ES" sz="1200" b="1" dirty="0"/>
                <a:t>Universidades Españolas</a:t>
              </a:r>
            </a:p>
          </p:txBody>
        </p:sp>
      </p:grpSp>
      <p:pic>
        <p:nvPicPr>
          <p:cNvPr id="9" name="Imagen 8" descr="Un dibujo con letras&#10;&#10;Descripción generada automáticamente con confianza media">
            <a:extLst>
              <a:ext uri="{FF2B5EF4-FFF2-40B4-BE49-F238E27FC236}">
                <a16:creationId xmlns:a16="http://schemas.microsoft.com/office/drawing/2014/main" id="{6EDB83A4-87E2-73F4-ADE2-7CE248DA638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91787" y="630185"/>
            <a:ext cx="81600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86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casado@adastracapital.es" TargetMode="External"/><Relationship Id="rId5" Type="http://schemas.openxmlformats.org/officeDocument/2006/relationships/hyperlink" Target="mailto:moya@adastracapital.es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77E8F-A74D-0441-3657-28923EE41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55A731AD-03E9-67EF-47A3-C8A9B07148BD}"/>
              </a:ext>
            </a:extLst>
          </p:cNvPr>
          <p:cNvSpPr txBox="1"/>
          <p:nvPr/>
        </p:nvSpPr>
        <p:spPr>
          <a:xfrm>
            <a:off x="795514" y="1655563"/>
            <a:ext cx="8157980" cy="456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8500"/>
              </a:lnSpc>
              <a:spcBef>
                <a:spcPts val="1260"/>
              </a:spcBef>
            </a:pPr>
            <a:r>
              <a:rPr lang="es-ES" sz="12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Adastra Capital acumula 8 años de experiencia en la </a:t>
            </a:r>
            <a:r>
              <a:rPr lang="es-ES" sz="12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financiación de proyectos I+D+i</a:t>
            </a:r>
            <a:r>
              <a:rPr lang="es-ES" sz="12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, utilizando el marco normativo de la </a:t>
            </a:r>
            <a:r>
              <a:rPr lang="es-ES" sz="12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Ley de Ciencia de 2011.</a:t>
            </a:r>
          </a:p>
          <a:p>
            <a:pPr marL="12700" marR="5080" algn="just">
              <a:lnSpc>
                <a:spcPct val="108500"/>
              </a:lnSpc>
              <a:spcBef>
                <a:spcPts val="1260"/>
              </a:spcBef>
            </a:pPr>
            <a:r>
              <a:rPr lang="es-ES" sz="12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Permite dotar de liquidez (ingresos por facturación) sin coste </a:t>
            </a:r>
            <a:r>
              <a:rPr lang="es-ES" sz="12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(≥35% gasto en cada anualidad) </a:t>
            </a:r>
            <a:r>
              <a:rPr lang="es-ES" sz="12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para la ejecución de cualquier proyecto innovador. Por tanto, las Universidades son un agente de primera magnitud, por su capacidad de ejecutar proyectos científicos y tecnológicos. </a:t>
            </a:r>
          </a:p>
          <a:p>
            <a:pPr marL="12700" marR="5080" algn="just">
              <a:lnSpc>
                <a:spcPct val="108500"/>
              </a:lnSpc>
              <a:spcBef>
                <a:spcPts val="1260"/>
              </a:spcBef>
            </a:pPr>
            <a:r>
              <a:rPr lang="es-ES" sz="12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Nuestra tarea es triple:</a:t>
            </a:r>
          </a:p>
          <a:p>
            <a:pPr marL="184150" marR="5080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Identificamos proyectos donde esta herramienta resulte de utilidad</a:t>
            </a:r>
          </a:p>
          <a:p>
            <a:pPr marL="184150" marR="5080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Captamos inversores privados que quieran potenciar investigación y tener un rendimiento asegurado.</a:t>
            </a:r>
          </a:p>
          <a:p>
            <a:pPr marL="184150" marR="5080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Realizamos un acompañamiento integral </a:t>
            </a:r>
            <a:r>
              <a:rPr lang="es-ES" sz="12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(requieren capacidad técnica, financiera, legal y fiscal).</a:t>
            </a:r>
          </a:p>
          <a:p>
            <a:pPr marL="184150" marR="5080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b="1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Ventajas y limitaciones: </a:t>
            </a:r>
          </a:p>
          <a:p>
            <a:pPr marL="641350" marR="5080" lvl="1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se comporta como un derecho, se puede utilizar para cualquier proyecto y cualquier anualidad.</a:t>
            </a:r>
          </a:p>
          <a:p>
            <a:pPr marL="641350" marR="5080" lvl="1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es una buena alternativa cuando ya no se puede optar a subvención o convocatorias competitivas.</a:t>
            </a:r>
          </a:p>
          <a:p>
            <a:pPr marL="641350" marR="5080" lvl="1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el tamaño, balance o situación financiera de la entidad que ejecuta el proyecto no importa.</a:t>
            </a:r>
          </a:p>
          <a:p>
            <a:pPr marL="641350" marR="5080" lvl="1" indent="-1714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Los gastos deben ser libres de financiación pública.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C0BBE9-9CE2-8C26-B15C-6AB0413A5163}"/>
              </a:ext>
            </a:extLst>
          </p:cNvPr>
          <p:cNvSpPr txBox="1"/>
          <p:nvPr/>
        </p:nvSpPr>
        <p:spPr>
          <a:xfrm>
            <a:off x="2935432" y="301264"/>
            <a:ext cx="6018061" cy="659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>
              <a:lnSpc>
                <a:spcPct val="100000"/>
              </a:lnSpc>
              <a:spcBef>
                <a:spcPts val="130"/>
              </a:spcBef>
            </a:pPr>
            <a:r>
              <a:rPr lang="es-ES" sz="1800" b="1" spc="1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Financiación alternativa de proyectos.</a:t>
            </a:r>
            <a:endParaRPr lang="es-ES" sz="1000" b="1" spc="100" dirty="0">
              <a:latin typeface="Merriweather" pitchFamily="2" charset="77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0480">
              <a:lnSpc>
                <a:spcPct val="100000"/>
              </a:lnSpc>
              <a:spcBef>
                <a:spcPts val="130"/>
              </a:spcBef>
            </a:pPr>
            <a:r>
              <a:rPr lang="es-ES" b="1" spc="1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Agrupaciones de Interés económico -AIEs-</a:t>
            </a:r>
            <a:endParaRPr lang="es-ES" sz="4000" b="1" spc="100" dirty="0">
              <a:latin typeface="Merriweather" pitchFamily="2" charset="77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23" name="Picture 2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84C99F1-7CCD-E83F-E1A3-948E99B45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796" y="280639"/>
            <a:ext cx="2354519" cy="630108"/>
          </a:xfrm>
          <a:prstGeom prst="rect">
            <a:avLst/>
          </a:prstGeom>
        </p:spPr>
      </p:pic>
      <p:sp>
        <p:nvSpPr>
          <p:cNvPr id="24" name="Google Shape;201;p22">
            <a:extLst>
              <a:ext uri="{FF2B5EF4-FFF2-40B4-BE49-F238E27FC236}">
                <a16:creationId xmlns:a16="http://schemas.microsoft.com/office/drawing/2014/main" id="{5B7E7EE4-AC8E-C7FE-BA03-3E27FD5BE33E}"/>
              </a:ext>
            </a:extLst>
          </p:cNvPr>
          <p:cNvSpPr/>
          <p:nvPr/>
        </p:nvSpPr>
        <p:spPr>
          <a:xfrm>
            <a:off x="9153665" y="1753668"/>
            <a:ext cx="2517900" cy="5907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02;p22">
            <a:extLst>
              <a:ext uri="{FF2B5EF4-FFF2-40B4-BE49-F238E27FC236}">
                <a16:creationId xmlns:a16="http://schemas.microsoft.com/office/drawing/2014/main" id="{9576AAD9-DC70-8ECD-31F8-9F633A9C4C38}"/>
              </a:ext>
            </a:extLst>
          </p:cNvPr>
          <p:cNvSpPr/>
          <p:nvPr/>
        </p:nvSpPr>
        <p:spPr>
          <a:xfrm>
            <a:off x="9153665" y="4344599"/>
            <a:ext cx="2517900" cy="1444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03;p22">
            <a:extLst>
              <a:ext uri="{FF2B5EF4-FFF2-40B4-BE49-F238E27FC236}">
                <a16:creationId xmlns:a16="http://schemas.microsoft.com/office/drawing/2014/main" id="{DDD88627-8B1A-6AA0-2DBB-59895CC75849}"/>
              </a:ext>
            </a:extLst>
          </p:cNvPr>
          <p:cNvSpPr txBox="1"/>
          <p:nvPr/>
        </p:nvSpPr>
        <p:spPr>
          <a:xfrm>
            <a:off x="9611399" y="1871071"/>
            <a:ext cx="15702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1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Inversor</a:t>
            </a:r>
            <a:endParaRPr sz="11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7" name="Google Shape;204;p22">
            <a:extLst>
              <a:ext uri="{FF2B5EF4-FFF2-40B4-BE49-F238E27FC236}">
                <a16:creationId xmlns:a16="http://schemas.microsoft.com/office/drawing/2014/main" id="{651C9A0B-7E82-F44F-B908-9ABDAAD0C178}"/>
              </a:ext>
            </a:extLst>
          </p:cNvPr>
          <p:cNvSpPr txBox="1"/>
          <p:nvPr/>
        </p:nvSpPr>
        <p:spPr>
          <a:xfrm>
            <a:off x="9458990" y="4466504"/>
            <a:ext cx="1827300" cy="394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100" dirty="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Universidad</a:t>
            </a:r>
            <a:endParaRPr sz="1100" dirty="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8" name="Google Shape;205;p22">
            <a:extLst>
              <a:ext uri="{FF2B5EF4-FFF2-40B4-BE49-F238E27FC236}">
                <a16:creationId xmlns:a16="http://schemas.microsoft.com/office/drawing/2014/main" id="{46B6B781-7CEB-2E3C-C671-5A7A4F842173}"/>
              </a:ext>
            </a:extLst>
          </p:cNvPr>
          <p:cNvSpPr/>
          <p:nvPr/>
        </p:nvSpPr>
        <p:spPr>
          <a:xfrm>
            <a:off x="9251587" y="5110165"/>
            <a:ext cx="2322600" cy="590700"/>
          </a:xfrm>
          <a:prstGeom prst="roundRect">
            <a:avLst>
              <a:gd name="adj" fmla="val 18472"/>
            </a:avLst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06;p22">
            <a:extLst>
              <a:ext uri="{FF2B5EF4-FFF2-40B4-BE49-F238E27FC236}">
                <a16:creationId xmlns:a16="http://schemas.microsoft.com/office/drawing/2014/main" id="{0A32AD34-EE41-0924-A02B-E8BF7F62CB28}"/>
              </a:ext>
            </a:extLst>
          </p:cNvPr>
          <p:cNvSpPr txBox="1"/>
          <p:nvPr/>
        </p:nvSpPr>
        <p:spPr>
          <a:xfrm>
            <a:off x="9496281" y="5233883"/>
            <a:ext cx="18273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1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Proyecto de I+D</a:t>
            </a:r>
            <a:endParaRPr sz="11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0" name="Google Shape;207;p22">
            <a:extLst>
              <a:ext uri="{FF2B5EF4-FFF2-40B4-BE49-F238E27FC236}">
                <a16:creationId xmlns:a16="http://schemas.microsoft.com/office/drawing/2014/main" id="{510B05EE-6A21-DFC3-48C8-B185A8C37CE4}"/>
              </a:ext>
            </a:extLst>
          </p:cNvPr>
          <p:cNvSpPr txBox="1"/>
          <p:nvPr/>
        </p:nvSpPr>
        <p:spPr>
          <a:xfrm>
            <a:off x="10855577" y="2393145"/>
            <a:ext cx="15702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i="1" dirty="0">
                <a:solidFill>
                  <a:schemeClr val="dk1"/>
                </a:solidFill>
                <a:latin typeface="Inter-Regular"/>
                <a:ea typeface="Inter-Regular"/>
                <a:cs typeface="Inter-Regular"/>
                <a:sym typeface="Inter-Regular"/>
              </a:rPr>
              <a:t>Rentabilidad fiscal</a:t>
            </a:r>
            <a:endParaRPr sz="1000" i="1" dirty="0">
              <a:solidFill>
                <a:schemeClr val="dk1"/>
              </a:solidFill>
              <a:latin typeface="Inter-Regular"/>
              <a:ea typeface="Inter-Regular"/>
              <a:cs typeface="Inter-Regular"/>
              <a:sym typeface="Inter-Regular"/>
            </a:endParaRPr>
          </a:p>
        </p:txBody>
      </p:sp>
      <p:sp>
        <p:nvSpPr>
          <p:cNvPr id="32" name="Google Shape;209;p22">
            <a:extLst>
              <a:ext uri="{FF2B5EF4-FFF2-40B4-BE49-F238E27FC236}">
                <a16:creationId xmlns:a16="http://schemas.microsoft.com/office/drawing/2014/main" id="{B6CCAC31-97AA-3AE8-7E2D-00D5EB5E48A4}"/>
              </a:ext>
            </a:extLst>
          </p:cNvPr>
          <p:cNvSpPr txBox="1"/>
          <p:nvPr/>
        </p:nvSpPr>
        <p:spPr>
          <a:xfrm>
            <a:off x="9338769" y="3983193"/>
            <a:ext cx="552600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i="1" dirty="0">
                <a:solidFill>
                  <a:schemeClr val="dk1"/>
                </a:solidFill>
                <a:latin typeface="Inter-Regular"/>
                <a:ea typeface="Inter-Regular"/>
                <a:cs typeface="Inter-Regular"/>
                <a:sym typeface="Inter-Regular"/>
              </a:rPr>
              <a:t>Liquidez</a:t>
            </a:r>
            <a:endParaRPr sz="1000" i="1" dirty="0">
              <a:solidFill>
                <a:schemeClr val="dk1"/>
              </a:solidFill>
              <a:latin typeface="Inter-Regular"/>
              <a:ea typeface="Inter-Regular"/>
              <a:cs typeface="Inter-Regular"/>
              <a:sym typeface="Inter-Regular"/>
            </a:endParaRPr>
          </a:p>
        </p:txBody>
      </p:sp>
      <p:sp>
        <p:nvSpPr>
          <p:cNvPr id="34" name="Google Shape;211;p22">
            <a:extLst>
              <a:ext uri="{FF2B5EF4-FFF2-40B4-BE49-F238E27FC236}">
                <a16:creationId xmlns:a16="http://schemas.microsoft.com/office/drawing/2014/main" id="{172B799A-5AC5-EC01-7DBD-BBE04599C810}"/>
              </a:ext>
            </a:extLst>
          </p:cNvPr>
          <p:cNvSpPr/>
          <p:nvPr/>
        </p:nvSpPr>
        <p:spPr>
          <a:xfrm rot="-5400000">
            <a:off x="9699365" y="3219843"/>
            <a:ext cx="2077200" cy="174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212;p22">
            <a:extLst>
              <a:ext uri="{FF2B5EF4-FFF2-40B4-BE49-F238E27FC236}">
                <a16:creationId xmlns:a16="http://schemas.microsoft.com/office/drawing/2014/main" id="{DF44C792-E560-37B1-E218-36D296FADA43}"/>
              </a:ext>
            </a:extLst>
          </p:cNvPr>
          <p:cNvSpPr/>
          <p:nvPr/>
        </p:nvSpPr>
        <p:spPr>
          <a:xfrm rot="5400000">
            <a:off x="9045440" y="3290868"/>
            <a:ext cx="2031000" cy="174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213;p22">
            <a:extLst>
              <a:ext uri="{FF2B5EF4-FFF2-40B4-BE49-F238E27FC236}">
                <a16:creationId xmlns:a16="http://schemas.microsoft.com/office/drawing/2014/main" id="{7A2D6DF3-23F0-8B81-A81C-81E172863699}"/>
              </a:ext>
            </a:extLst>
          </p:cNvPr>
          <p:cNvSpPr/>
          <p:nvPr/>
        </p:nvSpPr>
        <p:spPr>
          <a:xfrm>
            <a:off x="9137540" y="2795134"/>
            <a:ext cx="2517900" cy="1109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214;p22">
            <a:extLst>
              <a:ext uri="{FF2B5EF4-FFF2-40B4-BE49-F238E27FC236}">
                <a16:creationId xmlns:a16="http://schemas.microsoft.com/office/drawing/2014/main" id="{2C789DCD-6D24-607F-51BD-40E6735C3847}"/>
              </a:ext>
            </a:extLst>
          </p:cNvPr>
          <p:cNvSpPr txBox="1"/>
          <p:nvPr/>
        </p:nvSpPr>
        <p:spPr>
          <a:xfrm>
            <a:off x="9385465" y="3079658"/>
            <a:ext cx="2007900" cy="5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100">
                <a:solidFill>
                  <a:schemeClr val="dk1"/>
                </a:solidFill>
                <a:latin typeface="Inter-Regular"/>
                <a:ea typeface="Inter-Regular"/>
                <a:cs typeface="Inter-Regular"/>
                <a:sym typeface="Inter-Regular"/>
              </a:rPr>
              <a:t>Agrupación de interés económico (AIE)</a:t>
            </a:r>
            <a:endParaRPr sz="1100">
              <a:solidFill>
                <a:schemeClr val="dk1"/>
              </a:solidFill>
              <a:latin typeface="Inter-Regular"/>
              <a:ea typeface="Inter-Regular"/>
              <a:cs typeface="Inter-Regular"/>
              <a:sym typeface="Inter-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3444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91C35DD-361C-D9EC-8E02-9500ED4A980E}"/>
              </a:ext>
            </a:extLst>
          </p:cNvPr>
          <p:cNvSpPr txBox="1"/>
          <p:nvPr/>
        </p:nvSpPr>
        <p:spPr>
          <a:xfrm>
            <a:off x="1177811" y="3865147"/>
            <a:ext cx="4982971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Proyectos de cualquier disciplina científica o tecnológica.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Promovidos desde cualquier punto del territorio.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Las partidas de gasto elegibles para financiación son: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Personal, fungible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Equipos (amortizaciones)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Colaboraciones con terceros (</a:t>
            </a:r>
            <a:r>
              <a:rPr lang="es-ES" sz="1400" b="1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públicos</a:t>
            </a: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 o privados)en territorio dentro de la UE</a:t>
            </a:r>
            <a:endParaRPr lang="es-ES" sz="1400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CDA635-EA06-72F0-0969-86B7DCA5F151}"/>
              </a:ext>
            </a:extLst>
          </p:cNvPr>
          <p:cNvSpPr txBox="1"/>
          <p:nvPr/>
        </p:nvSpPr>
        <p:spPr>
          <a:xfrm>
            <a:off x="3176530" y="237670"/>
            <a:ext cx="8648676" cy="3548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30"/>
              </a:spcBef>
            </a:pPr>
            <a:r>
              <a:rPr lang="es-ES" b="1" spc="1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¿Quién, en el ecosistema de una Universidad utilizar esta financiación?</a:t>
            </a:r>
            <a:endParaRPr lang="es-ES" dirty="0">
              <a:latin typeface="Merriweather" pitchFamily="2" charset="77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98450" marR="5080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Institutos de investigación</a:t>
            </a: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, Centro de investigación adscritos a Universidades, Unidades centrales de análisis y equipamientos científicos compartidos, Unidades mixtas.</a:t>
            </a:r>
          </a:p>
          <a:p>
            <a:pPr marL="298450" marR="5080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Fundaciones</a:t>
            </a: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 adscritas a Universidades que vehiculicen o gestionen gasto en proyectos, Contrataciones por Art. 60 LOSU, proyectos encargados por terceros, proyectos estratégicos que no hayan obtenido financiación pública competitiva, proyectos financiados por cátedras privadas y cátedras de excelencia, donaciones… </a:t>
            </a:r>
          </a:p>
          <a:p>
            <a:pPr marL="298450" marR="5080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b="1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Spin-off, </a:t>
            </a:r>
            <a:r>
              <a:rPr lang="es-ES" sz="1600" b="1" dirty="0" err="1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EBTs</a:t>
            </a: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, etc...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8EFBE8-3C22-3788-6900-ADFAB588D30E}"/>
              </a:ext>
            </a:extLst>
          </p:cNvPr>
          <p:cNvSpPr txBox="1"/>
          <p:nvPr/>
        </p:nvSpPr>
        <p:spPr>
          <a:xfrm>
            <a:off x="6770757" y="3865147"/>
            <a:ext cx="5054449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 err="1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FAQs</a:t>
            </a: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¿y si el proyecto tiene patentes o modelos de utilidad previos? </a:t>
            </a: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Esto ayuda, no es un impedimento.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¿el inversor toma algún control sobre mi conocimiento, sobre mi empresa o quiere un porcentaje de los rendimientos posteriores? </a:t>
            </a: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¿y si el proyecto no sale bien o no alcanza los objetivos que se plantearon? </a:t>
            </a:r>
            <a:r>
              <a:rPr lang="es-ES" sz="1400" dirty="0">
                <a:solidFill>
                  <a:srgbClr val="000000"/>
                </a:solidFill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No es un problema, la financiación sigue garantizada.</a:t>
            </a:r>
          </a:p>
        </p:txBody>
      </p:sp>
      <p:pic>
        <p:nvPicPr>
          <p:cNvPr id="9" name="Picture 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43F50EF-E887-DB69-A9D4-DE89ACD17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679" y="6006816"/>
            <a:ext cx="2354519" cy="63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4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5B699F1-DB14-9A9C-FDAC-98986A658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796" y="280639"/>
            <a:ext cx="2354519" cy="630108"/>
          </a:xfrm>
          <a:prstGeom prst="rect">
            <a:avLst/>
          </a:prstGeom>
        </p:spPr>
      </p:pic>
      <p:sp>
        <p:nvSpPr>
          <p:cNvPr id="24" name="Google Shape;275;p24">
            <a:extLst>
              <a:ext uri="{FF2B5EF4-FFF2-40B4-BE49-F238E27FC236}">
                <a16:creationId xmlns:a16="http://schemas.microsoft.com/office/drawing/2014/main" id="{0DA98251-DED6-2273-B665-D0005AE566E5}"/>
              </a:ext>
            </a:extLst>
          </p:cNvPr>
          <p:cNvSpPr/>
          <p:nvPr/>
        </p:nvSpPr>
        <p:spPr>
          <a:xfrm>
            <a:off x="4522322" y="1875906"/>
            <a:ext cx="1767711" cy="1603017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77;p24">
            <a:extLst>
              <a:ext uri="{FF2B5EF4-FFF2-40B4-BE49-F238E27FC236}">
                <a16:creationId xmlns:a16="http://schemas.microsoft.com/office/drawing/2014/main" id="{CB709CE3-E809-86FD-976F-2AFA3CFCB88A}"/>
              </a:ext>
            </a:extLst>
          </p:cNvPr>
          <p:cNvSpPr/>
          <p:nvPr/>
        </p:nvSpPr>
        <p:spPr>
          <a:xfrm>
            <a:off x="6261496" y="1874931"/>
            <a:ext cx="1767711" cy="1603017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281;p24">
            <a:extLst>
              <a:ext uri="{FF2B5EF4-FFF2-40B4-BE49-F238E27FC236}">
                <a16:creationId xmlns:a16="http://schemas.microsoft.com/office/drawing/2014/main" id="{55ADF574-EE6D-C89A-7706-EAC39C168C18}"/>
              </a:ext>
            </a:extLst>
          </p:cNvPr>
          <p:cNvSpPr txBox="1"/>
          <p:nvPr/>
        </p:nvSpPr>
        <p:spPr>
          <a:xfrm>
            <a:off x="4690934" y="2242593"/>
            <a:ext cx="1421830" cy="425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2300" b="1" dirty="0">
                <a:solidFill>
                  <a:srgbClr val="0C46DC"/>
                </a:solidFill>
                <a:latin typeface="Inter"/>
                <a:ea typeface="Inter"/>
                <a:cs typeface="Inter"/>
                <a:sym typeface="Inter"/>
              </a:rPr>
              <a:t>205M€</a:t>
            </a:r>
            <a:endParaRPr sz="2300" b="1" dirty="0">
              <a:solidFill>
                <a:srgbClr val="0C46DC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1" name="Google Shape;282;p24">
            <a:extLst>
              <a:ext uri="{FF2B5EF4-FFF2-40B4-BE49-F238E27FC236}">
                <a16:creationId xmlns:a16="http://schemas.microsoft.com/office/drawing/2014/main" id="{FB8E857D-44A9-DA5E-598F-873D92AB4434}"/>
              </a:ext>
            </a:extLst>
          </p:cNvPr>
          <p:cNvSpPr txBox="1"/>
          <p:nvPr/>
        </p:nvSpPr>
        <p:spPr>
          <a:xfrm>
            <a:off x="4734696" y="2685925"/>
            <a:ext cx="1279289" cy="59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latin typeface="Inter"/>
                <a:ea typeface="Inter"/>
                <a:cs typeface="Inter"/>
                <a:sym typeface="Inter"/>
              </a:rPr>
              <a:t>Proyectos I+D</a:t>
            </a:r>
            <a:endParaRPr sz="1000" dirty="0"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latin typeface="Inter"/>
                <a:ea typeface="Inter"/>
                <a:cs typeface="Inter"/>
                <a:sym typeface="Inter"/>
              </a:rPr>
              <a:t>Ejecutados</a:t>
            </a:r>
            <a:endParaRPr sz="1000" dirty="0"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endParaRPr sz="1000" dirty="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4" name="Google Shape;285;p24">
            <a:extLst>
              <a:ext uri="{FF2B5EF4-FFF2-40B4-BE49-F238E27FC236}">
                <a16:creationId xmlns:a16="http://schemas.microsoft.com/office/drawing/2014/main" id="{D766CB0A-4803-B1F2-5F5A-B878669C9022}"/>
              </a:ext>
            </a:extLst>
          </p:cNvPr>
          <p:cNvSpPr txBox="1"/>
          <p:nvPr/>
        </p:nvSpPr>
        <p:spPr>
          <a:xfrm>
            <a:off x="6525261" y="2239535"/>
            <a:ext cx="1125624" cy="425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2300" b="1" dirty="0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169</a:t>
            </a:r>
            <a:endParaRPr sz="2300" b="1" dirty="0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5" name="Google Shape;286;p24">
            <a:extLst>
              <a:ext uri="{FF2B5EF4-FFF2-40B4-BE49-F238E27FC236}">
                <a16:creationId xmlns:a16="http://schemas.microsoft.com/office/drawing/2014/main" id="{1A3574E6-8E3C-9445-DC28-B805E0E20913}"/>
              </a:ext>
            </a:extLst>
          </p:cNvPr>
          <p:cNvSpPr txBox="1"/>
          <p:nvPr/>
        </p:nvSpPr>
        <p:spPr>
          <a:xfrm>
            <a:off x="6525283" y="2682845"/>
            <a:ext cx="1279289" cy="599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Proyectos I+D</a:t>
            </a:r>
            <a:endParaRPr sz="1000" dirty="0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Realizados</a:t>
            </a:r>
            <a:endParaRPr sz="1000" dirty="0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endParaRPr sz="1000" dirty="0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endParaRPr sz="1000" dirty="0">
              <a:solidFill>
                <a:srgbClr val="FFFFFF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43" name="Google Shape;302;p25">
            <a:extLst>
              <a:ext uri="{FF2B5EF4-FFF2-40B4-BE49-F238E27FC236}">
                <a16:creationId xmlns:a16="http://schemas.microsoft.com/office/drawing/2014/main" id="{8C4F773B-8945-625D-8B71-316992175E3B}"/>
              </a:ext>
            </a:extLst>
          </p:cNvPr>
          <p:cNvSpPr/>
          <p:nvPr/>
        </p:nvSpPr>
        <p:spPr>
          <a:xfrm>
            <a:off x="3188368" y="1874931"/>
            <a:ext cx="273381" cy="4036475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303;p25">
            <a:extLst>
              <a:ext uri="{FF2B5EF4-FFF2-40B4-BE49-F238E27FC236}">
                <a16:creationId xmlns:a16="http://schemas.microsoft.com/office/drawing/2014/main" id="{A4E1467F-9EAF-A76C-A2EC-ABC760EA36A9}"/>
              </a:ext>
            </a:extLst>
          </p:cNvPr>
          <p:cNvSpPr/>
          <p:nvPr/>
        </p:nvSpPr>
        <p:spPr>
          <a:xfrm>
            <a:off x="4190027" y="4532743"/>
            <a:ext cx="273381" cy="1371963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304;p25">
            <a:extLst>
              <a:ext uri="{FF2B5EF4-FFF2-40B4-BE49-F238E27FC236}">
                <a16:creationId xmlns:a16="http://schemas.microsoft.com/office/drawing/2014/main" id="{FC97C2A1-C581-0D09-BC39-A1D4B437D739}"/>
              </a:ext>
            </a:extLst>
          </p:cNvPr>
          <p:cNvSpPr/>
          <p:nvPr/>
        </p:nvSpPr>
        <p:spPr>
          <a:xfrm>
            <a:off x="5121347" y="4637106"/>
            <a:ext cx="273386" cy="1267465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305;p25">
            <a:extLst>
              <a:ext uri="{FF2B5EF4-FFF2-40B4-BE49-F238E27FC236}">
                <a16:creationId xmlns:a16="http://schemas.microsoft.com/office/drawing/2014/main" id="{04272560-E64D-B029-A9C4-84DF51E38A6D}"/>
              </a:ext>
            </a:extLst>
          </p:cNvPr>
          <p:cNvSpPr/>
          <p:nvPr/>
        </p:nvSpPr>
        <p:spPr>
          <a:xfrm>
            <a:off x="6084665" y="4439189"/>
            <a:ext cx="273381" cy="1465901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306;p25">
            <a:extLst>
              <a:ext uri="{FF2B5EF4-FFF2-40B4-BE49-F238E27FC236}">
                <a16:creationId xmlns:a16="http://schemas.microsoft.com/office/drawing/2014/main" id="{13C7090B-47FC-2524-2883-D7D6F249013F}"/>
              </a:ext>
            </a:extLst>
          </p:cNvPr>
          <p:cNvSpPr/>
          <p:nvPr/>
        </p:nvSpPr>
        <p:spPr>
          <a:xfrm>
            <a:off x="7047971" y="4532692"/>
            <a:ext cx="273390" cy="1372398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307;p25">
            <a:extLst>
              <a:ext uri="{FF2B5EF4-FFF2-40B4-BE49-F238E27FC236}">
                <a16:creationId xmlns:a16="http://schemas.microsoft.com/office/drawing/2014/main" id="{0C5DB659-E85E-BC53-90FB-8606D86315F1}"/>
              </a:ext>
            </a:extLst>
          </p:cNvPr>
          <p:cNvSpPr/>
          <p:nvPr/>
        </p:nvSpPr>
        <p:spPr>
          <a:xfrm>
            <a:off x="8011283" y="4817881"/>
            <a:ext cx="273392" cy="1087118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" name="Google Shape;308;p25">
            <a:extLst>
              <a:ext uri="{FF2B5EF4-FFF2-40B4-BE49-F238E27FC236}">
                <a16:creationId xmlns:a16="http://schemas.microsoft.com/office/drawing/2014/main" id="{BBD2C1FE-CC4B-388A-1CD7-1D22911E8EC5}"/>
              </a:ext>
            </a:extLst>
          </p:cNvPr>
          <p:cNvSpPr/>
          <p:nvPr/>
        </p:nvSpPr>
        <p:spPr>
          <a:xfrm>
            <a:off x="8974597" y="5640275"/>
            <a:ext cx="273390" cy="264723"/>
          </a:xfrm>
          <a:prstGeom prst="rect">
            <a:avLst/>
          </a:prstGeom>
          <a:solidFill>
            <a:srgbClr val="0C46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309;p25">
            <a:extLst>
              <a:ext uri="{FF2B5EF4-FFF2-40B4-BE49-F238E27FC236}">
                <a16:creationId xmlns:a16="http://schemas.microsoft.com/office/drawing/2014/main" id="{5A666A0B-23AF-05C7-8373-793183DC21F0}"/>
              </a:ext>
            </a:extLst>
          </p:cNvPr>
          <p:cNvCxnSpPr>
            <a:cxnSpLocks/>
          </p:cNvCxnSpPr>
          <p:nvPr/>
        </p:nvCxnSpPr>
        <p:spPr>
          <a:xfrm>
            <a:off x="2370841" y="6000823"/>
            <a:ext cx="8455332" cy="0"/>
          </a:xfrm>
          <a:prstGeom prst="straightConnector1">
            <a:avLst/>
          </a:prstGeom>
          <a:noFill/>
          <a:ln w="9525" cap="flat" cmpd="sng">
            <a:solidFill>
              <a:srgbClr val="EFEFE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Google Shape;310;p25">
            <a:extLst>
              <a:ext uri="{FF2B5EF4-FFF2-40B4-BE49-F238E27FC236}">
                <a16:creationId xmlns:a16="http://schemas.microsoft.com/office/drawing/2014/main" id="{35FF5EE7-8196-7B5D-80E0-E64D7DEFE912}"/>
              </a:ext>
            </a:extLst>
          </p:cNvPr>
          <p:cNvSpPr txBox="1"/>
          <p:nvPr/>
        </p:nvSpPr>
        <p:spPr>
          <a:xfrm>
            <a:off x="2707810" y="6126756"/>
            <a:ext cx="1494195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Salud y bienestar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2" name="Google Shape;311;p25">
            <a:extLst>
              <a:ext uri="{FF2B5EF4-FFF2-40B4-BE49-F238E27FC236}">
                <a16:creationId xmlns:a16="http://schemas.microsoft.com/office/drawing/2014/main" id="{E422D86F-8110-7E21-9EE1-C0BEDCFDA51C}"/>
              </a:ext>
            </a:extLst>
          </p:cNvPr>
          <p:cNvSpPr txBox="1"/>
          <p:nvPr/>
        </p:nvSpPr>
        <p:spPr>
          <a:xfrm>
            <a:off x="3712006" y="6126756"/>
            <a:ext cx="1494195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Aeronáutica</a:t>
            </a:r>
            <a:endParaRPr sz="1000" dirty="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3" name="Google Shape;312;p25">
            <a:extLst>
              <a:ext uri="{FF2B5EF4-FFF2-40B4-BE49-F238E27FC236}">
                <a16:creationId xmlns:a16="http://schemas.microsoft.com/office/drawing/2014/main" id="{5E43BA00-8C92-F26E-2683-50BB84154603}"/>
              </a:ext>
            </a:extLst>
          </p:cNvPr>
          <p:cNvSpPr txBox="1"/>
          <p:nvPr/>
        </p:nvSpPr>
        <p:spPr>
          <a:xfrm>
            <a:off x="4649956" y="6126756"/>
            <a:ext cx="1494195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Automoción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4" name="Google Shape;313;p25">
            <a:extLst>
              <a:ext uri="{FF2B5EF4-FFF2-40B4-BE49-F238E27FC236}">
                <a16:creationId xmlns:a16="http://schemas.microsoft.com/office/drawing/2014/main" id="{B2423C70-C475-5AA2-53FB-0CF486F82709}"/>
              </a:ext>
            </a:extLst>
          </p:cNvPr>
          <p:cNvSpPr txBox="1"/>
          <p:nvPr/>
        </p:nvSpPr>
        <p:spPr>
          <a:xfrm>
            <a:off x="5613281" y="6127731"/>
            <a:ext cx="1494195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Espacio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5" name="Google Shape;314;p25">
            <a:extLst>
              <a:ext uri="{FF2B5EF4-FFF2-40B4-BE49-F238E27FC236}">
                <a16:creationId xmlns:a16="http://schemas.microsoft.com/office/drawing/2014/main" id="{476BA6FA-8975-65C9-45FA-3158ECDB6404}"/>
              </a:ext>
            </a:extLst>
          </p:cNvPr>
          <p:cNvSpPr txBox="1"/>
          <p:nvPr/>
        </p:nvSpPr>
        <p:spPr>
          <a:xfrm>
            <a:off x="6590210" y="6127731"/>
            <a:ext cx="1494195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Energía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6" name="Google Shape;315;p25">
            <a:extLst>
              <a:ext uri="{FF2B5EF4-FFF2-40B4-BE49-F238E27FC236}">
                <a16:creationId xmlns:a16="http://schemas.microsoft.com/office/drawing/2014/main" id="{78280BE4-7683-99BD-FFB7-6995941E3E4C}"/>
              </a:ext>
            </a:extLst>
          </p:cNvPr>
          <p:cNvSpPr txBox="1"/>
          <p:nvPr/>
        </p:nvSpPr>
        <p:spPr>
          <a:xfrm>
            <a:off x="7561550" y="6126756"/>
            <a:ext cx="1494195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Nanotecnología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7" name="Google Shape;316;p25">
            <a:extLst>
              <a:ext uri="{FF2B5EF4-FFF2-40B4-BE49-F238E27FC236}">
                <a16:creationId xmlns:a16="http://schemas.microsoft.com/office/drawing/2014/main" id="{55027487-A585-CB14-B552-8780FDA60F46}"/>
              </a:ext>
            </a:extLst>
          </p:cNvPr>
          <p:cNvSpPr txBox="1"/>
          <p:nvPr/>
        </p:nvSpPr>
        <p:spPr>
          <a:xfrm>
            <a:off x="8511275" y="6126756"/>
            <a:ext cx="1494195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Agro-Food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8" name="Google Shape;317;p25">
            <a:extLst>
              <a:ext uri="{FF2B5EF4-FFF2-40B4-BE49-F238E27FC236}">
                <a16:creationId xmlns:a16="http://schemas.microsoft.com/office/drawing/2014/main" id="{971C286A-D51F-4EAF-5B35-3EA9DFC04452}"/>
              </a:ext>
            </a:extLst>
          </p:cNvPr>
          <p:cNvSpPr txBox="1"/>
          <p:nvPr/>
        </p:nvSpPr>
        <p:spPr>
          <a:xfrm>
            <a:off x="2359794" y="5821990"/>
            <a:ext cx="465503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0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9" name="Google Shape;318;p25">
            <a:extLst>
              <a:ext uri="{FF2B5EF4-FFF2-40B4-BE49-F238E27FC236}">
                <a16:creationId xmlns:a16="http://schemas.microsoft.com/office/drawing/2014/main" id="{3BD4EEFD-DCFF-4108-555B-A897B901F172}"/>
              </a:ext>
            </a:extLst>
          </p:cNvPr>
          <p:cNvSpPr txBox="1"/>
          <p:nvPr/>
        </p:nvSpPr>
        <p:spPr>
          <a:xfrm>
            <a:off x="2359794" y="4909702"/>
            <a:ext cx="465503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10</a:t>
            </a:r>
            <a:endParaRPr sz="1000" dirty="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60" name="Google Shape;320;p25">
            <a:extLst>
              <a:ext uri="{FF2B5EF4-FFF2-40B4-BE49-F238E27FC236}">
                <a16:creationId xmlns:a16="http://schemas.microsoft.com/office/drawing/2014/main" id="{7F97D01A-1198-8E68-1077-56C58C3F2232}"/>
              </a:ext>
            </a:extLst>
          </p:cNvPr>
          <p:cNvSpPr txBox="1"/>
          <p:nvPr/>
        </p:nvSpPr>
        <p:spPr>
          <a:xfrm>
            <a:off x="2359794" y="2108545"/>
            <a:ext cx="465503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40</a:t>
            </a:r>
            <a:endParaRPr sz="1000" dirty="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61" name="Google Shape;321;p25">
            <a:extLst>
              <a:ext uri="{FF2B5EF4-FFF2-40B4-BE49-F238E27FC236}">
                <a16:creationId xmlns:a16="http://schemas.microsoft.com/office/drawing/2014/main" id="{C53C82CD-FABF-0616-F9E5-2630639E7F43}"/>
              </a:ext>
            </a:extLst>
          </p:cNvPr>
          <p:cNvSpPr txBox="1"/>
          <p:nvPr/>
        </p:nvSpPr>
        <p:spPr>
          <a:xfrm>
            <a:off x="2359794" y="3042264"/>
            <a:ext cx="465503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30</a:t>
            </a:r>
            <a:endParaRPr sz="1000" dirty="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62" name="Google Shape;322;p25">
            <a:extLst>
              <a:ext uri="{FF2B5EF4-FFF2-40B4-BE49-F238E27FC236}">
                <a16:creationId xmlns:a16="http://schemas.microsoft.com/office/drawing/2014/main" id="{DFD281CC-54BF-3B3C-4F75-D5281701860B}"/>
              </a:ext>
            </a:extLst>
          </p:cNvPr>
          <p:cNvSpPr txBox="1"/>
          <p:nvPr/>
        </p:nvSpPr>
        <p:spPr>
          <a:xfrm>
            <a:off x="2359794" y="3975983"/>
            <a:ext cx="465503" cy="31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22850" rIns="45700" bIns="2285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3F3F3F"/>
              </a:buClr>
              <a:buSzPts val="700"/>
              <a:buFont typeface="Roboto"/>
              <a:buNone/>
            </a:pPr>
            <a:r>
              <a:rPr lang="es" sz="1000" dirty="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20</a:t>
            </a:r>
            <a:endParaRPr sz="1000" dirty="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63" name="Google Shape;323;p25">
            <a:extLst>
              <a:ext uri="{FF2B5EF4-FFF2-40B4-BE49-F238E27FC236}">
                <a16:creationId xmlns:a16="http://schemas.microsoft.com/office/drawing/2014/main" id="{FD69F8C7-FA82-1683-82FE-D9726C05950F}"/>
              </a:ext>
            </a:extLst>
          </p:cNvPr>
          <p:cNvSpPr txBox="1"/>
          <p:nvPr/>
        </p:nvSpPr>
        <p:spPr>
          <a:xfrm>
            <a:off x="3482457" y="429870"/>
            <a:ext cx="29394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2000" b="1" dirty="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Proyectos realizados</a:t>
            </a:r>
            <a:endParaRPr sz="2000" b="1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b="1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1033" name="Imagen 2" descr="Un dibujo de la tierra&#10;&#10;Descripción generada automáticamente con confianza media">
            <a:extLst>
              <a:ext uri="{FF2B5EF4-FFF2-40B4-BE49-F238E27FC236}">
                <a16:creationId xmlns:a16="http://schemas.microsoft.com/office/drawing/2014/main" id="{1939E5F0-76AA-44A8-A0E2-633A23C3C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2071" y="1478176"/>
            <a:ext cx="2393651" cy="194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6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0549C-38C7-41B8-C5D7-6450C67E8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ur team – Adastra Capital.">
            <a:extLst>
              <a:ext uri="{FF2B5EF4-FFF2-40B4-BE49-F238E27FC236}">
                <a16:creationId xmlns:a16="http://schemas.microsoft.com/office/drawing/2014/main" id="{E2052704-F200-DBAD-CA32-5061CC4C22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97"/>
          <a:stretch/>
        </p:blipFill>
        <p:spPr bwMode="auto">
          <a:xfrm>
            <a:off x="8310205" y="4249796"/>
            <a:ext cx="109970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78E9D3-4347-5312-A8F7-546BA841096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0483"/>
          <a:stretch/>
        </p:blipFill>
        <p:spPr>
          <a:xfrm>
            <a:off x="3010147" y="4249796"/>
            <a:ext cx="1247673" cy="1061377"/>
          </a:xfrm>
          <a:prstGeom prst="rect">
            <a:avLst/>
          </a:prstGeom>
        </p:spPr>
      </p:pic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5871458-2AF1-794E-ED1E-18B705892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1796" y="280639"/>
            <a:ext cx="2354519" cy="6301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FFE10B-CF00-73DC-C813-8A45AF28D8EC}"/>
              </a:ext>
            </a:extLst>
          </p:cNvPr>
          <p:cNvSpPr txBox="1"/>
          <p:nvPr/>
        </p:nvSpPr>
        <p:spPr>
          <a:xfrm>
            <a:off x="1053262" y="1270032"/>
            <a:ext cx="8648676" cy="25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30"/>
              </a:spcBef>
            </a:pPr>
            <a:r>
              <a:rPr lang="es-ES" b="1" spc="1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Conclusiones:</a:t>
            </a:r>
            <a:endParaRPr lang="es-ES" dirty="0">
              <a:latin typeface="Merriweather" pitchFamily="2" charset="77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98450" marR="5080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Promueve la disponibilidad de financiación a fondo perdido.</a:t>
            </a:r>
          </a:p>
          <a:p>
            <a:pPr marL="298450" marR="5080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Aumenta la generación de conocimiento muy novedoso.</a:t>
            </a:r>
          </a:p>
          <a:p>
            <a:pPr marL="298450" marR="5080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Aumenta la competitividad  de la organización de investigación: </a:t>
            </a:r>
          </a:p>
          <a:p>
            <a:pPr marL="755650" marR="5080" lvl="1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Atraen más talento. </a:t>
            </a:r>
          </a:p>
          <a:p>
            <a:pPr marL="755650" marR="5080" lvl="1" indent="-285750" algn="just">
              <a:lnSpc>
                <a:spcPct val="108500"/>
              </a:lnSpc>
              <a:spcBef>
                <a:spcPts val="1260"/>
              </a:spcBef>
              <a:buFont typeface="Arial" panose="020B0604020202020204" pitchFamily="34" charset="0"/>
              <a:buChar char="•"/>
            </a:pPr>
            <a:r>
              <a:rPr lang="es-ES" sz="1600" dirty="0">
                <a:latin typeface="Merriweather" pitchFamily="2" charset="77"/>
                <a:ea typeface="Cambria" panose="02040503050406030204" pitchFamily="18" charset="0"/>
                <a:cs typeface="Arial" panose="020B0604020202020204" pitchFamily="34" charset="0"/>
              </a:rPr>
              <a:t>Atraen más fondos privados.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EC21AC-A9B5-37BB-82DD-F5123FB2F3BF}"/>
              </a:ext>
            </a:extLst>
          </p:cNvPr>
          <p:cNvSpPr txBox="1"/>
          <p:nvPr/>
        </p:nvSpPr>
        <p:spPr>
          <a:xfrm>
            <a:off x="7639637" y="5375577"/>
            <a:ext cx="26745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Mario Moya</a:t>
            </a:r>
          </a:p>
          <a:p>
            <a:r>
              <a:rPr lang="en-ES" dirty="0"/>
              <a:t>Socio director</a:t>
            </a:r>
          </a:p>
          <a:p>
            <a:r>
              <a:rPr lang="en-ES" dirty="0">
                <a:hlinkClick r:id="rId5"/>
              </a:rPr>
              <a:t>moya@adastracapital.es</a:t>
            </a:r>
            <a:endParaRPr lang="en-E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0452D8-C054-3D1A-BF3F-FB2FCE24199D}"/>
              </a:ext>
            </a:extLst>
          </p:cNvPr>
          <p:cNvSpPr txBox="1"/>
          <p:nvPr/>
        </p:nvSpPr>
        <p:spPr>
          <a:xfrm>
            <a:off x="2155054" y="5335117"/>
            <a:ext cx="2957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Juan Casado</a:t>
            </a:r>
          </a:p>
          <a:p>
            <a:r>
              <a:rPr lang="en-ES" dirty="0"/>
              <a:t>Director operaciones</a:t>
            </a:r>
          </a:p>
          <a:p>
            <a:pPr algn="l"/>
            <a:r>
              <a:rPr lang="en-GB" sz="1800" b="0" i="0" u="sng" strike="noStrike" dirty="0">
                <a:solidFill>
                  <a:srgbClr val="0078D7"/>
                </a:solidFill>
                <a:effectLst/>
                <a:latin typeface="Arial" panose="020B0604020202020204" pitchFamily="34" charset="0"/>
                <a:hlinkClick r:id="rId6" tooltip="mailto:jcasado@adastracapital.es"/>
              </a:rPr>
              <a:t>jcasado@adastracapital.es</a:t>
            </a:r>
            <a:endParaRPr lang="en-GB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57203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503</Words>
  <Application>Microsoft Office PowerPoint</Application>
  <PresentationFormat>Widescreen</PresentationFormat>
  <Paragraphs>66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Aptos Display</vt:lpstr>
      <vt:lpstr>Arial</vt:lpstr>
      <vt:lpstr>Inter</vt:lpstr>
      <vt:lpstr>Inter-Regular</vt:lpstr>
      <vt:lpstr>Merriweather</vt:lpstr>
      <vt:lpstr>Roboto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Ángela González Moreno</dc:creator>
  <cp:lastModifiedBy>Juan Casado</cp:lastModifiedBy>
  <cp:revision>18</cp:revision>
  <dcterms:created xsi:type="dcterms:W3CDTF">2024-10-23T14:15:33Z</dcterms:created>
  <dcterms:modified xsi:type="dcterms:W3CDTF">2024-11-11T05:24:10Z</dcterms:modified>
</cp:coreProperties>
</file>