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57" r:id="rId4"/>
    <p:sldId id="258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9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36931F9-F49A-7E3F-2F73-0E4AF30F32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36F889-CA83-9D4E-D4AF-757778A661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C102E-C4F0-3B4C-9E02-2DA7DAEB9588}" type="datetimeFigureOut">
              <a:rPr lang="es-ES" smtClean="0"/>
              <a:t>12/11/2024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0908C2-4A29-B042-5B52-0A8ACB3EB0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359049-1067-6102-3279-6C3DBFD94B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FCBF3-6C9E-6E44-9898-76A258B9729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3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362DF-60C3-7B48-8689-93A1FE013228}" type="datetimeFigureOut">
              <a:rPr lang="es-ES" smtClean="0"/>
              <a:t>12/11/2024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B78BA-FB8E-794B-AA89-0BF964BFDD1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36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B78BA-FB8E-794B-AA89-0BF964BFDD1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33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804EE-B555-C6AB-1F2B-B665FEF8B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0376F1-EB4C-8F48-1B86-D50F527A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839AB-D951-3B9C-2F95-F15C8BEC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33920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C9532-03DC-F845-5572-B88E791B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0FAECB-74C4-4E6D-5279-62A3D6E6F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73F91E-0948-B0AE-70BE-37DCFB13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69908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A78462-1E72-678B-2A3F-FF4AB6554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ECAD3C-0293-E422-A7D1-41E2D7B31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BD6EA3-163D-C40C-4F64-3D149666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83257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3C0B6-9A29-849F-765C-8EC47632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74" y="1057181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B5E4B9-3808-A4B1-E91B-0D3DA793C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5205"/>
            <a:ext cx="10515600" cy="361044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8B95F-8AE9-07B4-E5D3-670CF282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257418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E6120-9B25-C7B0-1DC0-4134BDE3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2F1D61-BC40-6FB5-8B67-D66591E36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07350D-7D7C-E18A-417F-1B9B57A8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8865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5A68B-0503-DAB5-F23C-EA9A9060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72928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F5651F-1289-304B-29F9-09391A25D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787" y="202414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F67FEA-D88B-6FC1-19E4-EB779FEF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787" y="202414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1B7F65-E35B-C23D-DCBD-F53D3301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30623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28F1F-6CD1-E64F-D8BB-C7F5A6FD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897813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89E1C8-D211-290D-2607-B907F95E3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5050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775E85-2B46-DE98-00F2-A2D244C44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0"/>
            <a:ext cx="5157787" cy="29491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715EB-D3E3-FBB2-365C-29265030E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25050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D2722D-A151-A5E6-5BB4-B9C564AE8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9000"/>
            <a:ext cx="5183188" cy="294910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20DA22F-9A92-A692-9AF9-883007C0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337051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1CC77-5CA7-88A2-F6EA-1F3E3883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112823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ACEB59-B05F-CAB2-892D-60C46C4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267177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080E60-6B95-FD13-57AC-56289D9E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55397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53D96-3E98-41E7-3CBC-79FFF5FA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981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D614C7-ED2A-1FB7-C15A-5C1877112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898142"/>
            <a:ext cx="6172200" cy="54473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DCDEAD-345F-B73F-DEBE-7698C02A2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47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F35489-D035-EBB0-D13A-460EDB21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98579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D7A69-98CE-4FCE-FF88-B1DF8CF9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8981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C1B94E-6075-D648-BF5D-C640B5A08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39578" y="898141"/>
            <a:ext cx="6172200" cy="54799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A4F48A-6C8D-258E-135A-3871815F6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163" y="258921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919BAC-6D19-9A5E-43A3-8716C724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95421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03300E-0547-CCDD-7E64-9C555058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1189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AE6C41-EC8A-132D-E866-B5BC57640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14799"/>
            <a:ext cx="10515600" cy="366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2AE98-32DE-0766-D4FD-CEF56E9AE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78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10" name="Imagen 9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A901EDEF-35FA-3E24-3D2B-D6CB1A99EA7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58628895-6683-9DEF-26ED-5EA0B4727E71}"/>
              </a:ext>
            </a:extLst>
          </p:cNvPr>
          <p:cNvGrpSpPr/>
          <p:nvPr userDrawn="1"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14" name="Imagen 13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A7FDA578-8DFA-2A80-127C-E810D6382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01BA1E5-CF65-3840-FA9F-67BC655ABE72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pic>
        <p:nvPicPr>
          <p:cNvPr id="9" name="Imagen 8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6EDB83A4-87E2-73F4-ADE2-7CE248DA638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91787" y="630185"/>
            <a:ext cx="816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47" Type="http://schemas.openxmlformats.org/officeDocument/2006/relationships/image" Target="../media/image54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9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svg"/><Relationship Id="rId40" Type="http://schemas.openxmlformats.org/officeDocument/2006/relationships/image" Target="../media/image48.png"/><Relationship Id="rId45" Type="http://schemas.openxmlformats.org/officeDocument/2006/relationships/image" Target="../media/image53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4" Type="http://schemas.openxmlformats.org/officeDocument/2006/relationships/image" Target="../media/image52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43" Type="http://schemas.openxmlformats.org/officeDocument/2006/relationships/image" Target="../media/image51.svg"/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38" Type="http://schemas.openxmlformats.org/officeDocument/2006/relationships/image" Target="../media/image46.png"/><Relationship Id="rId46" Type="http://schemas.openxmlformats.org/officeDocument/2006/relationships/image" Target="../media/image4.png"/><Relationship Id="rId20" Type="http://schemas.openxmlformats.org/officeDocument/2006/relationships/image" Target="../media/image28.png"/><Relationship Id="rId41" Type="http://schemas.openxmlformats.org/officeDocument/2006/relationships/image" Target="../media/image4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B9AAE-FC92-6D56-4D09-E260E8C4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324" y="1332697"/>
            <a:ext cx="10476216" cy="2387600"/>
          </a:xfrm>
        </p:spPr>
        <p:txBody>
          <a:bodyPr>
            <a:normAutofit/>
          </a:bodyPr>
          <a:lstStyle/>
          <a:p>
            <a:r>
              <a:rPr lang="es-ES" dirty="0"/>
              <a:t>Programa de Unidades Cloud de Apoyo a la Investigación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BE9177-2458-72D6-E7ED-B00EC1F5D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1503"/>
            <a:ext cx="9144000" cy="1655762"/>
          </a:xfrm>
        </p:spPr>
        <p:txBody>
          <a:bodyPr/>
          <a:lstStyle/>
          <a:p>
            <a:r>
              <a:rPr lang="es-ES" dirty="0"/>
              <a:t>Iñaki Bilbao</a:t>
            </a:r>
          </a:p>
          <a:p>
            <a:r>
              <a:rPr lang="es-ES" dirty="0"/>
              <a:t>Alianza </a:t>
            </a:r>
            <a:r>
              <a:rPr lang="es-ES" dirty="0" err="1"/>
              <a:t>Tech</a:t>
            </a:r>
            <a:r>
              <a:rPr lang="es-ES" dirty="0"/>
              <a:t> de AWS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0E1E35B-EFE2-4118-84B7-D1C1C0F0D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1" b="-3933"/>
          <a:stretch/>
        </p:blipFill>
        <p:spPr bwMode="auto">
          <a:xfrm>
            <a:off x="9896939" y="5417049"/>
            <a:ext cx="1960805" cy="11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96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D983B-D110-4ECD-BCF4-5D0FAF9B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327" y="254932"/>
            <a:ext cx="88357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/>
              <a:t>PRINCIPALES NECESIDADES IT DE LOS INVESTIGADORES EN MATERIA DE INVESTIGACIÓN</a:t>
            </a:r>
            <a:endParaRPr lang="en-US" b="1" dirty="0"/>
          </a:p>
        </p:txBody>
      </p:sp>
      <p:pic>
        <p:nvPicPr>
          <p:cNvPr id="3" name="Graphic 48">
            <a:extLst>
              <a:ext uri="{FF2B5EF4-FFF2-40B4-BE49-F238E27FC236}">
                <a16:creationId xmlns:a16="http://schemas.microsoft.com/office/drawing/2014/main" id="{19794F75-C25C-48BD-B085-C3C17F77E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419" y="1939031"/>
            <a:ext cx="1690868" cy="1595279"/>
          </a:xfrm>
          <a:prstGeom prst="rect">
            <a:avLst/>
          </a:prstGeom>
        </p:spPr>
      </p:pic>
      <p:pic>
        <p:nvPicPr>
          <p:cNvPr id="4" name="Graphic 48">
            <a:extLst>
              <a:ext uri="{FF2B5EF4-FFF2-40B4-BE49-F238E27FC236}">
                <a16:creationId xmlns:a16="http://schemas.microsoft.com/office/drawing/2014/main" id="{37D542D3-004A-407C-9074-874A788FA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4894" y="3801438"/>
            <a:ext cx="1690868" cy="1595279"/>
          </a:xfrm>
          <a:prstGeom prst="rect">
            <a:avLst/>
          </a:prstGeom>
        </p:spPr>
      </p:pic>
      <p:pic>
        <p:nvPicPr>
          <p:cNvPr id="5" name="Graphic 48">
            <a:extLst>
              <a:ext uri="{FF2B5EF4-FFF2-40B4-BE49-F238E27FC236}">
                <a16:creationId xmlns:a16="http://schemas.microsoft.com/office/drawing/2014/main" id="{543ED6FD-60A1-4F5F-AA0B-92AB29761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0498" y="1939030"/>
            <a:ext cx="1690868" cy="1595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81BEE9-C877-49D9-9ECA-0248CE6B43AD}"/>
              </a:ext>
            </a:extLst>
          </p:cNvPr>
          <p:cNvSpPr txBox="1"/>
          <p:nvPr/>
        </p:nvSpPr>
        <p:spPr>
          <a:xfrm>
            <a:off x="6245448" y="2907587"/>
            <a:ext cx="4181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600" b="1" dirty="0"/>
              <a:t>Cómputo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600" b="1" dirty="0"/>
              <a:t>Almacenamiento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2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8">
            <a:extLst>
              <a:ext uri="{FF2B5EF4-FFF2-40B4-BE49-F238E27FC236}">
                <a16:creationId xmlns:a16="http://schemas.microsoft.com/office/drawing/2014/main" id="{AAFEC8FE-22E1-4307-89F5-0F049279E216}"/>
              </a:ext>
            </a:extLst>
          </p:cNvPr>
          <p:cNvSpPr txBox="1">
            <a:spLocks/>
          </p:cNvSpPr>
          <p:nvPr/>
        </p:nvSpPr>
        <p:spPr>
          <a:xfrm>
            <a:off x="9355743" y="6493603"/>
            <a:ext cx="2742406" cy="2873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731520" rtl="0" eaLnBrk="1" latinLnBrk="0" hangingPunct="1">
              <a:lnSpc>
                <a:spcPct val="100000"/>
              </a:lnSpc>
              <a:defRPr lang="en-US" altLang="en-US" sz="288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lvl="1" indent="0" algn="l" defTabSz="731520" rtl="0" eaLnBrk="1" latinLnBrk="0" hangingPunct="1">
              <a:lnSpc>
                <a:spcPct val="100000"/>
              </a:lnSpc>
              <a:defRPr lang="en-US" altLang="en-US" sz="288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3040" lvl="2" indent="0" algn="l" defTabSz="731520" rtl="0" eaLnBrk="1" latinLnBrk="0" hangingPunct="1">
              <a:lnSpc>
                <a:spcPct val="100000"/>
              </a:lnSpc>
              <a:defRPr lang="en-US" altLang="en-US" sz="288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lvl="3" indent="0" algn="l" defTabSz="731520" rtl="0" eaLnBrk="1" latinLnBrk="0" hangingPunct="1">
              <a:lnSpc>
                <a:spcPct val="100000"/>
              </a:lnSpc>
              <a:defRPr lang="en-US" altLang="en-US" sz="288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80" lvl="4" indent="0" algn="l" defTabSz="731520" rtl="0" eaLnBrk="1" latinLnBrk="0" hangingPunct="1">
              <a:lnSpc>
                <a:spcPct val="100000"/>
              </a:lnSpc>
              <a:defRPr lang="en-US" altLang="en-US" sz="288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lvl="5" indent="0" algn="l" defTabSz="731520" rtl="0" eaLnBrk="1" latinLnBrk="0" hangingPunct="1">
              <a:lnSpc>
                <a:spcPct val="100000"/>
              </a:lnSpc>
              <a:defRPr lang="en-US" altLang="en-US" sz="288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9120" lvl="6" indent="0" algn="l" defTabSz="731520" rtl="0" eaLnBrk="1" latinLnBrk="0" hangingPunct="1">
              <a:lnSpc>
                <a:spcPct val="100000"/>
              </a:lnSpc>
              <a:defRPr lang="en-US" altLang="en-US" sz="288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0640" lvl="7" indent="0" algn="l" defTabSz="731520" rtl="0" eaLnBrk="1" latinLnBrk="0" hangingPunct="1">
              <a:lnSpc>
                <a:spcPct val="100000"/>
              </a:lnSpc>
              <a:defRPr lang="en-US" altLang="en-US" sz="288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52160" lvl="8" indent="0" algn="l" defTabSz="731520" rtl="0" eaLnBrk="1" latinLnBrk="0" hangingPunct="1">
              <a:lnSpc>
                <a:spcPct val="100000"/>
              </a:lnSpc>
              <a:defRPr lang="en-US" altLang="en-US" sz="288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09551">
              <a:defRPr/>
            </a:pPr>
            <a:fld id="{735DE11A-8038-434E-A118-3D1E559B1236}" type="slidenum">
              <a:rPr lang="en-US" altLang="en-US" sz="1167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pPr algn="r" defTabSz="609551">
                <a:defRPr/>
              </a:pPr>
              <a:t>3</a:t>
            </a:fld>
            <a:endParaRPr lang="en-US" altLang="en-US" sz="1167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B012CC3-5FCF-4C73-B963-4FE88E7B5C63}"/>
              </a:ext>
            </a:extLst>
          </p:cNvPr>
          <p:cNvSpPr/>
          <p:nvPr/>
        </p:nvSpPr>
        <p:spPr>
          <a:xfrm>
            <a:off x="670878" y="1448376"/>
            <a:ext cx="2804809" cy="810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1970">
              <a:defRPr/>
            </a:pPr>
            <a:r>
              <a:rPr lang="en-US" sz="1167" kern="0" spc="48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CONSTRUYA SU PROPIA PLANTA DE ENERGÍA/GRUPO ELECTROGENO</a:t>
            </a:r>
            <a:endParaRPr lang="en-US" sz="1167" kern="0" spc="48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D5A9A26B-C4A8-4B82-B7DB-1507759F9833}"/>
              </a:ext>
            </a:extLst>
          </p:cNvPr>
          <p:cNvSpPr txBox="1">
            <a:spLocks/>
          </p:cNvSpPr>
          <p:nvPr/>
        </p:nvSpPr>
        <p:spPr>
          <a:xfrm>
            <a:off x="3038858" y="380406"/>
            <a:ext cx="9153142" cy="753435"/>
          </a:xfrm>
          <a:prstGeom prst="rect">
            <a:avLst/>
          </a:prstGeom>
        </p:spPr>
        <p:txBody>
          <a:bodyPr vert="horz" lIns="76200" tIns="38100" rIns="76200" bIns="38100" rtlCol="0" anchor="t">
            <a:no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defTabSz="914363">
              <a:lnSpc>
                <a:spcPct val="90000"/>
              </a:lnSpc>
              <a:defRPr/>
            </a:pPr>
            <a:r>
              <a:rPr lang="es-ES_tradnl" sz="3600" b="0" spc="-100" dirty="0"/>
              <a:t>Computación</a:t>
            </a:r>
            <a:r>
              <a:rPr lang="en-US" sz="3600" b="0" spc="-100" dirty="0"/>
              <a:t> local versus </a:t>
            </a:r>
            <a:r>
              <a:rPr lang="en-US" sz="3600" b="0" spc="-100" dirty="0" err="1"/>
              <a:t>Computación</a:t>
            </a:r>
            <a:r>
              <a:rPr lang="en-US" sz="3600" b="0" spc="-100" dirty="0"/>
              <a:t> Cloud</a:t>
            </a:r>
          </a:p>
        </p:txBody>
      </p:sp>
      <p:sp>
        <p:nvSpPr>
          <p:cNvPr id="84" name="Freeform: Shape 15">
            <a:extLst>
              <a:ext uri="{FF2B5EF4-FFF2-40B4-BE49-F238E27FC236}">
                <a16:creationId xmlns:a16="http://schemas.microsoft.com/office/drawing/2014/main" id="{08FC111A-A132-4D08-8280-91D727A78A68}"/>
              </a:ext>
            </a:extLst>
          </p:cNvPr>
          <p:cNvSpPr/>
          <p:nvPr/>
        </p:nvSpPr>
        <p:spPr>
          <a:xfrm>
            <a:off x="9090432" y="2016710"/>
            <a:ext cx="2341078" cy="1399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extrusionOk="0">
                <a:moveTo>
                  <a:pt x="9005" y="21447"/>
                </a:moveTo>
                <a:lnTo>
                  <a:pt x="4273" y="21487"/>
                </a:lnTo>
                <a:lnTo>
                  <a:pt x="4273" y="21465"/>
                </a:lnTo>
                <a:lnTo>
                  <a:pt x="4250" y="21464"/>
                </a:lnTo>
                <a:cubicBezTo>
                  <a:pt x="1437" y="21188"/>
                  <a:pt x="0" y="18488"/>
                  <a:pt x="0" y="15269"/>
                </a:cubicBezTo>
                <a:cubicBezTo>
                  <a:pt x="0" y="12264"/>
                  <a:pt x="1396" y="9690"/>
                  <a:pt x="3760" y="9152"/>
                </a:cubicBezTo>
                <a:lnTo>
                  <a:pt x="3863" y="9136"/>
                </a:lnTo>
                <a:lnTo>
                  <a:pt x="3822" y="8933"/>
                </a:lnTo>
                <a:cubicBezTo>
                  <a:pt x="3791" y="8693"/>
                  <a:pt x="3775" y="8444"/>
                  <a:pt x="3775" y="8190"/>
                </a:cubicBezTo>
                <a:cubicBezTo>
                  <a:pt x="3775" y="6156"/>
                  <a:pt x="4825" y="4507"/>
                  <a:pt x="6121" y="4507"/>
                </a:cubicBezTo>
                <a:cubicBezTo>
                  <a:pt x="7093" y="4507"/>
                  <a:pt x="7927" y="5434"/>
                  <a:pt x="8284" y="6756"/>
                </a:cubicBezTo>
                <a:lnTo>
                  <a:pt x="8320" y="6940"/>
                </a:lnTo>
                <a:lnTo>
                  <a:pt x="8454" y="6062"/>
                </a:lnTo>
                <a:cubicBezTo>
                  <a:pt x="9250" y="2383"/>
                  <a:pt x="11337" y="-113"/>
                  <a:pt x="13617" y="4"/>
                </a:cubicBezTo>
                <a:cubicBezTo>
                  <a:pt x="13793" y="13"/>
                  <a:pt x="13969" y="37"/>
                  <a:pt x="14146" y="78"/>
                </a:cubicBezTo>
                <a:cubicBezTo>
                  <a:pt x="16627" y="645"/>
                  <a:pt x="18413" y="4182"/>
                  <a:pt x="18513" y="8364"/>
                </a:cubicBezTo>
                <a:lnTo>
                  <a:pt x="18472" y="9567"/>
                </a:lnTo>
                <a:lnTo>
                  <a:pt x="18541" y="9578"/>
                </a:lnTo>
                <a:cubicBezTo>
                  <a:pt x="20287" y="10138"/>
                  <a:pt x="21600" y="12563"/>
                  <a:pt x="21600" y="15468"/>
                </a:cubicBezTo>
                <a:cubicBezTo>
                  <a:pt x="21600" y="18374"/>
                  <a:pt x="20287" y="20798"/>
                  <a:pt x="18541" y="21359"/>
                </a:cubicBezTo>
                <a:lnTo>
                  <a:pt x="17820" y="21473"/>
                </a:lnTo>
                <a:lnTo>
                  <a:pt x="17820" y="21487"/>
                </a:lnTo>
                <a:lnTo>
                  <a:pt x="13482" y="21419"/>
                </a:lnTo>
              </a:path>
            </a:pathLst>
          </a:custGeom>
          <a:solidFill>
            <a:srgbClr val="232F3E"/>
          </a:solidFill>
          <a:ln w="15875">
            <a:solidFill>
              <a:srgbClr val="507BF1"/>
            </a:solidFill>
          </a:ln>
        </p:spPr>
        <p:txBody>
          <a:bodyPr lIns="60959" rIns="60959" anchor="ctr"/>
          <a:lstStyle/>
          <a:p>
            <a:pPr algn="ctr" defTabSz="609572">
              <a:defRPr>
                <a:solidFill>
                  <a:srgbClr val="FFFFFF"/>
                </a:solidFill>
              </a:defRPr>
            </a:pPr>
            <a:endParaRPr sz="240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85" name="Graphic 48">
            <a:extLst>
              <a:ext uri="{FF2B5EF4-FFF2-40B4-BE49-F238E27FC236}">
                <a16:creationId xmlns:a16="http://schemas.microsoft.com/office/drawing/2014/main" id="{349067DA-9190-4B9B-91A4-C2FB3AFA2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7521" y="2602093"/>
            <a:ext cx="456046" cy="421225"/>
          </a:xfrm>
          <a:prstGeom prst="rect">
            <a:avLst/>
          </a:prstGeom>
        </p:spPr>
      </p:pic>
      <p:pic>
        <p:nvPicPr>
          <p:cNvPr id="86" name="Graphic 48">
            <a:extLst>
              <a:ext uri="{FF2B5EF4-FFF2-40B4-BE49-F238E27FC236}">
                <a16:creationId xmlns:a16="http://schemas.microsoft.com/office/drawing/2014/main" id="{715565A8-AF6E-4B39-A315-130FED0B6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6764" y="2812704"/>
            <a:ext cx="456046" cy="421225"/>
          </a:xfrm>
          <a:prstGeom prst="rect">
            <a:avLst/>
          </a:prstGeom>
        </p:spPr>
      </p:pic>
      <p:pic>
        <p:nvPicPr>
          <p:cNvPr id="87" name="Graphic 48">
            <a:extLst>
              <a:ext uri="{FF2B5EF4-FFF2-40B4-BE49-F238E27FC236}">
                <a16:creationId xmlns:a16="http://schemas.microsoft.com/office/drawing/2014/main" id="{104C8B58-7648-4CFB-9131-ECD124BCD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5807" y="2602093"/>
            <a:ext cx="456046" cy="42122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8DE482E-8C2D-4A86-82CD-592D7B691DBB}"/>
              </a:ext>
            </a:extLst>
          </p:cNvPr>
          <p:cNvSpPr txBox="1"/>
          <p:nvPr/>
        </p:nvSpPr>
        <p:spPr>
          <a:xfrm>
            <a:off x="10194006" y="2199422"/>
            <a:ext cx="819649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6">
              <a:defRPr/>
            </a:pPr>
            <a:r>
              <a:rPr lang="de-DE" sz="1667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Nube</a:t>
            </a:r>
            <a:endParaRPr lang="en-US" sz="1667" dirty="0" err="1">
              <a:solidFill>
                <a:schemeClr val="bg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91" name="Shape 231">
            <a:extLst>
              <a:ext uri="{FF2B5EF4-FFF2-40B4-BE49-F238E27FC236}">
                <a16:creationId xmlns:a16="http://schemas.microsoft.com/office/drawing/2014/main" id="{069BDE93-1B67-403B-9451-2AF15B65AD2B}"/>
              </a:ext>
            </a:extLst>
          </p:cNvPr>
          <p:cNvSpPr txBox="1"/>
          <p:nvPr/>
        </p:nvSpPr>
        <p:spPr>
          <a:xfrm>
            <a:off x="8959054" y="1448376"/>
            <a:ext cx="2687308" cy="35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3" tIns="50778" rIns="101583" bIns="50778" anchor="t" anchorCtr="0">
            <a:noAutofit/>
          </a:bodyPr>
          <a:lstStyle/>
          <a:p>
            <a:pPr algn="ctr" defTabSz="761970">
              <a:defRPr/>
            </a:pPr>
            <a:r>
              <a:rPr lang="en-US" sz="1167" kern="0" spc="48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CONECTESE A LA</a:t>
            </a:r>
            <a:br>
              <a:rPr lang="en-US" sz="1167" kern="0" spc="48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</a:br>
            <a:r>
              <a:rPr lang="en-US" sz="1167" kern="0" spc="48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NUBE</a:t>
            </a:r>
            <a:endParaRPr sz="1167" kern="0" spc="48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021004C-4CC8-47A6-BD43-F33BA48F7EF6}"/>
              </a:ext>
            </a:extLst>
          </p:cNvPr>
          <p:cNvGrpSpPr/>
          <p:nvPr/>
        </p:nvGrpSpPr>
        <p:grpSpPr>
          <a:xfrm>
            <a:off x="8850837" y="3857862"/>
            <a:ext cx="2847900" cy="2794420"/>
            <a:chOff x="3768521" y="2039674"/>
            <a:chExt cx="1606959" cy="1819032"/>
          </a:xfrm>
          <a:solidFill>
            <a:schemeClr val="bg1"/>
          </a:solidFill>
        </p:grpSpPr>
        <p:sp>
          <p:nvSpPr>
            <p:cNvPr id="127" name="Rectangle: Rounded Corners 1">
              <a:extLst>
                <a:ext uri="{FF2B5EF4-FFF2-40B4-BE49-F238E27FC236}">
                  <a16:creationId xmlns:a16="http://schemas.microsoft.com/office/drawing/2014/main" id="{EC1D43B0-D573-4C5D-95C0-6CC02FC84B89}"/>
                </a:ext>
              </a:extLst>
            </p:cNvPr>
            <p:cNvSpPr/>
            <p:nvPr/>
          </p:nvSpPr>
          <p:spPr>
            <a:xfrm>
              <a:off x="3768521" y="2087826"/>
              <a:ext cx="1606959" cy="1512988"/>
            </a:xfrm>
            <a:prstGeom prst="roundRect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>
              <a:outerShdw blurRad="88900" dist="38100" dir="8100000" algn="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0" tIns="162560" rIns="0" bIns="1625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07948">
                <a:defRPr/>
              </a:pPr>
              <a:endParaRPr lang="ru-RU" sz="1600" kern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D35F0EB-7443-4C8D-863A-79640112F9A2}"/>
                </a:ext>
              </a:extLst>
            </p:cNvPr>
            <p:cNvSpPr txBox="1"/>
            <p:nvPr/>
          </p:nvSpPr>
          <p:spPr>
            <a:xfrm>
              <a:off x="3830976" y="2039674"/>
              <a:ext cx="1535137" cy="18190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121920" rIns="0" bIns="121920" rtlCol="0" anchor="t" anchorCtr="0">
              <a:spAutoFit/>
            </a:bodyPr>
            <a:lstStyle>
              <a:defPPr>
                <a:defRPr lang="en-US"/>
              </a:defPPr>
              <a:lvl1pPr algn="ctr" defTabSz="1096985">
                <a:lnSpc>
                  <a:spcPct val="90000"/>
                </a:lnSpc>
                <a:spcAft>
                  <a:spcPts val="1800"/>
                </a:spcAft>
                <a:defRPr sz="1700">
                  <a:latin typeface="+mn-lt"/>
                  <a:ea typeface="Amazon Ember" panose="020B0603020204020204" pitchFamily="34" charset="0"/>
                  <a:cs typeface="Amazon Ember" panose="020B0603020204020204" pitchFamily="34" charset="0"/>
                </a:defRPr>
              </a:lvl1pPr>
            </a:lstStyle>
            <a:p>
              <a:pPr marL="95246" indent="-95246" algn="l" defTabSz="761970">
                <a:lnSpc>
                  <a:spcPct val="15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kern="0" dirty="0" err="1">
                  <a:latin typeface="Amazon Ember" panose="020B0603020204020204" pitchFamily="34" charset="0"/>
                  <a:sym typeface="Helvetica Neue"/>
                </a:rPr>
                <a:t>Paga</a:t>
              </a:r>
              <a:r>
                <a:rPr lang="en-US" sz="1600" kern="0" dirty="0">
                  <a:latin typeface="Amazon Ember" panose="020B0603020204020204" pitchFamily="34" charset="0"/>
                  <a:sym typeface="Helvetica Neue"/>
                </a:rPr>
                <a:t> por lo que </a:t>
              </a:r>
              <a:r>
                <a:rPr lang="en-US" sz="1600" kern="0" dirty="0" err="1">
                  <a:latin typeface="Amazon Ember" panose="020B0603020204020204" pitchFamily="34" charset="0"/>
                  <a:sym typeface="Helvetica Neue"/>
                </a:rPr>
                <a:t>usas</a:t>
              </a:r>
              <a:endParaRPr lang="en-US" sz="1600" kern="0" dirty="0">
                <a:latin typeface="Amazon Ember" panose="020B0603020204020204" pitchFamily="34" charset="0"/>
                <a:sym typeface="Helvetica Neue"/>
              </a:endParaRPr>
            </a:p>
            <a:p>
              <a:pPr marL="95246" indent="-95246" algn="l" defTabSz="761970">
                <a:lnSpc>
                  <a:spcPct val="15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kern="0" dirty="0" err="1">
                  <a:latin typeface="Amazon Ember" panose="020B0603020204020204" pitchFamily="34" charset="0"/>
                  <a:sym typeface="Helvetica Neue"/>
                </a:rPr>
                <a:t>Actualizaciones</a:t>
              </a:r>
              <a:r>
                <a:rPr lang="en-US" sz="1600" kern="0" dirty="0">
                  <a:latin typeface="Amazon Ember" panose="020B0603020204020204" pitchFamily="34" charset="0"/>
                  <a:sym typeface="Helvetica Neue"/>
                </a:rPr>
                <a:t> </a:t>
              </a:r>
              <a:r>
                <a:rPr lang="en-US" sz="1600" kern="0" dirty="0" err="1">
                  <a:latin typeface="Amazon Ember" panose="020B0603020204020204" pitchFamily="34" charset="0"/>
                  <a:sym typeface="Helvetica Neue"/>
                </a:rPr>
                <a:t>automáticas</a:t>
              </a:r>
              <a:endParaRPr lang="en-US" sz="1600" kern="0" dirty="0">
                <a:latin typeface="Amazon Ember" panose="020B0603020204020204" pitchFamily="34" charset="0"/>
                <a:sym typeface="Helvetica Neue"/>
              </a:endParaRPr>
            </a:p>
            <a:p>
              <a:pPr marL="95246" indent="-95246" algn="l" defTabSz="761970">
                <a:lnSpc>
                  <a:spcPct val="15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s-ES" sz="1600" kern="0" dirty="0">
                  <a:latin typeface="Amazon Ember" panose="020B0603020204020204" pitchFamily="34" charset="0"/>
                  <a:sym typeface="Helvetica Neue"/>
                </a:rPr>
                <a:t>Acceso web inmediato a los recursos</a:t>
              </a:r>
            </a:p>
            <a:p>
              <a:pPr marL="95246" indent="-95246" algn="l" defTabSz="761970">
                <a:lnSpc>
                  <a:spcPct val="15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s-ES" sz="1600" kern="0" dirty="0">
                  <a:latin typeface="Amazon Ember" panose="020B0603020204020204" pitchFamily="34" charset="0"/>
                  <a:sym typeface="Helvetica Neue"/>
                </a:rPr>
                <a:t>Acceso a una plataforma con + de 200 servicios</a:t>
              </a:r>
              <a:endParaRPr lang="en-US" sz="1600" kern="0" dirty="0">
                <a:latin typeface="Amazon Ember" panose="020B0603020204020204" pitchFamily="34" charset="0"/>
              </a:endParaRP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C8389E2-35AD-463C-BF0A-218CF995E62C}"/>
                </a:ext>
              </a:extLst>
            </p:cNvPr>
            <p:cNvCxnSpPr>
              <a:cxnSpLocks/>
            </p:cNvCxnSpPr>
            <p:nvPr/>
          </p:nvCxnSpPr>
          <p:spPr>
            <a:xfrm>
              <a:off x="3768521" y="2090296"/>
              <a:ext cx="1606959" cy="0"/>
            </a:xfrm>
            <a:prstGeom prst="line">
              <a:avLst/>
            </a:prstGeom>
            <a:grpFill/>
            <a:ln w="19050" cap="flat" cmpd="sng" algn="ctr">
              <a:solidFill>
                <a:srgbClr val="F68E11"/>
              </a:solidFill>
              <a:prstDash val="solid"/>
              <a:miter lim="800000"/>
              <a:headEnd type="none" w="lg" len="lg"/>
              <a:tailEnd type="none" w="lg" len="lg"/>
            </a:ln>
            <a:effectLst/>
          </p:spPr>
        </p:cxnSp>
      </p:grpSp>
      <p:pic>
        <p:nvPicPr>
          <p:cNvPr id="130" name="Picture 129">
            <a:extLst>
              <a:ext uri="{FF2B5EF4-FFF2-40B4-BE49-F238E27FC236}">
                <a16:creationId xmlns:a16="http://schemas.microsoft.com/office/drawing/2014/main" id="{42B5A573-8BF8-44D9-864B-D9841F34F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10" y="2227769"/>
            <a:ext cx="1353279" cy="136004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59" name="Picture 3">
            <a:extLst>
              <a:ext uri="{FF2B5EF4-FFF2-40B4-BE49-F238E27FC236}">
                <a16:creationId xmlns:a16="http://schemas.microsoft.com/office/drawing/2014/main" id="{F15F2B73-2C65-41FF-A1CC-2AF505A07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1" b="-3933"/>
          <a:stretch/>
        </p:blipFill>
        <p:spPr bwMode="auto">
          <a:xfrm>
            <a:off x="10706156" y="6256106"/>
            <a:ext cx="789855" cy="45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" name="Shape 212">
            <a:extLst>
              <a:ext uri="{FF2B5EF4-FFF2-40B4-BE49-F238E27FC236}">
                <a16:creationId xmlns:a16="http://schemas.microsoft.com/office/drawing/2014/main" id="{F0590650-0E6A-4F57-BB93-D846C575577E}"/>
              </a:ext>
            </a:extLst>
          </p:cNvPr>
          <p:cNvSpPr txBox="1"/>
          <p:nvPr/>
        </p:nvSpPr>
        <p:spPr>
          <a:xfrm>
            <a:off x="746233" y="4006065"/>
            <a:ext cx="2217270" cy="63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3" tIns="50778" rIns="101583" bIns="50778" anchor="t" anchorCtr="0">
            <a:noAutofit/>
          </a:bodyPr>
          <a:lstStyle/>
          <a:p>
            <a:pPr algn="ctr" defTabSz="761970">
              <a:defRPr/>
            </a:pPr>
            <a:r>
              <a:rPr lang="en-US" sz="1167" kern="0" spc="48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CONECTESE A UNA RED ELÉCTRICA</a:t>
            </a:r>
            <a:br>
              <a:rPr lang="en-US" sz="1167" kern="0" spc="48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</a:br>
            <a:endParaRPr sz="1167" kern="0" spc="48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5ADD9E04-40C4-465E-AC07-24A0C76944D8}"/>
              </a:ext>
            </a:extLst>
          </p:cNvPr>
          <p:cNvGrpSpPr/>
          <p:nvPr/>
        </p:nvGrpSpPr>
        <p:grpSpPr>
          <a:xfrm>
            <a:off x="1315675" y="4687005"/>
            <a:ext cx="539193" cy="1030202"/>
            <a:chOff x="3866147" y="2533511"/>
            <a:chExt cx="647031" cy="1236242"/>
          </a:xfrm>
        </p:grpSpPr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3915C913-9363-438A-AA68-767719A45876}"/>
                </a:ext>
              </a:extLst>
            </p:cNvPr>
            <p:cNvCxnSpPr/>
            <p:nvPr/>
          </p:nvCxnSpPr>
          <p:spPr>
            <a:xfrm flipH="1">
              <a:off x="3941679" y="2774817"/>
              <a:ext cx="182880" cy="9949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FDD1A389-7AF5-4398-BDEB-80213B4D0ADB}"/>
                </a:ext>
              </a:extLst>
            </p:cNvPr>
            <p:cNvCxnSpPr/>
            <p:nvPr/>
          </p:nvCxnSpPr>
          <p:spPr>
            <a:xfrm>
              <a:off x="4258718" y="2774817"/>
              <a:ext cx="182880" cy="9949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B20A337-1350-4CC5-B41B-E732FEC77A0B}"/>
                </a:ext>
              </a:extLst>
            </p:cNvPr>
            <p:cNvCxnSpPr/>
            <p:nvPr/>
          </p:nvCxnSpPr>
          <p:spPr>
            <a:xfrm>
              <a:off x="4124559" y="2774817"/>
              <a:ext cx="134159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A0F408C-8EAA-4504-B899-BB97CAE1C981}"/>
                </a:ext>
              </a:extLst>
            </p:cNvPr>
            <p:cNvCxnSpPr/>
            <p:nvPr/>
          </p:nvCxnSpPr>
          <p:spPr>
            <a:xfrm>
              <a:off x="3866147" y="3716421"/>
              <a:ext cx="647031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CB962FA-67CF-4B8F-BCB6-6A51B63E6B20}"/>
                </a:ext>
              </a:extLst>
            </p:cNvPr>
            <p:cNvCxnSpPr/>
            <p:nvPr/>
          </p:nvCxnSpPr>
          <p:spPr>
            <a:xfrm>
              <a:off x="4054506" y="3353857"/>
              <a:ext cx="27432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620A605-9A8A-40FF-9984-EB964E9BBF06}"/>
                </a:ext>
              </a:extLst>
            </p:cNvPr>
            <p:cNvCxnSpPr/>
            <p:nvPr/>
          </p:nvCxnSpPr>
          <p:spPr>
            <a:xfrm>
              <a:off x="4121558" y="3025860"/>
              <a:ext cx="13716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8A78259-4CB7-476A-8C32-EFED5D389D75}"/>
                </a:ext>
              </a:extLst>
            </p:cNvPr>
            <p:cNvCxnSpPr/>
            <p:nvPr/>
          </p:nvCxnSpPr>
          <p:spPr>
            <a:xfrm>
              <a:off x="4049160" y="3428893"/>
              <a:ext cx="317039" cy="22870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8269CAB-C625-48EE-99DB-233E542A4CD8}"/>
                </a:ext>
              </a:extLst>
            </p:cNvPr>
            <p:cNvCxnSpPr/>
            <p:nvPr/>
          </p:nvCxnSpPr>
          <p:spPr>
            <a:xfrm flipH="1">
              <a:off x="4026286" y="3431218"/>
              <a:ext cx="298428" cy="22936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850E7455-2EF1-4917-A4D0-0E4690BA45C6}"/>
                </a:ext>
              </a:extLst>
            </p:cNvPr>
            <p:cNvCxnSpPr/>
            <p:nvPr/>
          </p:nvCxnSpPr>
          <p:spPr>
            <a:xfrm flipH="1">
              <a:off x="4065201" y="3086862"/>
              <a:ext cx="215535" cy="21246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E0CFD466-B42C-402A-8F8E-A963BA360236}"/>
                </a:ext>
              </a:extLst>
            </p:cNvPr>
            <p:cNvCxnSpPr/>
            <p:nvPr/>
          </p:nvCxnSpPr>
          <p:spPr>
            <a:xfrm>
              <a:off x="4100451" y="3094391"/>
              <a:ext cx="218916" cy="1942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F3A640C-BD7E-4301-8E4C-2326607C32AB}"/>
                </a:ext>
              </a:extLst>
            </p:cNvPr>
            <p:cNvCxnSpPr/>
            <p:nvPr/>
          </p:nvCxnSpPr>
          <p:spPr>
            <a:xfrm>
              <a:off x="4137755" y="2839511"/>
              <a:ext cx="99191" cy="12665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AD1868E-8AA1-408B-906B-6C6761C0064F}"/>
                </a:ext>
              </a:extLst>
            </p:cNvPr>
            <p:cNvCxnSpPr/>
            <p:nvPr/>
          </p:nvCxnSpPr>
          <p:spPr>
            <a:xfrm flipH="1">
              <a:off x="4138014" y="2847456"/>
              <a:ext cx="86212" cy="1261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65AADEE5-464E-4690-9736-0699D955DA8E}"/>
                </a:ext>
              </a:extLst>
            </p:cNvPr>
            <p:cNvCxnSpPr/>
            <p:nvPr/>
          </p:nvCxnSpPr>
          <p:spPr>
            <a:xfrm>
              <a:off x="4195009" y="2660695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D45CAB03-F2C9-4728-BEEE-DAD9653072EE}"/>
                </a:ext>
              </a:extLst>
            </p:cNvPr>
            <p:cNvSpPr/>
            <p:nvPr/>
          </p:nvSpPr>
          <p:spPr>
            <a:xfrm>
              <a:off x="4137755" y="2533511"/>
              <a:ext cx="120963" cy="102651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61970">
                <a:defRPr/>
              </a:pPr>
              <a:endParaRPr lang="en-US" sz="1500" kern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2DD87FBF-CDB5-4CC4-8028-FEE4198EAE21}"/>
              </a:ext>
            </a:extLst>
          </p:cNvPr>
          <p:cNvGrpSpPr/>
          <p:nvPr/>
        </p:nvGrpSpPr>
        <p:grpSpPr>
          <a:xfrm>
            <a:off x="1977970" y="4894523"/>
            <a:ext cx="539193" cy="1030202"/>
            <a:chOff x="3866147" y="2533511"/>
            <a:chExt cx="647031" cy="1236242"/>
          </a:xfrm>
        </p:grpSpPr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ADB07BC5-F3DB-427F-98C5-3E2E9E9BDE27}"/>
                </a:ext>
              </a:extLst>
            </p:cNvPr>
            <p:cNvCxnSpPr/>
            <p:nvPr/>
          </p:nvCxnSpPr>
          <p:spPr>
            <a:xfrm flipH="1">
              <a:off x="3941679" y="2774817"/>
              <a:ext cx="182880" cy="9949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9AD017DD-EA84-4FF9-AA07-9F13031EB425}"/>
                </a:ext>
              </a:extLst>
            </p:cNvPr>
            <p:cNvCxnSpPr/>
            <p:nvPr/>
          </p:nvCxnSpPr>
          <p:spPr>
            <a:xfrm>
              <a:off x="4258718" y="2774817"/>
              <a:ext cx="182880" cy="9949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48CBB370-01F0-4101-9191-E3CF1DB4F0C0}"/>
                </a:ext>
              </a:extLst>
            </p:cNvPr>
            <p:cNvCxnSpPr/>
            <p:nvPr/>
          </p:nvCxnSpPr>
          <p:spPr>
            <a:xfrm>
              <a:off x="4124559" y="2774817"/>
              <a:ext cx="134159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98C85637-0ABC-4B25-BBF3-183822BE2E45}"/>
                </a:ext>
              </a:extLst>
            </p:cNvPr>
            <p:cNvCxnSpPr/>
            <p:nvPr/>
          </p:nvCxnSpPr>
          <p:spPr>
            <a:xfrm>
              <a:off x="3866147" y="3716421"/>
              <a:ext cx="647031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3C8C82E1-B35F-4D0C-991F-F4E9280E4D89}"/>
                </a:ext>
              </a:extLst>
            </p:cNvPr>
            <p:cNvCxnSpPr/>
            <p:nvPr/>
          </p:nvCxnSpPr>
          <p:spPr>
            <a:xfrm>
              <a:off x="4054506" y="3353857"/>
              <a:ext cx="27432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7719B07A-EDD8-40EC-B0EC-0519F5240218}"/>
                </a:ext>
              </a:extLst>
            </p:cNvPr>
            <p:cNvCxnSpPr/>
            <p:nvPr/>
          </p:nvCxnSpPr>
          <p:spPr>
            <a:xfrm>
              <a:off x="4121558" y="3025860"/>
              <a:ext cx="13716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3F8EA054-7392-4E16-A21D-99381CF81115}"/>
                </a:ext>
              </a:extLst>
            </p:cNvPr>
            <p:cNvCxnSpPr/>
            <p:nvPr/>
          </p:nvCxnSpPr>
          <p:spPr>
            <a:xfrm>
              <a:off x="4049160" y="3428893"/>
              <a:ext cx="317039" cy="22870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48CDEB43-E503-4EB3-AA63-6B8298F16C27}"/>
                </a:ext>
              </a:extLst>
            </p:cNvPr>
            <p:cNvCxnSpPr/>
            <p:nvPr/>
          </p:nvCxnSpPr>
          <p:spPr>
            <a:xfrm flipH="1">
              <a:off x="4026286" y="3431218"/>
              <a:ext cx="298428" cy="22936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491B6699-F38A-4C10-A55C-67DA4DABD477}"/>
                </a:ext>
              </a:extLst>
            </p:cNvPr>
            <p:cNvCxnSpPr/>
            <p:nvPr/>
          </p:nvCxnSpPr>
          <p:spPr>
            <a:xfrm flipH="1">
              <a:off x="4065201" y="3086862"/>
              <a:ext cx="215535" cy="21246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5238E10F-86B1-4313-864A-7C5FC957ABD2}"/>
                </a:ext>
              </a:extLst>
            </p:cNvPr>
            <p:cNvCxnSpPr/>
            <p:nvPr/>
          </p:nvCxnSpPr>
          <p:spPr>
            <a:xfrm>
              <a:off x="4100451" y="3094391"/>
              <a:ext cx="218916" cy="1942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C9C6F52C-D856-4F87-A9FF-01465E2C3F3A}"/>
                </a:ext>
              </a:extLst>
            </p:cNvPr>
            <p:cNvCxnSpPr/>
            <p:nvPr/>
          </p:nvCxnSpPr>
          <p:spPr>
            <a:xfrm>
              <a:off x="4137755" y="2839511"/>
              <a:ext cx="99191" cy="12665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3C9EF1B8-82C6-4F5D-818F-7D2625DD5966}"/>
                </a:ext>
              </a:extLst>
            </p:cNvPr>
            <p:cNvCxnSpPr/>
            <p:nvPr/>
          </p:nvCxnSpPr>
          <p:spPr>
            <a:xfrm flipH="1">
              <a:off x="4138014" y="2847456"/>
              <a:ext cx="86212" cy="1261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B99CF6A7-8BA5-4FAC-9932-5D014F48E28E}"/>
                </a:ext>
              </a:extLst>
            </p:cNvPr>
            <p:cNvCxnSpPr/>
            <p:nvPr/>
          </p:nvCxnSpPr>
          <p:spPr>
            <a:xfrm>
              <a:off x="4195009" y="2660695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C352279B-E46A-4D5A-A643-EBE468814066}"/>
                </a:ext>
              </a:extLst>
            </p:cNvPr>
            <p:cNvSpPr/>
            <p:nvPr/>
          </p:nvSpPr>
          <p:spPr>
            <a:xfrm>
              <a:off x="4137755" y="2533511"/>
              <a:ext cx="120963" cy="102651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61970">
                <a:defRPr/>
              </a:pPr>
              <a:endParaRPr lang="en-US" sz="1500" kern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</p:grpSp>
      <p:pic>
        <p:nvPicPr>
          <p:cNvPr id="313" name="Graphic 48">
            <a:extLst>
              <a:ext uri="{FF2B5EF4-FFF2-40B4-BE49-F238E27FC236}">
                <a16:creationId xmlns:a16="http://schemas.microsoft.com/office/drawing/2014/main" id="{F7C12A53-9D08-476A-8074-1F2342F462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67726" y="2206159"/>
            <a:ext cx="725283" cy="684281"/>
          </a:xfrm>
          <a:prstGeom prst="rect">
            <a:avLst/>
          </a:prstGeom>
        </p:spPr>
      </p:pic>
      <p:pic>
        <p:nvPicPr>
          <p:cNvPr id="314" name="Graphic 48">
            <a:extLst>
              <a:ext uri="{FF2B5EF4-FFF2-40B4-BE49-F238E27FC236}">
                <a16:creationId xmlns:a16="http://schemas.microsoft.com/office/drawing/2014/main" id="{1B1A4693-D6E5-4DD1-A5CF-E62132B1E3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7249" y="2548299"/>
            <a:ext cx="725283" cy="684281"/>
          </a:xfrm>
          <a:prstGeom prst="rect">
            <a:avLst/>
          </a:prstGeom>
        </p:spPr>
      </p:pic>
      <p:pic>
        <p:nvPicPr>
          <p:cNvPr id="315" name="Graphic 48">
            <a:extLst>
              <a:ext uri="{FF2B5EF4-FFF2-40B4-BE49-F238E27FC236}">
                <a16:creationId xmlns:a16="http://schemas.microsoft.com/office/drawing/2014/main" id="{36BF9171-1438-4193-878F-1564F948E2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0552" y="2206159"/>
            <a:ext cx="725283" cy="684281"/>
          </a:xfrm>
          <a:prstGeom prst="rect">
            <a:avLst/>
          </a:prstGeom>
        </p:spPr>
      </p:pic>
      <p:sp>
        <p:nvSpPr>
          <p:cNvPr id="316" name="TextBox 315">
            <a:extLst>
              <a:ext uri="{FF2B5EF4-FFF2-40B4-BE49-F238E27FC236}">
                <a16:creationId xmlns:a16="http://schemas.microsoft.com/office/drawing/2014/main" id="{48F7D042-F3AA-4699-B266-ADED1B82A60A}"/>
              </a:ext>
            </a:extLst>
          </p:cNvPr>
          <p:cNvSpPr txBox="1"/>
          <p:nvPr/>
        </p:nvSpPr>
        <p:spPr>
          <a:xfrm>
            <a:off x="4643920" y="3340114"/>
            <a:ext cx="2767446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6">
              <a:defRPr/>
            </a:pPr>
            <a:r>
              <a:rPr lang="de-DE" sz="1667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</a:t>
            </a:r>
            <a:r>
              <a:rPr lang="en-US" sz="1667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entros</a:t>
            </a:r>
            <a:r>
              <a:rPr lang="en-US" sz="1667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de </a:t>
            </a:r>
            <a:r>
              <a:rPr lang="en-US" sz="1667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datos</a:t>
            </a:r>
            <a:r>
              <a:rPr lang="en-US" sz="1667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/</a:t>
            </a:r>
            <a:r>
              <a:rPr lang="en-US" sz="1667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servidores</a:t>
            </a:r>
            <a:r>
              <a:rPr lang="en-US" sz="1667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locales</a:t>
            </a:r>
          </a:p>
        </p:txBody>
      </p:sp>
      <p:sp>
        <p:nvSpPr>
          <p:cNvPr id="317" name="Shape 233">
            <a:extLst>
              <a:ext uri="{FF2B5EF4-FFF2-40B4-BE49-F238E27FC236}">
                <a16:creationId xmlns:a16="http://schemas.microsoft.com/office/drawing/2014/main" id="{C204BCAB-B70A-40AB-AD8E-74984D737C33}"/>
              </a:ext>
            </a:extLst>
          </p:cNvPr>
          <p:cNvSpPr txBox="1"/>
          <p:nvPr/>
        </p:nvSpPr>
        <p:spPr>
          <a:xfrm>
            <a:off x="4559907" y="1439600"/>
            <a:ext cx="3314928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3" tIns="50778" rIns="101583" bIns="50778" anchor="t" anchorCtr="0">
            <a:noAutofit/>
          </a:bodyPr>
          <a:lstStyle/>
          <a:p>
            <a:pPr algn="ctr" defTabSz="761970">
              <a:defRPr/>
            </a:pPr>
            <a:r>
              <a:rPr lang="en-US" sz="1167" kern="0" spc="48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Helvetica Neue"/>
              </a:rPr>
              <a:t>CONSTRUYE TU PROPIO CENTRO DE DATOS</a:t>
            </a:r>
            <a:endParaRPr sz="1167" kern="0" spc="48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137F0528-C2B8-4196-A0E8-1F66A2CF2926}"/>
              </a:ext>
            </a:extLst>
          </p:cNvPr>
          <p:cNvGrpSpPr/>
          <p:nvPr/>
        </p:nvGrpSpPr>
        <p:grpSpPr>
          <a:xfrm>
            <a:off x="4767583" y="4063832"/>
            <a:ext cx="2656834" cy="2055756"/>
            <a:chOff x="3768521" y="2039674"/>
            <a:chExt cx="1606959" cy="1344333"/>
          </a:xfrm>
          <a:solidFill>
            <a:schemeClr val="bg1"/>
          </a:solidFill>
        </p:grpSpPr>
        <p:sp>
          <p:nvSpPr>
            <p:cNvPr id="319" name="Rectangle: Rounded Corners 1">
              <a:extLst>
                <a:ext uri="{FF2B5EF4-FFF2-40B4-BE49-F238E27FC236}">
                  <a16:creationId xmlns:a16="http://schemas.microsoft.com/office/drawing/2014/main" id="{F851FB93-A9A2-49B4-A9CA-3A4E07A2F7DF}"/>
                </a:ext>
              </a:extLst>
            </p:cNvPr>
            <p:cNvSpPr/>
            <p:nvPr/>
          </p:nvSpPr>
          <p:spPr>
            <a:xfrm>
              <a:off x="3768521" y="2087826"/>
              <a:ext cx="1606959" cy="1295124"/>
            </a:xfrm>
            <a:prstGeom prst="roundRect">
              <a:avLst>
                <a:gd name="adj" fmla="val 0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>
              <a:outerShdw blurRad="88900" dist="38100" dir="8100000" algn="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0" tIns="162560" rIns="0" bIns="1625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07948">
                <a:defRPr/>
              </a:pPr>
              <a:endParaRPr lang="ru-RU" sz="1600" kern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DE306D8C-CF2A-481C-99AF-36712B0D735B}"/>
                </a:ext>
              </a:extLst>
            </p:cNvPr>
            <p:cNvSpPr txBox="1"/>
            <p:nvPr/>
          </p:nvSpPr>
          <p:spPr>
            <a:xfrm>
              <a:off x="3830976" y="2039674"/>
              <a:ext cx="1535137" cy="134433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121920" rIns="0" bIns="121920" rtlCol="0" anchor="t" anchorCtr="0">
              <a:spAutoFit/>
            </a:bodyPr>
            <a:lstStyle>
              <a:defPPr>
                <a:defRPr lang="en-US"/>
              </a:defPPr>
              <a:lvl1pPr algn="ctr" defTabSz="1096985">
                <a:lnSpc>
                  <a:spcPct val="90000"/>
                </a:lnSpc>
                <a:spcAft>
                  <a:spcPts val="1800"/>
                </a:spcAft>
                <a:defRPr sz="1700">
                  <a:latin typeface="+mn-lt"/>
                  <a:ea typeface="Amazon Ember" panose="020B0603020204020204" pitchFamily="34" charset="0"/>
                  <a:cs typeface="Amazon Ember" panose="020B0603020204020204" pitchFamily="34" charset="0"/>
                </a:defRPr>
              </a:lvl1pPr>
            </a:lstStyle>
            <a:p>
              <a:pPr marL="95246" indent="-95246" algn="l" defTabSz="761970">
                <a:lnSpc>
                  <a:spcPct val="15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kern="0" dirty="0" err="1">
                  <a:latin typeface="Amazon Ember" panose="020B0603020204020204" pitchFamily="34" charset="0"/>
                  <a:sym typeface="Helvetica Neue"/>
                </a:rPr>
                <a:t>Inversión</a:t>
              </a:r>
              <a:r>
                <a:rPr lang="en-US" sz="1600" kern="0" dirty="0">
                  <a:latin typeface="Amazon Ember" panose="020B0603020204020204" pitchFamily="34" charset="0"/>
                  <a:sym typeface="Helvetica Neue"/>
                </a:rPr>
                <a:t> de capital</a:t>
              </a:r>
              <a:endParaRPr lang="en-US" sz="1600" kern="0" dirty="0">
                <a:latin typeface="Amazon Ember" panose="020B0603020204020204" pitchFamily="34" charset="0"/>
              </a:endParaRPr>
            </a:p>
            <a:p>
              <a:pPr marL="95246" indent="-95246" algn="l" defTabSz="761970">
                <a:lnSpc>
                  <a:spcPct val="15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s-ES" sz="1600" kern="0" dirty="0">
                  <a:latin typeface="Amazon Ember" panose="020B0603020204020204" pitchFamily="34" charset="0"/>
                  <a:sym typeface="Helvetica Neue"/>
                </a:rPr>
                <a:t>Mantenimiento ciclo de vida de los recursos</a:t>
              </a:r>
            </a:p>
            <a:p>
              <a:pPr marL="95246" indent="-95246" algn="l" defTabSz="761970">
                <a:lnSpc>
                  <a:spcPct val="15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kern="0" dirty="0" err="1">
                  <a:latin typeface="Amazon Ember" panose="020B0603020204020204" pitchFamily="34" charset="0"/>
                  <a:sym typeface="Helvetica Neue"/>
                </a:rPr>
                <a:t>Espera</a:t>
              </a:r>
              <a:r>
                <a:rPr lang="en-US" sz="1600" kern="0" dirty="0">
                  <a:latin typeface="Amazon Ember" panose="020B0603020204020204" pitchFamily="34" charset="0"/>
                  <a:sym typeface="Helvetica Neue"/>
                </a:rPr>
                <a:t> para </a:t>
              </a:r>
              <a:r>
                <a:rPr lang="en-US" sz="1600" kern="0" dirty="0" err="1">
                  <a:latin typeface="Amazon Ember" panose="020B0603020204020204" pitchFamily="34" charset="0"/>
                  <a:sym typeface="Helvetica Neue"/>
                </a:rPr>
                <a:t>obtener</a:t>
              </a:r>
              <a:r>
                <a:rPr lang="en-US" sz="1600" kern="0" dirty="0">
                  <a:latin typeface="Amazon Ember" panose="020B0603020204020204" pitchFamily="34" charset="0"/>
                  <a:sym typeface="Helvetica Neue"/>
                </a:rPr>
                <a:t> </a:t>
              </a:r>
              <a:r>
                <a:rPr lang="en-US" sz="1600" kern="0" dirty="0" err="1">
                  <a:latin typeface="Amazon Ember" panose="020B0603020204020204" pitchFamily="34" charset="0"/>
                  <a:sym typeface="Helvetica Neue"/>
                </a:rPr>
                <a:t>nuevas</a:t>
              </a:r>
              <a:r>
                <a:rPr lang="en-US" sz="1600" kern="0" dirty="0">
                  <a:latin typeface="Amazon Ember" panose="020B0603020204020204" pitchFamily="34" charset="0"/>
                  <a:sym typeface="Helvetica Neue"/>
                </a:rPr>
                <a:t> </a:t>
              </a:r>
              <a:r>
                <a:rPr lang="en-US" sz="1600" kern="0" dirty="0" err="1">
                  <a:latin typeface="Amazon Ember" panose="020B0603020204020204" pitchFamily="34" charset="0"/>
                  <a:sym typeface="Helvetica Neue"/>
                </a:rPr>
                <a:t>capacidades</a:t>
              </a:r>
              <a:endParaRPr lang="en-US" sz="1600" kern="0" dirty="0">
                <a:latin typeface="Amazon Ember" panose="020B0603020204020204" pitchFamily="34" charset="0"/>
              </a:endParaRPr>
            </a:p>
          </p:txBody>
        </p: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474C0DDD-C444-4CBE-84A2-06E1B6F0C3BB}"/>
                </a:ext>
              </a:extLst>
            </p:cNvPr>
            <p:cNvCxnSpPr>
              <a:cxnSpLocks/>
            </p:cNvCxnSpPr>
            <p:nvPr/>
          </p:nvCxnSpPr>
          <p:spPr>
            <a:xfrm>
              <a:off x="3768521" y="2090296"/>
              <a:ext cx="1606959" cy="0"/>
            </a:xfrm>
            <a:prstGeom prst="line">
              <a:avLst/>
            </a:prstGeom>
            <a:grpFill/>
            <a:ln w="19050" cap="flat" cmpd="sng" algn="ctr">
              <a:solidFill>
                <a:srgbClr val="F68E11"/>
              </a:solidFill>
              <a:prstDash val="solid"/>
              <a:miter lim="800000"/>
              <a:headEnd type="none" w="lg" len="lg"/>
              <a:tailEnd type="non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1444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B1C4127-D7D1-4DFD-AC95-CA5167615ECB}"/>
              </a:ext>
            </a:extLst>
          </p:cNvPr>
          <p:cNvGrpSpPr/>
          <p:nvPr/>
        </p:nvGrpSpPr>
        <p:grpSpPr>
          <a:xfrm>
            <a:off x="2859800" y="5620120"/>
            <a:ext cx="7463749" cy="1073780"/>
            <a:chOff x="2457271" y="5245936"/>
            <a:chExt cx="6692144" cy="12712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A534941-D00A-440B-9E0D-996B0FA63A78}"/>
                </a:ext>
              </a:extLst>
            </p:cNvPr>
            <p:cNvGrpSpPr/>
            <p:nvPr/>
          </p:nvGrpSpPr>
          <p:grpSpPr>
            <a:xfrm>
              <a:off x="6349399" y="5245936"/>
              <a:ext cx="763572" cy="1025017"/>
              <a:chOff x="6329194" y="5327480"/>
              <a:chExt cx="763572" cy="1025017"/>
            </a:xfrm>
          </p:grpSpPr>
          <p:pic>
            <p:nvPicPr>
              <p:cNvPr id="15" name="Graphic 14" descr="AWS networking and content delivery icon.">
                <a:extLst>
                  <a:ext uri="{FF2B5EF4-FFF2-40B4-BE49-F238E27FC236}">
                    <a16:creationId xmlns:a16="http://schemas.microsoft.com/office/drawing/2014/main" id="{42C68079-3345-48D1-B911-63486AFAB988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361246" y="5327480"/>
                <a:ext cx="731520" cy="73152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16BC33-C7F5-4E08-8958-EEFFE101727B}"/>
                  </a:ext>
                </a:extLst>
              </p:cNvPr>
              <p:cNvSpPr txBox="1"/>
              <p:nvPr/>
            </p:nvSpPr>
            <p:spPr>
              <a:xfrm>
                <a:off x="6329194" y="6013943"/>
                <a:ext cx="7377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Redes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D9AECD-C8ED-47AF-B3E3-72863B777935}"/>
                </a:ext>
              </a:extLst>
            </p:cNvPr>
            <p:cNvGrpSpPr/>
            <p:nvPr/>
          </p:nvGrpSpPr>
          <p:grpSpPr>
            <a:xfrm>
              <a:off x="2457271" y="5247906"/>
              <a:ext cx="1423787" cy="1027815"/>
              <a:chOff x="2407977" y="5136999"/>
              <a:chExt cx="1423787" cy="1027815"/>
            </a:xfrm>
          </p:grpSpPr>
          <p:pic>
            <p:nvPicPr>
              <p:cNvPr id="13" name="Graphic 12" descr="AWS compute icon.">
                <a:extLst>
                  <a:ext uri="{FF2B5EF4-FFF2-40B4-BE49-F238E27FC236}">
                    <a16:creationId xmlns:a16="http://schemas.microsoft.com/office/drawing/2014/main" id="{EDD79A78-45EB-4C75-AC29-780902F79127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758414" y="5136999"/>
                <a:ext cx="731520" cy="73152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FC6631-D3A0-44D7-8F7D-41944A06AFC6}"/>
                  </a:ext>
                </a:extLst>
              </p:cNvPr>
              <p:cNvSpPr txBox="1"/>
              <p:nvPr/>
            </p:nvSpPr>
            <p:spPr>
              <a:xfrm>
                <a:off x="2407977" y="5826260"/>
                <a:ext cx="14237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Computación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855821-27F4-48E1-AA37-C56EB198C721}"/>
                </a:ext>
              </a:extLst>
            </p:cNvPr>
            <p:cNvGrpSpPr/>
            <p:nvPr/>
          </p:nvGrpSpPr>
          <p:grpSpPr>
            <a:xfrm>
              <a:off x="4291153" y="5245936"/>
              <a:ext cx="1338373" cy="1135504"/>
              <a:chOff x="4209610" y="5245936"/>
              <a:chExt cx="1338373" cy="113550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58A754-9EA7-42F2-9487-D4AFA1408A5A}"/>
                  </a:ext>
                </a:extLst>
              </p:cNvPr>
              <p:cNvSpPr txBox="1"/>
              <p:nvPr/>
            </p:nvSpPr>
            <p:spPr>
              <a:xfrm>
                <a:off x="4209610" y="5936049"/>
                <a:ext cx="1338373" cy="445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Almacenamiento</a:t>
                </a:r>
                <a:b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</a:b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y bases de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datos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pic>
            <p:nvPicPr>
              <p:cNvPr id="12" name="Graphic 11" descr="AWS database icon.">
                <a:extLst>
                  <a:ext uri="{FF2B5EF4-FFF2-40B4-BE49-F238E27FC236}">
                    <a16:creationId xmlns:a16="http://schemas.microsoft.com/office/drawing/2014/main" id="{3CD9D90C-8C68-452D-88C7-59ADCEE7A35A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575923" y="5245936"/>
                <a:ext cx="731520" cy="73152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98451D-0550-407F-88F1-39B19651593E}"/>
                </a:ext>
              </a:extLst>
            </p:cNvPr>
            <p:cNvGrpSpPr/>
            <p:nvPr/>
          </p:nvGrpSpPr>
          <p:grpSpPr>
            <a:xfrm>
              <a:off x="7728509" y="5249303"/>
              <a:ext cx="1420906" cy="1267871"/>
              <a:chOff x="7569176" y="5517961"/>
              <a:chExt cx="1420906" cy="1267871"/>
            </a:xfrm>
          </p:grpSpPr>
          <p:pic>
            <p:nvPicPr>
              <p:cNvPr id="9" name="Graphic 8" descr="AWS machine learning icon.">
                <a:extLst>
                  <a:ext uri="{FF2B5EF4-FFF2-40B4-BE49-F238E27FC236}">
                    <a16:creationId xmlns:a16="http://schemas.microsoft.com/office/drawing/2014/main" id="{1112F4FF-03B7-4EFD-B0D0-64291CBC819B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913869" y="5517961"/>
                <a:ext cx="731520" cy="73152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28231D-3110-4E12-9015-C595B95C823A}"/>
                  </a:ext>
                </a:extLst>
              </p:cNvPr>
              <p:cNvSpPr txBox="1"/>
              <p:nvPr/>
            </p:nvSpPr>
            <p:spPr>
              <a:xfrm>
                <a:off x="7569176" y="6201057"/>
                <a:ext cx="14209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Inteligencia</a:t>
                </a:r>
                <a:b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</a:b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Artificial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1BA47A-C93A-48ED-9F3D-4E80B02B5793}"/>
              </a:ext>
            </a:extLst>
          </p:cNvPr>
          <p:cNvGrpSpPr/>
          <p:nvPr/>
        </p:nvGrpSpPr>
        <p:grpSpPr>
          <a:xfrm>
            <a:off x="1388605" y="2097374"/>
            <a:ext cx="10316649" cy="3419899"/>
            <a:chOff x="732454" y="925689"/>
            <a:chExt cx="10827368" cy="397368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961BDF-51BD-4DEC-A658-F08108C89E0E}"/>
                </a:ext>
              </a:extLst>
            </p:cNvPr>
            <p:cNvGrpSpPr/>
            <p:nvPr/>
          </p:nvGrpSpPr>
          <p:grpSpPr>
            <a:xfrm>
              <a:off x="927404" y="1056034"/>
              <a:ext cx="10337192" cy="3728056"/>
              <a:chOff x="613030" y="932979"/>
              <a:chExt cx="10928530" cy="394131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718919-CC64-4A55-978C-E941F0F4FF55}"/>
                  </a:ext>
                </a:extLst>
              </p:cNvPr>
              <p:cNvSpPr txBox="1"/>
              <p:nvPr/>
            </p:nvSpPr>
            <p:spPr>
              <a:xfrm>
                <a:off x="10626727" y="4343260"/>
                <a:ext cx="7377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Mobile</a:t>
                </a:r>
              </a:p>
            </p:txBody>
          </p:sp>
          <p:pic>
            <p:nvPicPr>
              <p:cNvPr id="21" name="Graphic 20" descr="AWS mobile icon.">
                <a:extLst>
                  <a:ext uri="{FF2B5EF4-FFF2-40B4-BE49-F238E27FC236}">
                    <a16:creationId xmlns:a16="http://schemas.microsoft.com/office/drawing/2014/main" id="{E695FC2B-50E0-4F86-9944-C855E44F6C8F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629817" y="3644397"/>
                <a:ext cx="731520" cy="73152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63C56C-9596-478E-B237-5211D8AD07C6}"/>
                  </a:ext>
                </a:extLst>
              </p:cNvPr>
              <p:cNvSpPr txBox="1"/>
              <p:nvPr/>
            </p:nvSpPr>
            <p:spPr>
              <a:xfrm>
                <a:off x="770125" y="4330448"/>
                <a:ext cx="9444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Internet </a:t>
                </a:r>
                <a:b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</a:b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of Things</a:t>
                </a:r>
              </a:p>
            </p:txBody>
          </p:sp>
          <p:pic>
            <p:nvPicPr>
              <p:cNvPr id="23" name="Graphic 22" descr="AWS internet of things icon.">
                <a:extLst>
                  <a:ext uri="{FF2B5EF4-FFF2-40B4-BE49-F238E27FC236}">
                    <a16:creationId xmlns:a16="http://schemas.microsoft.com/office/drawing/2014/main" id="{96A2FD7E-FEB8-43F5-A90C-0762F25D55FD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76609" y="3644397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24" name="Graphic 23" descr="AWS analytics icon.">
                <a:extLst>
                  <a:ext uri="{FF2B5EF4-FFF2-40B4-BE49-F238E27FC236}">
                    <a16:creationId xmlns:a16="http://schemas.microsoft.com/office/drawing/2014/main" id="{77329DED-12D7-43F6-8F0F-6E65E149FCC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76609" y="989481"/>
                <a:ext cx="731520" cy="7315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712AC2-6FCD-4D41-9FF8-76424F49D7AC}"/>
                  </a:ext>
                </a:extLst>
              </p:cNvPr>
              <p:cNvSpPr txBox="1"/>
              <p:nvPr/>
            </p:nvSpPr>
            <p:spPr>
              <a:xfrm>
                <a:off x="782949" y="1680632"/>
                <a:ext cx="9188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Analytics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C062D8-741D-438E-91C1-BFDE6A12B60A}"/>
                  </a:ext>
                </a:extLst>
              </p:cNvPr>
              <p:cNvSpPr txBox="1"/>
              <p:nvPr/>
            </p:nvSpPr>
            <p:spPr>
              <a:xfrm>
                <a:off x="4049884" y="4226251"/>
                <a:ext cx="1657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Management and </a:t>
                </a:r>
                <a:b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</a:b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Governance</a:t>
                </a:r>
              </a:p>
            </p:txBody>
          </p:sp>
          <p:pic>
            <p:nvPicPr>
              <p:cNvPr id="27" name="Graphic 26" descr="AWS management tools icon.">
                <a:extLst>
                  <a:ext uri="{FF2B5EF4-FFF2-40B4-BE49-F238E27FC236}">
                    <a16:creationId xmlns:a16="http://schemas.microsoft.com/office/drawing/2014/main" id="{108393B7-616A-4608-A892-26A1F8D99FFD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513036" y="3521484"/>
                <a:ext cx="731520" cy="731520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C2D26A1-604E-4B99-8C01-B51C374FB1F4}"/>
                  </a:ext>
                </a:extLst>
              </p:cNvPr>
              <p:cNvSpPr txBox="1"/>
              <p:nvPr/>
            </p:nvSpPr>
            <p:spPr>
              <a:xfrm>
                <a:off x="6181173" y="2950320"/>
                <a:ext cx="14975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Developer Tools</a:t>
                </a:r>
              </a:p>
            </p:txBody>
          </p:sp>
          <p:pic>
            <p:nvPicPr>
              <p:cNvPr id="29" name="Graphic 28" descr="AWS developer tools icon.">
                <a:extLst>
                  <a:ext uri="{FF2B5EF4-FFF2-40B4-BE49-F238E27FC236}">
                    <a16:creationId xmlns:a16="http://schemas.microsoft.com/office/drawing/2014/main" id="{5345C41E-381C-49CB-A473-62339641EE97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6564176" y="2253875"/>
                <a:ext cx="731520" cy="73152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146734-6756-42FA-A10A-2037101918A1}"/>
                  </a:ext>
                </a:extLst>
              </p:cNvPr>
              <p:cNvSpPr txBox="1"/>
              <p:nvPr/>
            </p:nvSpPr>
            <p:spPr>
              <a:xfrm>
                <a:off x="3831831" y="2954094"/>
                <a:ext cx="2097146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Security, Identity, </a:t>
                </a:r>
                <a:b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</a:br>
                <a:r>
                  <a:rPr lang="en-US" sz="1400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and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Compliance</a:t>
                </a:r>
              </a:p>
            </p:txBody>
          </p:sp>
          <p:pic>
            <p:nvPicPr>
              <p:cNvPr id="31" name="Graphic 30" descr="AWs security and identity icon.">
                <a:extLst>
                  <a:ext uri="{FF2B5EF4-FFF2-40B4-BE49-F238E27FC236}">
                    <a16:creationId xmlns:a16="http://schemas.microsoft.com/office/drawing/2014/main" id="{3902CCE2-A519-4E74-BF1B-4146BF2617C7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4502677" y="2248643"/>
                <a:ext cx="731520" cy="731520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DBCE3F2-9247-494E-824B-21B77B33334F}"/>
                  </a:ext>
                </a:extLst>
              </p:cNvPr>
              <p:cNvSpPr txBox="1"/>
              <p:nvPr/>
            </p:nvSpPr>
            <p:spPr>
              <a:xfrm>
                <a:off x="8530334" y="1675653"/>
                <a:ext cx="1189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Business </a:t>
                </a:r>
                <a:b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</a:b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Applications</a:t>
                </a:r>
              </a:p>
            </p:txBody>
          </p:sp>
          <p:pic>
            <p:nvPicPr>
              <p:cNvPr id="33" name="Graphic 32" descr="AWS enterprise applications icon.">
                <a:extLst>
                  <a:ext uri="{FF2B5EF4-FFF2-40B4-BE49-F238E27FC236}">
                    <a16:creationId xmlns:a16="http://schemas.microsoft.com/office/drawing/2014/main" id="{6AB54F7D-24C4-4462-B3B9-C88BDCED0F2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8759448" y="989481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4E87F8C8-BD02-418B-8D1A-020C59946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6564176" y="989481"/>
                <a:ext cx="731520" cy="731520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AAE80A-BD0F-4CBE-98FF-DE447E072D6D}"/>
                  </a:ext>
                </a:extLst>
              </p:cNvPr>
              <p:cNvSpPr txBox="1"/>
              <p:nvPr/>
            </p:nvSpPr>
            <p:spPr>
              <a:xfrm>
                <a:off x="6397579" y="1672370"/>
                <a:ext cx="10647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Blockchain</a:t>
                </a:r>
              </a:p>
            </p:txBody>
          </p:sp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562CA9BC-F090-47C3-8040-DE73AD90C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2754527" y="989481"/>
                <a:ext cx="731520" cy="731520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397D65-C723-45E5-9A57-04F6CD575406}"/>
                  </a:ext>
                </a:extLst>
              </p:cNvPr>
              <p:cNvSpPr txBox="1"/>
              <p:nvPr/>
            </p:nvSpPr>
            <p:spPr>
              <a:xfrm>
                <a:off x="2563886" y="1670617"/>
                <a:ext cx="11128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Integration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4FBF760F-FF1D-4DE7-A660-1C89E7BE7D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4472489" y="989481"/>
                <a:ext cx="731520" cy="731520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62F82EA-DF2D-4359-B1C4-14458D4F3F47}"/>
                  </a:ext>
                </a:extLst>
              </p:cNvPr>
              <p:cNvSpPr txBox="1"/>
              <p:nvPr/>
            </p:nvSpPr>
            <p:spPr>
              <a:xfrm>
                <a:off x="4320319" y="1679218"/>
                <a:ext cx="10358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AR </a:t>
                </a:r>
                <a:r>
                  <a:rPr lang="en-US" sz="1400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and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VR</a:t>
                </a:r>
              </a:p>
            </p:txBody>
          </p:sp>
          <p:pic>
            <p:nvPicPr>
              <p:cNvPr id="40" name="Graphic 39">
                <a:extLst>
                  <a:ext uri="{FF2B5EF4-FFF2-40B4-BE49-F238E27FC236}">
                    <a16:creationId xmlns:a16="http://schemas.microsoft.com/office/drawing/2014/main" id="{1636693F-8FE9-456C-83F0-74F6AC194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8759448" y="2253875"/>
                <a:ext cx="731520" cy="73152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4486D9A-9F0F-453D-9061-AC6DD87F0F9D}"/>
                  </a:ext>
                </a:extLst>
              </p:cNvPr>
              <p:cNvSpPr txBox="1"/>
              <p:nvPr/>
            </p:nvSpPr>
            <p:spPr>
              <a:xfrm>
                <a:off x="8579226" y="2944003"/>
                <a:ext cx="1091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End User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C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omputing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pic>
            <p:nvPicPr>
              <p:cNvPr id="42" name="Graphic 41">
                <a:extLst>
                  <a:ext uri="{FF2B5EF4-FFF2-40B4-BE49-F238E27FC236}">
                    <a16:creationId xmlns:a16="http://schemas.microsoft.com/office/drawing/2014/main" id="{9CC0A578-5D91-4BD7-9C79-6D7CCC3D9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6564176" y="3644397"/>
                <a:ext cx="731520" cy="731520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2AE59C-A981-4A19-A77D-D56760840395}"/>
                  </a:ext>
                </a:extLst>
              </p:cNvPr>
              <p:cNvSpPr txBox="1"/>
              <p:nvPr/>
            </p:nvSpPr>
            <p:spPr>
              <a:xfrm>
                <a:off x="6239682" y="4342297"/>
                <a:ext cx="13805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Media Services</a:t>
                </a:r>
              </a:p>
            </p:txBody>
          </p:sp>
          <p:pic>
            <p:nvPicPr>
              <p:cNvPr id="44" name="Graphic 43">
                <a:extLst>
                  <a:ext uri="{FF2B5EF4-FFF2-40B4-BE49-F238E27FC236}">
                    <a16:creationId xmlns:a16="http://schemas.microsoft.com/office/drawing/2014/main" id="{4C1E88FA-8CDF-456F-8B48-D0216D706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8759448" y="3644397"/>
                <a:ext cx="731520" cy="731520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F55D5CA-E9FD-4CE1-93C1-5BB7FF04712E}"/>
                  </a:ext>
                </a:extLst>
              </p:cNvPr>
              <p:cNvSpPr txBox="1"/>
              <p:nvPr/>
            </p:nvSpPr>
            <p:spPr>
              <a:xfrm>
                <a:off x="8438962" y="4351078"/>
                <a:ext cx="13724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Migration and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Transfer</a:t>
                </a:r>
              </a:p>
            </p:txBody>
          </p:sp>
          <p:pic>
            <p:nvPicPr>
              <p:cNvPr id="46" name="Graphic 45">
                <a:extLst>
                  <a:ext uri="{FF2B5EF4-FFF2-40B4-BE49-F238E27FC236}">
                    <a16:creationId xmlns:a16="http://schemas.microsoft.com/office/drawing/2014/main" id="{206F6194-6DF4-4EE4-88F4-9CAD80667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10629817" y="2253875"/>
                <a:ext cx="731520" cy="731520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C0443F-E105-45C4-B246-B2FF5425A6E3}"/>
                  </a:ext>
                </a:extLst>
              </p:cNvPr>
              <p:cNvSpPr txBox="1"/>
              <p:nvPr/>
            </p:nvSpPr>
            <p:spPr>
              <a:xfrm>
                <a:off x="10449594" y="2953627"/>
                <a:ext cx="1091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Game Tech</a:t>
                </a:r>
              </a:p>
            </p:txBody>
          </p:sp>
          <p:pic>
            <p:nvPicPr>
              <p:cNvPr id="48" name="Graphic 47">
                <a:extLst>
                  <a:ext uri="{FF2B5EF4-FFF2-40B4-BE49-F238E27FC236}">
                    <a16:creationId xmlns:a16="http://schemas.microsoft.com/office/drawing/2014/main" id="{86BC1FAD-A87C-49A5-A6F8-ABB2D50FE9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p:blipFill>
            <p:spPr>
              <a:xfrm>
                <a:off x="2655969" y="3594220"/>
                <a:ext cx="731520" cy="731520"/>
              </a:xfrm>
              <a:prstGeom prst="rect">
                <a:avLst/>
              </a:prstGeom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214BEA-6BFA-4AE1-91C6-675C87FAC20B}"/>
                  </a:ext>
                </a:extLst>
              </p:cNvPr>
              <p:cNvSpPr txBox="1"/>
              <p:nvPr/>
            </p:nvSpPr>
            <p:spPr>
              <a:xfrm>
                <a:off x="2592766" y="4306725"/>
                <a:ext cx="8579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Satellite</a:t>
                </a:r>
              </a:p>
            </p:txBody>
          </p:sp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27B22CFF-FF7D-4AC4-BD18-2FF838EB7B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p:blipFill>
            <p:spPr>
              <a:xfrm>
                <a:off x="2754527" y="2253875"/>
                <a:ext cx="731520" cy="731520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BF90EA3-4B89-4C7C-9684-B241B9F62FEB}"/>
                  </a:ext>
                </a:extLst>
              </p:cNvPr>
              <p:cNvSpPr txBox="1"/>
              <p:nvPr/>
            </p:nvSpPr>
            <p:spPr>
              <a:xfrm>
                <a:off x="2510986" y="2929995"/>
                <a:ext cx="12186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Customer </a:t>
                </a:r>
                <a:b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</a:b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Engagement</a:t>
                </a:r>
              </a:p>
            </p:txBody>
          </p:sp>
          <p:pic>
            <p:nvPicPr>
              <p:cNvPr id="52" name="Graphic 51">
                <a:extLst>
                  <a:ext uri="{FF2B5EF4-FFF2-40B4-BE49-F238E27FC236}">
                    <a16:creationId xmlns:a16="http://schemas.microsoft.com/office/drawing/2014/main" id="{D2673EFA-0824-4E4B-8900-2062AC59F2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>
                <a:extLst>
                  <a:ext uri="{96DAC541-7B7A-43D3-8B79-37D633B846F1}">
                    <asvg:svgBlip xmlns:asvg="http://schemas.microsoft.com/office/drawing/2016/SVG/main" r:embed="rId43"/>
                  </a:ext>
                </a:extLst>
              </a:blip>
              <a:stretch>
                <a:fillRect/>
              </a:stretch>
            </p:blipFill>
            <p:spPr>
              <a:xfrm>
                <a:off x="876609" y="2253875"/>
                <a:ext cx="731520" cy="731520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5176904-D5A6-4B39-8429-A2F7954A856D}"/>
                  </a:ext>
                </a:extLst>
              </p:cNvPr>
              <p:cNvSpPr txBox="1"/>
              <p:nvPr/>
            </p:nvSpPr>
            <p:spPr>
              <a:xfrm>
                <a:off x="613030" y="2932391"/>
                <a:ext cx="12586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Cost </a:t>
                </a:r>
                <a:b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</a:b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Management</a:t>
                </a:r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A5580212-BA24-4635-B328-D001F83E8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>
                <a:extLs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/>
              </a:stretch>
            </p:blipFill>
            <p:spPr>
              <a:xfrm>
                <a:off x="10546680" y="932979"/>
                <a:ext cx="731520" cy="731520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717E2F9-86C0-4C66-A929-9D12E9FE7DD9}"/>
                  </a:ext>
                </a:extLst>
              </p:cNvPr>
              <p:cNvSpPr txBox="1"/>
              <p:nvPr/>
            </p:nvSpPr>
            <p:spPr>
              <a:xfrm>
                <a:off x="10469851" y="1645484"/>
                <a:ext cx="8851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Robotics</a:t>
                </a:r>
              </a:p>
            </p:txBody>
          </p:sp>
        </p:grp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A738D24D-9C38-4847-A513-EF4C1C1CB7CD}"/>
                </a:ext>
              </a:extLst>
            </p:cNvPr>
            <p:cNvSpPr/>
            <p:nvPr/>
          </p:nvSpPr>
          <p:spPr>
            <a:xfrm>
              <a:off x="732454" y="925689"/>
              <a:ext cx="10827368" cy="3973689"/>
            </a:xfrm>
            <a:prstGeom prst="roundRect">
              <a:avLst>
                <a:gd name="adj" fmla="val 72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56" name="Picture 3">
            <a:extLst>
              <a:ext uri="{FF2B5EF4-FFF2-40B4-BE49-F238E27FC236}">
                <a16:creationId xmlns:a16="http://schemas.microsoft.com/office/drawing/2014/main" id="{8EA30495-3E69-4986-B5ED-54AE1A68A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1" b="-3933"/>
          <a:stretch/>
        </p:blipFill>
        <p:spPr bwMode="auto">
          <a:xfrm>
            <a:off x="10706156" y="6256106"/>
            <a:ext cx="789855" cy="45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6609B7C-9E92-4055-9BFB-4D64F060C55A}"/>
              </a:ext>
            </a:extLst>
          </p:cNvPr>
          <p:cNvPicPr>
            <a:picLocks noChangeAspect="1"/>
          </p:cNvPicPr>
          <p:nvPr/>
        </p:nvPicPr>
        <p:blipFill rotWithShape="1">
          <a:blip r:embed="rId47"/>
          <a:srcRect b="28745"/>
          <a:stretch/>
        </p:blipFill>
        <p:spPr>
          <a:xfrm>
            <a:off x="5225988" y="478235"/>
            <a:ext cx="2616153" cy="100349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8897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4785-3F8B-4FD2-836A-3D5E09C4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683" y="183012"/>
            <a:ext cx="9431000" cy="1325563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PROGRAMA DE UNIDADES CLOUD DE APOYO A LA INVESTIGACIÓN</a:t>
            </a: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9D2071C-9EBF-4C7E-95CE-6C90D0A8C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1" b="-3933"/>
          <a:stretch/>
        </p:blipFill>
        <p:spPr bwMode="auto">
          <a:xfrm>
            <a:off x="10706156" y="6256106"/>
            <a:ext cx="789855" cy="45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42D7F4-FEAB-4F26-AAC5-060B5DC88F25}"/>
              </a:ext>
            </a:extLst>
          </p:cNvPr>
          <p:cNvSpPr txBox="1"/>
          <p:nvPr/>
        </p:nvSpPr>
        <p:spPr>
          <a:xfrm>
            <a:off x="1047964" y="2095928"/>
            <a:ext cx="10572108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3200" dirty="0"/>
              <a:t>Lanzado en colaboración con la CRUE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3200" dirty="0"/>
              <a:t>Universidades beneficiarias (fase inicial): 6-10 universidades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3200" dirty="0"/>
              <a:t>Créditos en servicios AWS (total fase inicial): 250.000 $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3200" dirty="0"/>
              <a:t>Formación para grupos de investigación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262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4785-3F8B-4FD2-836A-3D5E09C4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683" y="183012"/>
            <a:ext cx="9431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/>
              <a:t>PROGRAMA DE UNIDADES CLOUD DE APOYO A LA INVESTIGACIÓN EN COLABORACIÓN CON CRUE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206DB-E1A4-4E0F-A81F-D5323A8DE553}"/>
              </a:ext>
            </a:extLst>
          </p:cNvPr>
          <p:cNvSpPr txBox="1"/>
          <p:nvPr/>
        </p:nvSpPr>
        <p:spPr>
          <a:xfrm>
            <a:off x="743165" y="1620650"/>
            <a:ext cx="1149335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_tradnl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Presentación del programa al Vicerrectorado de Investigación y compromiso de ejecución en 6 meses</a:t>
            </a: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_tradnl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Sesión </a:t>
            </a:r>
            <a:r>
              <a:rPr lang="es-ES_tradnl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informativa </a:t>
            </a:r>
            <a:r>
              <a:rPr lang="es-ES_tradnl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online sobre los beneficios del </a:t>
            </a:r>
            <a:r>
              <a:rPr lang="es-ES_tradnl" sz="2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es-ES_tradnl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en materia de investigación dirigida a los grupos de investigación</a:t>
            </a: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_tradnl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Convocatoria de recursos </a:t>
            </a:r>
            <a:r>
              <a:rPr lang="es-ES_tradnl" sz="2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es-ES_tradnl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para grupos de investigación</a:t>
            </a: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_tradnl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Creación de la infraestructura AWS de la Unidad Cloud de Apoyo a la Investigación para la formación </a:t>
            </a: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_tradnl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Taller práctico para los grupos de investigación beneficiarios de la convocatoria</a:t>
            </a: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_tradnl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Desarrollo de la infraestructura AWS de la Unidad Cloud de Apoyo a la Investigación</a:t>
            </a: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_tradnl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Lanzamiento oficial de la Unidad Cloud de Apoyo a la Investigación</a:t>
            </a: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2C04A40-8D20-4A6E-BC68-AAE991B71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1" b="-3933"/>
          <a:stretch/>
        </p:blipFill>
        <p:spPr bwMode="auto">
          <a:xfrm>
            <a:off x="10706156" y="6256106"/>
            <a:ext cx="789855" cy="45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27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60E59C-E5CA-4BC6-B471-11584283F079}"/>
              </a:ext>
            </a:extLst>
          </p:cNvPr>
          <p:cNvSpPr txBox="1"/>
          <p:nvPr/>
        </p:nvSpPr>
        <p:spPr>
          <a:xfrm>
            <a:off x="8393986" y="1472046"/>
            <a:ext cx="289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Más información:</a:t>
            </a:r>
            <a:endParaRPr lang="en-US" sz="2400" b="1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B871A43-2F22-4C9E-8736-4FAF7C870535}"/>
              </a:ext>
            </a:extLst>
          </p:cNvPr>
          <p:cNvSpPr txBox="1">
            <a:spLocks/>
          </p:cNvSpPr>
          <p:nvPr/>
        </p:nvSpPr>
        <p:spPr>
          <a:xfrm>
            <a:off x="1113031" y="1702878"/>
            <a:ext cx="4291175" cy="757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¡Gracias!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BF6C8-9444-494D-945F-20F118523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942" y="2081670"/>
            <a:ext cx="4648849" cy="4534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B327A4-C9B6-4E3E-93D9-50835AD0BC1E}"/>
              </a:ext>
            </a:extLst>
          </p:cNvPr>
          <p:cNvSpPr txBox="1"/>
          <p:nvPr/>
        </p:nvSpPr>
        <p:spPr>
          <a:xfrm>
            <a:off x="1202076" y="3760342"/>
            <a:ext cx="455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Equipo AWS:</a:t>
            </a:r>
          </a:p>
          <a:p>
            <a:r>
              <a:rPr lang="es-ES_tradnl" dirty="0"/>
              <a:t>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21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317</Words>
  <Application>Microsoft Office PowerPoint</Application>
  <PresentationFormat>Widescreen</PresentationFormat>
  <Paragraphs>65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Amazon Ember</vt:lpstr>
      <vt:lpstr>Aptos</vt:lpstr>
      <vt:lpstr>Aptos Display</vt:lpstr>
      <vt:lpstr>Arial</vt:lpstr>
      <vt:lpstr>Tema de Office</vt:lpstr>
      <vt:lpstr>Programa de Unidades Cloud de Apoyo a la Investigación</vt:lpstr>
      <vt:lpstr>PRINCIPALES NECESIDADES IT DE LOS INVESTIGADORES EN MATERIA DE INVESTIGACIÓN</vt:lpstr>
      <vt:lpstr>PowerPoint Presentation</vt:lpstr>
      <vt:lpstr>PowerPoint Presentation</vt:lpstr>
      <vt:lpstr>PROGRAMA DE UNIDADES CLOUD DE APOYO A LA INVESTIGACIÓN</vt:lpstr>
      <vt:lpstr>PROGRAMA DE UNIDADES CLOUD DE APOYO A LA INVESTIGACIÓN EN COLABORACIÓN CON CRUE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Unidades Cloud de Apoyo a la Investigación</dc:title>
  <dc:creator>Ángela González Moreno</dc:creator>
  <cp:lastModifiedBy>Bilbao Estrada, Inaki</cp:lastModifiedBy>
  <cp:revision>18</cp:revision>
  <dcterms:created xsi:type="dcterms:W3CDTF">2024-10-23T14:15:33Z</dcterms:created>
  <dcterms:modified xsi:type="dcterms:W3CDTF">2024-11-12T15:42:33Z</dcterms:modified>
</cp:coreProperties>
</file>