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296" r:id="rId6"/>
    <p:sldId id="306" r:id="rId7"/>
    <p:sldId id="297" r:id="rId8"/>
    <p:sldId id="298" r:id="rId9"/>
    <p:sldId id="307" r:id="rId10"/>
    <p:sldId id="299" r:id="rId11"/>
    <p:sldId id="300" r:id="rId12"/>
    <p:sldId id="301" r:id="rId13"/>
    <p:sldId id="302" r:id="rId14"/>
    <p:sldId id="303" r:id="rId15"/>
    <p:sldId id="304" r:id="rId16"/>
    <p:sldId id="305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4737BA-0CE4-1542-0E8A-C5CBEDD35742}" name="Sonsoles Manotas Cabeza" initials="SM" userId="S::sonsoles.manotas@urjc.es::e0b2f7fb-9d2e-4700-b061-1412ee942b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Enrique García Muiña" userId="15df4df9-9afa-46f7-972d-8367a2787bf7" providerId="ADAL" clId="{7E645ED8-F13C-4E26-8BDE-041C95FA6DAA}"/>
    <pc:docChg chg="modSld">
      <pc:chgData name="Fernando Enrique García Muiña" userId="15df4df9-9afa-46f7-972d-8367a2787bf7" providerId="ADAL" clId="{7E645ED8-F13C-4E26-8BDE-041C95FA6DAA}" dt="2024-11-10T16:25:23.350" v="13" actId="20577"/>
      <pc:docMkLst>
        <pc:docMk/>
      </pc:docMkLst>
      <pc:sldChg chg="modSp mod modCm">
        <pc:chgData name="Fernando Enrique García Muiña" userId="15df4df9-9afa-46f7-972d-8367a2787bf7" providerId="ADAL" clId="{7E645ED8-F13C-4E26-8BDE-041C95FA6DAA}" dt="2024-11-10T16:17:29.697" v="9" actId="20577"/>
        <pc:sldMkLst>
          <pc:docMk/>
          <pc:sldMk cId="3039574467" sldId="294"/>
        </pc:sldMkLst>
        <pc:spChg chg="mod">
          <ac:chgData name="Fernando Enrique García Muiña" userId="15df4df9-9afa-46f7-972d-8367a2787bf7" providerId="ADAL" clId="{7E645ED8-F13C-4E26-8BDE-041C95FA6DAA}" dt="2024-11-10T16:17:29.697" v="9" actId="20577"/>
          <ac:spMkLst>
            <pc:docMk/>
            <pc:sldMk cId="3039574467" sldId="294"/>
            <ac:spMk id="20" creationId="{214EE5D5-2D02-2A99-9868-9B9B40081BE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nando Enrique García Muiña" userId="15df4df9-9afa-46f7-972d-8367a2787bf7" providerId="ADAL" clId="{7E645ED8-F13C-4E26-8BDE-041C95FA6DAA}" dt="2024-11-10T16:17:29.697" v="9" actId="20577"/>
              <pc2:cmMkLst xmlns:pc2="http://schemas.microsoft.com/office/powerpoint/2019/9/main/command">
                <pc:docMk/>
                <pc:sldMk cId="3039574467" sldId="294"/>
                <pc2:cmMk id="{4B933C47-236A-42D7-8972-30EFC358E362}"/>
              </pc2:cmMkLst>
            </pc226:cmChg>
          </p:ext>
        </pc:extLst>
      </pc:sldChg>
      <pc:sldChg chg="modSp mod modCm">
        <pc:chgData name="Fernando Enrique García Muiña" userId="15df4df9-9afa-46f7-972d-8367a2787bf7" providerId="ADAL" clId="{7E645ED8-F13C-4E26-8BDE-041C95FA6DAA}" dt="2024-11-10T16:25:23.350" v="13" actId="20577"/>
        <pc:sldMkLst>
          <pc:docMk/>
          <pc:sldMk cId="180569714" sldId="303"/>
        </pc:sldMkLst>
        <pc:spChg chg="mod">
          <ac:chgData name="Fernando Enrique García Muiña" userId="15df4df9-9afa-46f7-972d-8367a2787bf7" providerId="ADAL" clId="{7E645ED8-F13C-4E26-8BDE-041C95FA6DAA}" dt="2024-11-10T16:25:23.350" v="13" actId="20577"/>
          <ac:spMkLst>
            <pc:docMk/>
            <pc:sldMk cId="180569714" sldId="303"/>
            <ac:spMk id="3" creationId="{A85559F0-570E-DC4C-C919-C5CF416D3FD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nando Enrique García Muiña" userId="15df4df9-9afa-46f7-972d-8367a2787bf7" providerId="ADAL" clId="{7E645ED8-F13C-4E26-8BDE-041C95FA6DAA}" dt="2024-11-10T16:25:23.350" v="13" actId="20577"/>
              <pc2:cmMkLst xmlns:pc2="http://schemas.microsoft.com/office/powerpoint/2019/9/main/command">
                <pc:docMk/>
                <pc:sldMk cId="180569714" sldId="303"/>
                <pc2:cmMk id="{108D3C4E-72A7-4B8D-8AB7-6FAA9725BE97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9EAFF-E9FE-54F1-F32C-F3F79E754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FCBA72-28A5-8381-BE73-0CA91C052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F1E7B4-DEB6-FC56-0D98-8B0B20F9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B9D0AD-5326-074F-B2A8-1ECC1F1F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A13DA1-5749-0C87-546E-A55FE22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57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2575F-F5EC-A4A7-AC34-DF6211B0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3EAB4A-7892-E050-95DA-709A5D6D8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923A8F-E6FB-7785-1338-41FF36C6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90E77-12C3-686F-5029-AF6482C2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17B40E-CB7D-6D71-17B7-EA96BB58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25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915576-1BDD-C4CB-EC27-8BF45E6F8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FB351A-FB2A-FE9B-E18C-BD548A63D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7BD66-9EC6-0BED-B302-C3240F73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155536-B1DF-EA07-C2DC-2131F4D6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EB602-7D4F-B3DB-1928-80708D7A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3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3D316-5020-1999-BF05-7E369156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D89B9-F110-0059-2899-DD6515DE9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E5C17-71BB-0F98-A315-58A99819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FE1F0-F2A0-9BA4-3131-0008AFDB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548C54-EA2A-45E4-DCE2-D341E85E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4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4D1FC-A0B8-71AD-57C2-CA98924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38B14D-E6FC-1824-5646-7C92B75D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ED89B-1AF8-22DF-C1F8-24A75C0A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8111F1-9933-9AB2-FD8F-F9625642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B99CE9-B2EF-20D1-30FD-49ABB16A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12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58BE4-D890-CA60-2B8B-C5790A34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E850F4-E44A-B59D-920D-DDF005425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E62D50-62A2-D734-8BC8-F60388592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A9D50-3C54-F42C-5F2A-3E8EA19C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83B2BD-E759-6B31-EC99-79BA7A0A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58DD2-6DB2-88F7-118D-A6A782BD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45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C37CE-E8F8-F9EE-FAF1-190A0892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B3B6CC-8D2F-C170-C7A9-6BCCB8106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9FADC0-078D-E139-3366-A9DB1B71B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1C0253-D638-1674-E90F-510BD6FE4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EBCCA6-2CD7-F6BA-1FEC-41174C048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11F928-BE6A-96FA-3157-AE64E5A8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A82BF7-4971-49A7-B822-6070515C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313A78-4185-21DE-65B9-59CCAE07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70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2255F-DDE8-E971-055B-4BC5DF26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CC76E2-149A-156B-CD65-0435ABF0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89B425-B7BE-645F-948B-38B7C042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D5AF0C-F377-E9D9-C6C2-886B5DA0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96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CBD3D4-569D-86D7-291A-249BA53A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FF4459-AD5D-7D6D-E1F2-63E0CE0C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133C8A-44E5-0B47-7261-7C28522A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6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26B66-2A35-366C-49D8-D15506DA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3ECBA2-09F2-454B-35A0-AB946AA97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947E37-12D1-5DEA-68D5-A56E9A47A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DBB2E-DCD1-92F2-4646-A1C5F7FF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CE93B9-FE60-EBB1-CAF5-270DAD86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13233E-6F84-9F47-2758-604C6BB1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32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77CE7-3C70-8430-7052-D2B74892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9CD5D4-37B2-4E89-196F-97C596E87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659376-2702-99BB-F965-CE7D66E46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C31901-1BE9-F17A-A618-75813EC6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DA98B4-41E5-5C7C-7C5B-72F50EEB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071312-B265-7AB4-45D6-9A47393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45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58A397-0992-D86A-1DCB-74A64752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41D78A-D0B9-556A-156F-4533480EB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2F60A-AECC-809F-1CFB-2CBC98E60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65E7B8-3B26-49FC-9E27-6E2A1304A632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5F2971-659D-104F-4478-34BAE48DD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ADF99-C97D-C50A-2C8B-60B62E7AE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2C8D09-7D3E-4125-B785-4F9BAAFC9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75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6466FB32-59B7-F2D5-7B4D-FF112A97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666297E-C1EF-8222-DE9A-EB8A4E30CC7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613E02-2A24-39E7-9E7B-EEE9D93C42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13D0E2D-4F58-4A20-6133-1E35714FD60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8" name="Imagen 7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94D8A72F-B75E-0258-CA69-751453A6E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  <p:sp>
        <p:nvSpPr>
          <p:cNvPr id="9" name="Marcador de fecha 2">
            <a:extLst>
              <a:ext uri="{FF2B5EF4-FFF2-40B4-BE49-F238E27FC236}">
                <a16:creationId xmlns:a16="http://schemas.microsoft.com/office/drawing/2014/main" id="{DFE6C3D3-B16F-34AB-E063-137D1706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pic>
        <p:nvPicPr>
          <p:cNvPr id="10" name="Imatge 4">
            <a:extLst>
              <a:ext uri="{FF2B5EF4-FFF2-40B4-BE49-F238E27FC236}">
                <a16:creationId xmlns:a16="http://schemas.microsoft.com/office/drawing/2014/main" id="{2D150B6F-A7E8-4A84-33BC-9B882480B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112" y="1466267"/>
            <a:ext cx="9810750" cy="2246108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43BAC783-238C-5FE0-80C2-A84388DC5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407" y="4872124"/>
            <a:ext cx="8900160" cy="1200329"/>
          </a:xfrm>
        </p:spPr>
        <p:txBody>
          <a:bodyPr>
            <a:normAutofit fontScale="90000"/>
          </a:bodyPr>
          <a:lstStyle/>
          <a:p>
            <a:r>
              <a:rPr lang="es-ES" sz="490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Factores facilitadores e inhibidores de la participación en </a:t>
            </a:r>
            <a:r>
              <a:rPr lang="es-ES" sz="4900" dirty="0" err="1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Heu</a:t>
            </a:r>
            <a:br>
              <a:rPr lang="es-ES" sz="490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br>
              <a:rPr lang="es-ES" sz="490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s-ES" sz="310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Ponente: Fernando E. García-Muiña</a:t>
            </a:r>
            <a:endParaRPr lang="es-ES" sz="3100" i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3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3CF1142F-D000-C87D-17A8-39CDD6C0D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5" y="1504128"/>
            <a:ext cx="10727780" cy="47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562" y="155159"/>
            <a:ext cx="10515600" cy="585094"/>
          </a:xfrm>
        </p:spPr>
        <p:txBody>
          <a:bodyPr>
            <a:normAutofit fontScale="90000"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Resultados: descriptivos inhibidores (gestores/-as) </a:t>
            </a:r>
            <a:br>
              <a:rPr lang="es-ES" sz="2400" dirty="0"/>
            </a:br>
            <a:r>
              <a:rPr lang="es-ES" sz="2400" dirty="0"/>
              <a:t>y diferencia de medias (I-G)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F8F0F6-FFDE-56C6-DAE6-37C72441405A}"/>
              </a:ext>
            </a:extLst>
          </p:cNvPr>
          <p:cNvSpPr txBox="1"/>
          <p:nvPr/>
        </p:nvSpPr>
        <p:spPr>
          <a:xfrm>
            <a:off x="6563362" y="2336800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P. </a:t>
            </a:r>
            <a:r>
              <a:rPr lang="es-ES" dirty="0" err="1"/>
              <a:t>Téc</a:t>
            </a:r>
            <a:r>
              <a:rPr lang="es-ES" dirty="0"/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DEFD09-0267-0CEB-1DED-294EA39F541F}"/>
              </a:ext>
            </a:extLst>
          </p:cNvPr>
          <p:cNvSpPr txBox="1"/>
          <p:nvPr/>
        </p:nvSpPr>
        <p:spPr>
          <a:xfrm>
            <a:off x="5921072" y="2238533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Dif</a:t>
            </a:r>
            <a:r>
              <a:rPr lang="es-ES" dirty="0"/>
              <a:t>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F86937-8529-6A86-E125-F05667E531A5}"/>
              </a:ext>
            </a:extLst>
          </p:cNvPr>
          <p:cNvSpPr txBox="1"/>
          <p:nvPr/>
        </p:nvSpPr>
        <p:spPr>
          <a:xfrm>
            <a:off x="5287707" y="1824996"/>
            <a:ext cx="10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92D050"/>
                </a:solidFill>
              </a:rPr>
              <a:t>Compet</a:t>
            </a:r>
            <a:r>
              <a:rPr lang="es-ES" dirty="0">
                <a:solidFill>
                  <a:srgbClr val="92D050"/>
                </a:solidFill>
              </a:rPr>
              <a:t>./ T.E.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6398D2-BEF4-1D2F-DD9B-39E7F421C1D8}"/>
              </a:ext>
            </a:extLst>
          </p:cNvPr>
          <p:cNvSpPr txBox="1"/>
          <p:nvPr/>
        </p:nvSpPr>
        <p:spPr>
          <a:xfrm>
            <a:off x="4724400" y="2710914"/>
            <a:ext cx="10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Comp. </a:t>
            </a:r>
            <a:r>
              <a:rPr lang="es-ES" dirty="0" err="1"/>
              <a:t>HEu</a:t>
            </a:r>
            <a:r>
              <a:rPr lang="es-ES" dirty="0"/>
              <a:t>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8C9D2E0-C96A-710C-9C34-4F10A2BCD11C}"/>
              </a:ext>
            </a:extLst>
          </p:cNvPr>
          <p:cNvSpPr txBox="1"/>
          <p:nvPr/>
        </p:nvSpPr>
        <p:spPr>
          <a:xfrm>
            <a:off x="4091243" y="2820713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Ajust</a:t>
            </a:r>
            <a:r>
              <a:rPr lang="es-ES" dirty="0"/>
              <a:t>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2D5ACA1-4C6F-A181-59A2-DEB37012819A}"/>
              </a:ext>
            </a:extLst>
          </p:cNvPr>
          <p:cNvSpPr txBox="1"/>
          <p:nvPr/>
        </p:nvSpPr>
        <p:spPr>
          <a:xfrm>
            <a:off x="3458086" y="2754637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Just.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6D9C18C-F822-DF55-00C7-697D04C24EEA}"/>
              </a:ext>
            </a:extLst>
          </p:cNvPr>
          <p:cNvSpPr txBox="1"/>
          <p:nvPr/>
        </p:nvSpPr>
        <p:spPr>
          <a:xfrm>
            <a:off x="2810670" y="2754637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Pol. </a:t>
            </a:r>
            <a:r>
              <a:rPr lang="es-ES" dirty="0" err="1">
                <a:solidFill>
                  <a:srgbClr val="FF0000"/>
                </a:solidFill>
              </a:rPr>
              <a:t>Int</a:t>
            </a:r>
            <a:r>
              <a:rPr lang="es-ES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1A8B7AC-18A3-9419-C000-67DAF38C13D2}"/>
              </a:ext>
            </a:extLst>
          </p:cNvPr>
          <p:cNvSpPr txBox="1"/>
          <p:nvPr/>
        </p:nvSpPr>
        <p:spPr>
          <a:xfrm>
            <a:off x="2234391" y="3162023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0000"/>
                </a:solidFill>
              </a:rPr>
              <a:t>Sost</a:t>
            </a:r>
            <a:r>
              <a:rPr lang="es-ES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B4B6973-EB70-C26C-CE6D-570D023FC217}"/>
              </a:ext>
            </a:extLst>
          </p:cNvPr>
          <p:cNvSpPr txBox="1"/>
          <p:nvPr/>
        </p:nvSpPr>
        <p:spPr>
          <a:xfrm>
            <a:off x="1604709" y="2506339"/>
            <a:ext cx="10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Incert</a:t>
            </a:r>
            <a:r>
              <a:rPr lang="es-ES" dirty="0"/>
              <a:t>. RR.HH. </a:t>
            </a:r>
          </a:p>
        </p:txBody>
      </p:sp>
    </p:spTree>
    <p:extLst>
      <p:ext uri="{BB962C8B-B14F-4D97-AF65-F5344CB8AC3E}">
        <p14:creationId xmlns:p14="http://schemas.microsoft.com/office/powerpoint/2010/main" val="14569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11947" y="978801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Resultados: análisis factorial facilitadores (investigadores/-as)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754A966-8F14-950B-3A73-6280F5362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18988"/>
              </p:ext>
            </p:extLst>
          </p:nvPr>
        </p:nvGraphicFramePr>
        <p:xfrm>
          <a:off x="992485" y="1477521"/>
          <a:ext cx="8128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770">
                  <a:extLst>
                    <a:ext uri="{9D8B030D-6E8A-4147-A177-3AD203B41FA5}">
                      <a16:colId xmlns:a16="http://schemas.microsoft.com/office/drawing/2014/main" val="770307670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502312268"/>
                    </a:ext>
                  </a:extLst>
                </a:gridCol>
                <a:gridCol w="1672750">
                  <a:extLst>
                    <a:ext uri="{9D8B030D-6E8A-4147-A177-3AD203B41FA5}">
                      <a16:colId xmlns:a16="http://schemas.microsoft.com/office/drawing/2014/main" val="1353785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06758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Ítem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Exante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Expost</a:t>
                      </a:r>
                      <a:r>
                        <a:rPr lang="es-ES" dirty="0"/>
                        <a:t> y contextuales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Intrínsecos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2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Presupuesto consultoría: preparación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Presupuesto consultoría: revisión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82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Presupuesto traducción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96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Ex. RR.HH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6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Ex. Equipamiento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7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EX. 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171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s-ES" dirty="0"/>
                        <a:t>Ex. Redes </a:t>
                      </a:r>
                      <a:r>
                        <a:rPr lang="es-ES" dirty="0" err="1"/>
                        <a:t>Intnales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3996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s-ES" dirty="0"/>
                        <a:t>Ex. </a:t>
                      </a:r>
                      <a:r>
                        <a:rPr lang="es-ES" dirty="0" err="1"/>
                        <a:t>RLDs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41106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s-ES" dirty="0"/>
                        <a:t>Descargas docentes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2303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F740EFD-B334-1D14-AAF7-0F5D8903E1E5}"/>
              </a:ext>
            </a:extLst>
          </p:cNvPr>
          <p:cNvSpPr txBox="1"/>
          <p:nvPr/>
        </p:nvSpPr>
        <p:spPr>
          <a:xfrm>
            <a:off x="9120485" y="2992891"/>
            <a:ext cx="294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K-M-O: 0,801</a:t>
            </a:r>
          </a:p>
          <a:p>
            <a:r>
              <a:rPr lang="es-ES" dirty="0"/>
              <a:t>Prueba de Bartlett: rechazo M.I.</a:t>
            </a:r>
          </a:p>
          <a:p>
            <a:r>
              <a:rPr lang="es-ES" dirty="0"/>
              <a:t>Varianza explicada &gt; 70%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B028076-E3CF-ACC3-357C-813C335CA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01375"/>
              </p:ext>
            </p:extLst>
          </p:nvPr>
        </p:nvGraphicFramePr>
        <p:xfrm>
          <a:off x="992485" y="605072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315">
                  <a:extLst>
                    <a:ext uri="{9D8B030D-6E8A-4147-A177-3AD203B41FA5}">
                      <a16:colId xmlns:a16="http://schemas.microsoft.com/office/drawing/2014/main" val="935968196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2454136388"/>
                    </a:ext>
                  </a:extLst>
                </a:gridCol>
                <a:gridCol w="1642725">
                  <a:extLst>
                    <a:ext uri="{9D8B030D-6E8A-4147-A177-3AD203B41FA5}">
                      <a16:colId xmlns:a16="http://schemas.microsoft.com/office/drawing/2014/main" val="1161692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17514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Fiabilidad: Cronbach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0,694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28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16568" y="931103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Resultados: análisis factorial facilitadores (gestores/-as)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754A966-8F14-950B-3A73-6280F5362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13891"/>
              </p:ext>
            </p:extLst>
          </p:nvPr>
        </p:nvGraphicFramePr>
        <p:xfrm>
          <a:off x="951845" y="1424029"/>
          <a:ext cx="8128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770">
                  <a:extLst>
                    <a:ext uri="{9D8B030D-6E8A-4147-A177-3AD203B41FA5}">
                      <a16:colId xmlns:a16="http://schemas.microsoft.com/office/drawing/2014/main" val="770307670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502312268"/>
                    </a:ext>
                  </a:extLst>
                </a:gridCol>
                <a:gridCol w="1672750">
                  <a:extLst>
                    <a:ext uri="{9D8B030D-6E8A-4147-A177-3AD203B41FA5}">
                      <a16:colId xmlns:a16="http://schemas.microsoft.com/office/drawing/2014/main" val="1353785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06758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Ítem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Exante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Expost</a:t>
                      </a:r>
                      <a:r>
                        <a:rPr lang="es-ES" dirty="0"/>
                        <a:t> y </a:t>
                      </a:r>
                      <a:r>
                        <a:rPr lang="es-ES" strike="sngStrike" dirty="0">
                          <a:solidFill>
                            <a:srgbClr val="0070C0"/>
                          </a:solidFill>
                        </a:rPr>
                        <a:t>contextuales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Intrínsecos y </a:t>
                      </a:r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contextuales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2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Presupuesto consultoría: preparación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Presupuesto consultoría: revisión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82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Presupuesto traducción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96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Ex. RR.HH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6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Ex. Equipamiento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7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EX. 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171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s-ES" dirty="0"/>
                        <a:t>Ex. Redes </a:t>
                      </a:r>
                      <a:r>
                        <a:rPr lang="es-ES" dirty="0" err="1"/>
                        <a:t>Intnales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63996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s-ES" dirty="0"/>
                        <a:t>Ex. </a:t>
                      </a:r>
                      <a:r>
                        <a:rPr lang="es-ES" dirty="0" err="1"/>
                        <a:t>RLDs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41106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s-ES" dirty="0"/>
                        <a:t>Descargas docentes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30389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596F3044-472A-5261-8998-6133087B7A94}"/>
              </a:ext>
            </a:extLst>
          </p:cNvPr>
          <p:cNvGrpSpPr/>
          <p:nvPr/>
        </p:nvGrpSpPr>
        <p:grpSpPr>
          <a:xfrm>
            <a:off x="4084955" y="2165796"/>
            <a:ext cx="732155" cy="1628505"/>
            <a:chOff x="5517515" y="2478072"/>
            <a:chExt cx="732155" cy="1628505"/>
          </a:xfrm>
        </p:grpSpPr>
        <p:sp>
          <p:nvSpPr>
            <p:cNvPr id="3" name="Es igual a 2">
              <a:extLst>
                <a:ext uri="{FF2B5EF4-FFF2-40B4-BE49-F238E27FC236}">
                  <a16:creationId xmlns:a16="http://schemas.microsoft.com/office/drawing/2014/main" id="{4C841025-934C-DB14-8FC1-DBE371DE8391}"/>
                </a:ext>
              </a:extLst>
            </p:cNvPr>
            <p:cNvSpPr/>
            <p:nvPr/>
          </p:nvSpPr>
          <p:spPr>
            <a:xfrm>
              <a:off x="5517515" y="3068320"/>
              <a:ext cx="721360" cy="518160"/>
            </a:xfrm>
            <a:prstGeom prst="mathEqua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Es igual a 8">
              <a:extLst>
                <a:ext uri="{FF2B5EF4-FFF2-40B4-BE49-F238E27FC236}">
                  <a16:creationId xmlns:a16="http://schemas.microsoft.com/office/drawing/2014/main" id="{BADC7361-2806-CEA4-2B72-9889187F174E}"/>
                </a:ext>
              </a:extLst>
            </p:cNvPr>
            <p:cNvSpPr/>
            <p:nvPr/>
          </p:nvSpPr>
          <p:spPr>
            <a:xfrm>
              <a:off x="5528310" y="3588417"/>
              <a:ext cx="721360" cy="518160"/>
            </a:xfrm>
            <a:prstGeom prst="mathEqua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Es igual a 9">
              <a:extLst>
                <a:ext uri="{FF2B5EF4-FFF2-40B4-BE49-F238E27FC236}">
                  <a16:creationId xmlns:a16="http://schemas.microsoft.com/office/drawing/2014/main" id="{64D4CF81-5B24-5D5C-8BAA-CDB4745BFB04}"/>
                </a:ext>
              </a:extLst>
            </p:cNvPr>
            <p:cNvSpPr/>
            <p:nvPr/>
          </p:nvSpPr>
          <p:spPr>
            <a:xfrm>
              <a:off x="5517515" y="2478072"/>
              <a:ext cx="721360" cy="518160"/>
            </a:xfrm>
            <a:prstGeom prst="mathEqua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3E8C7F03-DB47-1A95-4C0C-785B569EF9AA}"/>
              </a:ext>
            </a:extLst>
          </p:cNvPr>
          <p:cNvSpPr/>
          <p:nvPr/>
        </p:nvSpPr>
        <p:spPr>
          <a:xfrm>
            <a:off x="6715760" y="4929722"/>
            <a:ext cx="528320" cy="1828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441A375B-E8A5-F96A-621E-D626350E45B0}"/>
              </a:ext>
            </a:extLst>
          </p:cNvPr>
          <p:cNvSpPr/>
          <p:nvPr/>
        </p:nvSpPr>
        <p:spPr>
          <a:xfrm flipH="1">
            <a:off x="6715760" y="5332256"/>
            <a:ext cx="528320" cy="1828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la izquierda 13">
            <a:extLst>
              <a:ext uri="{FF2B5EF4-FFF2-40B4-BE49-F238E27FC236}">
                <a16:creationId xmlns:a16="http://schemas.microsoft.com/office/drawing/2014/main" id="{6319D98B-6C44-01AD-0016-9AE2BB309A9D}"/>
              </a:ext>
            </a:extLst>
          </p:cNvPr>
          <p:cNvSpPr/>
          <p:nvPr/>
        </p:nvSpPr>
        <p:spPr>
          <a:xfrm flipH="1">
            <a:off x="6732226" y="5694015"/>
            <a:ext cx="528320" cy="1828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B69249A-AD7A-C191-8CE0-7DF66DA414E2}"/>
              </a:ext>
            </a:extLst>
          </p:cNvPr>
          <p:cNvSpPr txBox="1"/>
          <p:nvPr/>
        </p:nvSpPr>
        <p:spPr>
          <a:xfrm>
            <a:off x="9120485" y="2992891"/>
            <a:ext cx="294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K-M-O: 0,722</a:t>
            </a:r>
          </a:p>
          <a:p>
            <a:r>
              <a:rPr lang="es-ES" dirty="0"/>
              <a:t>Prueba de Bartlett: rechazo M.I.</a:t>
            </a:r>
          </a:p>
          <a:p>
            <a:r>
              <a:rPr lang="es-ES" dirty="0"/>
              <a:t>Varianza explicada &gt; 70%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1716DE8-F75E-231A-FC22-0CF319483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43668"/>
              </p:ext>
            </p:extLst>
          </p:nvPr>
        </p:nvGraphicFramePr>
        <p:xfrm>
          <a:off x="992485" y="6050720"/>
          <a:ext cx="80873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43">
                  <a:extLst>
                    <a:ext uri="{9D8B030D-6E8A-4147-A177-3AD203B41FA5}">
                      <a16:colId xmlns:a16="http://schemas.microsoft.com/office/drawing/2014/main" val="935968196"/>
                    </a:ext>
                  </a:extLst>
                </a:gridCol>
                <a:gridCol w="1829765">
                  <a:extLst>
                    <a:ext uri="{9D8B030D-6E8A-4147-A177-3AD203B41FA5}">
                      <a16:colId xmlns:a16="http://schemas.microsoft.com/office/drawing/2014/main" val="2454136388"/>
                    </a:ext>
                  </a:extLst>
                </a:gridCol>
                <a:gridCol w="1634511">
                  <a:extLst>
                    <a:ext uri="{9D8B030D-6E8A-4147-A177-3AD203B41FA5}">
                      <a16:colId xmlns:a16="http://schemas.microsoft.com/office/drawing/2014/main" val="116169238"/>
                    </a:ext>
                  </a:extLst>
                </a:gridCol>
                <a:gridCol w="2021840">
                  <a:extLst>
                    <a:ext uri="{9D8B030D-6E8A-4147-A177-3AD203B41FA5}">
                      <a16:colId xmlns:a16="http://schemas.microsoft.com/office/drawing/2014/main" val="3817514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Fiabilidad: Cronbach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92D050"/>
                          </a:solidFill>
                        </a:rPr>
                        <a:t>0,742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92D050"/>
                          </a:solidFill>
                        </a:rPr>
                        <a:t>0,753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3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808" y="893888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Resultados: análisis factorial inhibidores (investigadores/-as=gestores/-as)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754A966-8F14-950B-3A73-6280F5362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3320"/>
              </p:ext>
            </p:extLst>
          </p:nvPr>
        </p:nvGraphicFramePr>
        <p:xfrm>
          <a:off x="1032670" y="1397888"/>
          <a:ext cx="8128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810">
                  <a:extLst>
                    <a:ext uri="{9D8B030D-6E8A-4147-A177-3AD203B41FA5}">
                      <a16:colId xmlns:a16="http://schemas.microsoft.com/office/drawing/2014/main" val="77030767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50231226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35378547"/>
                    </a:ext>
                  </a:extLst>
                </a:gridCol>
                <a:gridCol w="1967390">
                  <a:extLst>
                    <a:ext uri="{9D8B030D-6E8A-4147-A177-3AD203B41FA5}">
                      <a16:colId xmlns:a16="http://schemas.microsoft.com/office/drawing/2014/main" val="1806758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Ítem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Política universidad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Complejidad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Complejidad proyecto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2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Falta de personal técnico</a:t>
                      </a:r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1065"/>
                  </a:ext>
                </a:extLst>
              </a:tr>
              <a:tr h="359909">
                <a:tc>
                  <a:txBody>
                    <a:bodyPr/>
                    <a:lstStyle/>
                    <a:p>
                      <a:r>
                        <a:rPr lang="es-ES" dirty="0"/>
                        <a:t>Preparación larga/difícil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82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trike="sng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Competitividad y tasa de éxito</a:t>
                      </a:r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trike="sng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trike="sng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trike="sng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6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Complejidad </a:t>
                      </a:r>
                      <a:r>
                        <a:rPr lang="es-ES" dirty="0" err="1"/>
                        <a:t>HEu</a:t>
                      </a:r>
                      <a:endParaRPr lang="es-ES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6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Ajuste convocatoria</a:t>
                      </a:r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7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Burocracia </a:t>
                      </a:r>
                      <a:r>
                        <a:rPr lang="es-ES" dirty="0" err="1"/>
                        <a:t>int</a:t>
                      </a:r>
                      <a:r>
                        <a:rPr lang="es-ES" dirty="0"/>
                        <a:t>./ext.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171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s-ES" dirty="0"/>
                        <a:t>Política interna no ajustada</a:t>
                      </a:r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3996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s-ES" dirty="0" err="1"/>
                        <a:t>Sost</a:t>
                      </a:r>
                      <a:r>
                        <a:rPr lang="es-ES" dirty="0"/>
                        <a:t>. Línea </a:t>
                      </a:r>
                      <a:r>
                        <a:rPr lang="es-ES" dirty="0" err="1"/>
                        <a:t>invest</a:t>
                      </a:r>
                      <a:r>
                        <a:rPr lang="es-ES" dirty="0"/>
                        <a:t>.</a:t>
                      </a:r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41106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s-ES" dirty="0" err="1"/>
                        <a:t>Incert</a:t>
                      </a:r>
                      <a:r>
                        <a:rPr lang="es-ES" dirty="0"/>
                        <a:t>. RR.HH</a:t>
                      </a:r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303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5419A6D-B524-671F-FDE4-E52700049FC3}"/>
              </a:ext>
            </a:extLst>
          </p:cNvPr>
          <p:cNvSpPr txBox="1"/>
          <p:nvPr/>
        </p:nvSpPr>
        <p:spPr>
          <a:xfrm>
            <a:off x="9120485" y="2992891"/>
            <a:ext cx="294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K-M-O: 0,791</a:t>
            </a:r>
          </a:p>
          <a:p>
            <a:r>
              <a:rPr lang="es-ES" dirty="0"/>
              <a:t>Prueba de Bartlett: rechazo M.I.</a:t>
            </a:r>
          </a:p>
          <a:p>
            <a:r>
              <a:rPr lang="es-ES" dirty="0"/>
              <a:t>Varianza explicada &gt; 70%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155CC3E-3F4D-493E-4669-A29206F9B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35698"/>
              </p:ext>
            </p:extLst>
          </p:nvPr>
        </p:nvGraphicFramePr>
        <p:xfrm>
          <a:off x="1002644" y="5938960"/>
          <a:ext cx="81580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13">
                  <a:extLst>
                    <a:ext uri="{9D8B030D-6E8A-4147-A177-3AD203B41FA5}">
                      <a16:colId xmlns:a16="http://schemas.microsoft.com/office/drawing/2014/main" val="935968196"/>
                    </a:ext>
                  </a:extLst>
                </a:gridCol>
                <a:gridCol w="1601012">
                  <a:extLst>
                    <a:ext uri="{9D8B030D-6E8A-4147-A177-3AD203B41FA5}">
                      <a16:colId xmlns:a16="http://schemas.microsoft.com/office/drawing/2014/main" val="2454136388"/>
                    </a:ext>
                  </a:extLst>
                </a:gridCol>
                <a:gridCol w="1720911">
                  <a:extLst>
                    <a:ext uri="{9D8B030D-6E8A-4147-A177-3AD203B41FA5}">
                      <a16:colId xmlns:a16="http://schemas.microsoft.com/office/drawing/2014/main" val="116169238"/>
                    </a:ext>
                  </a:extLst>
                </a:gridCol>
                <a:gridCol w="1967388">
                  <a:extLst>
                    <a:ext uri="{9D8B030D-6E8A-4147-A177-3AD203B41FA5}">
                      <a16:colId xmlns:a16="http://schemas.microsoft.com/office/drawing/2014/main" val="3817514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Fiabilidad: Cronbach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0,793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0,890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0,729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63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1432" y="506543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Conclusiones generales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85559F0-570E-DC4C-C919-C5CF416D3FD3}"/>
              </a:ext>
            </a:extLst>
          </p:cNvPr>
          <p:cNvSpPr txBox="1"/>
          <p:nvPr/>
        </p:nvSpPr>
        <p:spPr>
          <a:xfrm>
            <a:off x="1160414" y="1000197"/>
            <a:ext cx="104118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Gestores e investigadores no perciben de la misma forma los facilitadores y los inhibidores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Ni con la misma importancia (diferencia de medias, (</a:t>
            </a:r>
            <a:r>
              <a:rPr lang="es-ES" dirty="0" err="1"/>
              <a:t>Facili</a:t>
            </a:r>
            <a:r>
              <a:rPr lang="es-ES" dirty="0"/>
              <a:t>: </a:t>
            </a:r>
            <a:r>
              <a:rPr lang="es-ES" b="1" dirty="0">
                <a:solidFill>
                  <a:srgbClr val="00B050"/>
                </a:solidFill>
              </a:rPr>
              <a:t>CV, RRHH, Descarga</a:t>
            </a:r>
            <a:r>
              <a:rPr lang="es-ES" dirty="0"/>
              <a:t>; </a:t>
            </a:r>
            <a:r>
              <a:rPr lang="es-ES" dirty="0" err="1"/>
              <a:t>Inhib</a:t>
            </a:r>
            <a:r>
              <a:rPr lang="es-ES" dirty="0"/>
              <a:t>: </a:t>
            </a:r>
            <a:r>
              <a:rPr lang="es-ES" b="1" dirty="0">
                <a:solidFill>
                  <a:srgbClr val="00B050"/>
                </a:solidFill>
              </a:rPr>
              <a:t>Comp</a:t>
            </a:r>
            <a:r>
              <a:rPr lang="es-ES" dirty="0">
                <a:solidFill>
                  <a:srgbClr val="00B050"/>
                </a:solidFill>
              </a:rPr>
              <a:t>., </a:t>
            </a:r>
            <a:r>
              <a:rPr lang="es-ES" b="1" dirty="0" err="1">
                <a:solidFill>
                  <a:srgbClr val="FF0000"/>
                </a:solidFill>
              </a:rPr>
              <a:t>Sost</a:t>
            </a:r>
            <a:r>
              <a:rPr lang="es-ES" b="1" dirty="0">
                <a:solidFill>
                  <a:srgbClr val="FF0000"/>
                </a:solidFill>
              </a:rPr>
              <a:t>, </a:t>
            </a:r>
            <a:r>
              <a:rPr lang="es-ES" b="1" dirty="0" err="1">
                <a:solidFill>
                  <a:srgbClr val="FF0000"/>
                </a:solidFill>
              </a:rPr>
              <a:t>Pol.Int</a:t>
            </a:r>
            <a:r>
              <a:rPr lang="es-ES" b="1" dirty="0">
                <a:solidFill>
                  <a:srgbClr val="FF0000"/>
                </a:solidFill>
              </a:rPr>
              <a:t>., Just</a:t>
            </a:r>
            <a:r>
              <a:rPr lang="es-ES" dirty="0"/>
              <a:t>).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Ni con la misma lógica (en el caso de facilitadores)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Excesiva carga burocrática: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Alta carga administrativa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Papel clave del gestor</a:t>
            </a:r>
          </a:p>
          <a:p>
            <a:pPr lvl="1"/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Problemas asociados a los </a:t>
            </a:r>
            <a:r>
              <a:rPr lang="es-ES" dirty="0" err="1"/>
              <a:t>Rec.FROS</a:t>
            </a:r>
            <a:r>
              <a:rPr lang="es-ES" dirty="0"/>
              <a:t>: elegibilidad y momento de recepción.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Falta de incentivos a la preparación de propuestas e incertidumbre a posteriori.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Elevada carga de otras actividades: docencia y gestión universitaria.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Notable desconocimiento de los proyectos europeos que se llevan a cabo en la propia institución.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Dificultades diferentes según el nivel de desarrollo de los investigadores.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Dificultades en la gestión de consorcios internacionales diversos.</a:t>
            </a:r>
          </a:p>
        </p:txBody>
      </p:sp>
    </p:spTree>
    <p:extLst>
      <p:ext uri="{BB962C8B-B14F-4D97-AF65-F5344CB8AC3E}">
        <p14:creationId xmlns:p14="http://schemas.microsoft.com/office/powerpoint/2010/main" val="18056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1432" y="822768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Algunas recomendaciones…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85559F0-570E-DC4C-C919-C5CF416D3FD3}"/>
              </a:ext>
            </a:extLst>
          </p:cNvPr>
          <p:cNvSpPr txBox="1"/>
          <p:nvPr/>
        </p:nvSpPr>
        <p:spPr>
          <a:xfrm>
            <a:off x="1259840" y="1387542"/>
            <a:ext cx="9770728" cy="503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s-ES" dirty="0"/>
              <a:t>Promover acciones formativas conjuntas para gestores e investigadores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s-ES" dirty="0"/>
              <a:t>Simplificación y puesta en común de las </a:t>
            </a:r>
            <a:r>
              <a:rPr lang="es-ES" b="1" dirty="0"/>
              <a:t>mejores prácticas </a:t>
            </a:r>
            <a:r>
              <a:rPr lang="es-ES" dirty="0"/>
              <a:t>en la gestión de proyectos.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s-ES" dirty="0"/>
              <a:t>Políticas de </a:t>
            </a:r>
            <a:r>
              <a:rPr lang="es-ES" b="1" dirty="0"/>
              <a:t>incentivos adaptadas </a:t>
            </a:r>
            <a:r>
              <a:rPr lang="es-ES" dirty="0"/>
              <a:t>a los distintos perfiles de investigadores.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s-ES" dirty="0"/>
              <a:t>Promover la participación de investigadores </a:t>
            </a:r>
            <a:r>
              <a:rPr lang="es-ES" b="1" dirty="0"/>
              <a:t>emergentes</a:t>
            </a:r>
            <a:r>
              <a:rPr lang="es-ES" dirty="0"/>
              <a:t>.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s-ES" dirty="0"/>
              <a:t>Mejorar las </a:t>
            </a:r>
            <a:r>
              <a:rPr lang="es-ES" b="1" dirty="0"/>
              <a:t>estrategias de promoción y comunicación </a:t>
            </a:r>
            <a:r>
              <a:rPr lang="es-ES" dirty="0"/>
              <a:t>de los programas y convocatorias.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s-ES" dirty="0"/>
              <a:t>Garantizar la </a:t>
            </a:r>
            <a:r>
              <a:rPr lang="es-ES" b="1" dirty="0"/>
              <a:t>sostenibilidad</a:t>
            </a:r>
            <a:r>
              <a:rPr lang="es-ES" dirty="0"/>
              <a:t> de las líneas de investigación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Promover </a:t>
            </a:r>
            <a:r>
              <a:rPr lang="es-ES" b="1" dirty="0"/>
              <a:t>la creación de redes y plataformas </a:t>
            </a:r>
            <a:r>
              <a:rPr lang="es-ES" dirty="0"/>
              <a:t>que faciliten la formación de consorcios y la colaboración con otros grupos de investigación y/o socios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54621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6466FB32-59B7-F2D5-7B4D-FF112A97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666297E-C1EF-8222-DE9A-EB8A4E30CC7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613E02-2A24-39E7-9E7B-EEE9D93C42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13D0E2D-4F58-4A20-6133-1E35714FD60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8" name="Imagen 7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94D8A72F-B75E-0258-CA69-751453A6E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  <p:sp>
        <p:nvSpPr>
          <p:cNvPr id="9" name="Marcador de fecha 2">
            <a:extLst>
              <a:ext uri="{FF2B5EF4-FFF2-40B4-BE49-F238E27FC236}">
                <a16:creationId xmlns:a16="http://schemas.microsoft.com/office/drawing/2014/main" id="{DFE6C3D3-B16F-34AB-E063-137D1706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pic>
        <p:nvPicPr>
          <p:cNvPr id="10" name="Imatge 4">
            <a:extLst>
              <a:ext uri="{FF2B5EF4-FFF2-40B4-BE49-F238E27FC236}">
                <a16:creationId xmlns:a16="http://schemas.microsoft.com/office/drawing/2014/main" id="{2D150B6F-A7E8-4A84-33BC-9B882480B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112" y="1466267"/>
            <a:ext cx="9810750" cy="2246108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43BAC783-238C-5FE0-80C2-A84388DC5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407" y="4872124"/>
            <a:ext cx="8900160" cy="1200329"/>
          </a:xfrm>
        </p:spPr>
        <p:txBody>
          <a:bodyPr>
            <a:normAutofit fontScale="90000"/>
          </a:bodyPr>
          <a:lstStyle/>
          <a:p>
            <a:r>
              <a:rPr lang="es-ES" sz="490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Factores facilitadores e inhibidores de la participación en </a:t>
            </a:r>
            <a:r>
              <a:rPr lang="es-ES" sz="4900" dirty="0" err="1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Heu</a:t>
            </a:r>
            <a:br>
              <a:rPr lang="es-ES" sz="490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br>
              <a:rPr lang="es-ES" sz="490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s-ES" sz="3100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Ponente: Fernando E. García-Muiña</a:t>
            </a:r>
            <a:endParaRPr lang="es-ES" sz="3100" i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2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574" y="1057181"/>
            <a:ext cx="10515600" cy="1325563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Consideraciones iniciales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14EE5D5-2D02-2A99-9868-9B9B40081BE0}"/>
              </a:ext>
            </a:extLst>
          </p:cNvPr>
          <p:cNvSpPr txBox="1"/>
          <p:nvPr/>
        </p:nvSpPr>
        <p:spPr>
          <a:xfrm>
            <a:off x="4987588" y="2534599"/>
            <a:ext cx="651733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 algn="just">
              <a:buAutoNum type="arabicPeriod"/>
            </a:pPr>
            <a:r>
              <a:rPr lang="es-ES" sz="2800" dirty="0">
                <a:solidFill>
                  <a:srgbClr val="C00000"/>
                </a:solidFill>
                <a:latin typeface="Candara" panose="020E0502030303020204" pitchFamily="34" charset="0"/>
              </a:rPr>
              <a:t>Plenario RedOE, Barcelona, 2023.</a:t>
            </a:r>
          </a:p>
          <a:p>
            <a:pPr marL="514350" indent="-514350" algn="just">
              <a:buAutoNum type="arabicPeriod"/>
            </a:pPr>
            <a:r>
              <a:rPr lang="es-ES" sz="2800" dirty="0">
                <a:solidFill>
                  <a:srgbClr val="C00000"/>
                </a:solidFill>
                <a:latin typeface="Candara" panose="020E0502030303020204" pitchFamily="34" charset="0"/>
              </a:rPr>
              <a:t>Objetivos: 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C00000"/>
                </a:solidFill>
                <a:latin typeface="Candara" panose="020E0502030303020204" pitchFamily="34" charset="0"/>
              </a:rPr>
              <a:t>Elaborar un diagnóstico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C00000"/>
                </a:solidFill>
                <a:latin typeface="Candara" panose="020E0502030303020204" pitchFamily="34" charset="0"/>
              </a:rPr>
              <a:t>Definir medidas para promover la participación y aumentar la tasa de retorno</a:t>
            </a:r>
          </a:p>
          <a:p>
            <a:pPr algn="just"/>
            <a:endParaRPr lang="es-ES" sz="28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2" y="2058924"/>
            <a:ext cx="4178296" cy="27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3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574" y="237404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Metodología (I)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14EE5D5-2D02-2A99-9868-9B9B40081BE0}"/>
              </a:ext>
            </a:extLst>
          </p:cNvPr>
          <p:cNvSpPr txBox="1"/>
          <p:nvPr/>
        </p:nvSpPr>
        <p:spPr>
          <a:xfrm>
            <a:off x="667364" y="1326497"/>
            <a:ext cx="11524635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514350" indent="-514350" algn="just">
              <a:buAutoNum type="arabicPeriod"/>
              <a:defRPr sz="2800">
                <a:solidFill>
                  <a:srgbClr val="C00000"/>
                </a:solidFill>
                <a:latin typeface="Candara" panose="020E0502030303020204" pitchFamily="34" charset="0"/>
              </a:defRPr>
            </a:lvl1pPr>
            <a:lvl2pPr marL="971550" lvl="1" indent="-514350">
              <a:buFont typeface="Arial" panose="020B0604020202020204" pitchFamily="34" charset="0"/>
              <a:buChar char="•"/>
              <a:defRPr sz="2800">
                <a:solidFill>
                  <a:srgbClr val="C00000"/>
                </a:solidFill>
                <a:latin typeface="Candara" panose="020E0502030303020204" pitchFamily="34" charset="0"/>
              </a:defRPr>
            </a:lvl2pPr>
          </a:lstStyle>
          <a:p>
            <a:r>
              <a:rPr lang="es-ES" dirty="0"/>
              <a:t>Herramienta: encuesta online (Microsoft </a:t>
            </a:r>
            <a:r>
              <a:rPr lang="es-ES" dirty="0" err="1"/>
              <a:t>forms</a:t>
            </a:r>
            <a:r>
              <a:rPr lang="es-ES" dirty="0"/>
              <a:t>)</a:t>
            </a:r>
          </a:p>
          <a:p>
            <a:r>
              <a:rPr lang="es-ES" dirty="0" err="1"/>
              <a:t>Pre-test</a:t>
            </a:r>
            <a:r>
              <a:rPr lang="es-ES" dirty="0"/>
              <a:t>: permanente RedOE y CEA Crue I+D+i</a:t>
            </a:r>
          </a:p>
          <a:p>
            <a:r>
              <a:rPr lang="es-ES" dirty="0"/>
              <a:t>Estructura cuestionario: </a:t>
            </a:r>
          </a:p>
          <a:p>
            <a:pPr lvl="1"/>
            <a:r>
              <a:rPr lang="es-ES" dirty="0"/>
              <a:t>Información general, consentimiento informado, protección de datos </a:t>
            </a:r>
          </a:p>
          <a:p>
            <a:pPr lvl="1"/>
            <a:r>
              <a:rPr lang="es-ES" dirty="0"/>
              <a:t>Datos identificativos (2-10)</a:t>
            </a:r>
          </a:p>
          <a:p>
            <a:pPr lvl="1"/>
            <a:r>
              <a:rPr lang="es-ES" dirty="0"/>
              <a:t>Facilitadores (11-19)</a:t>
            </a:r>
          </a:p>
          <a:p>
            <a:pPr lvl="1"/>
            <a:r>
              <a:rPr lang="es-ES" dirty="0"/>
              <a:t>Inhibidores (20-28)</a:t>
            </a:r>
          </a:p>
          <a:p>
            <a:pPr lvl="1"/>
            <a:r>
              <a:rPr lang="es-ES" dirty="0"/>
              <a:t>Comentarios abiertos (29)</a:t>
            </a:r>
          </a:p>
          <a:p>
            <a:r>
              <a:rPr lang="es-ES" dirty="0"/>
              <a:t>Medidas: escalas Likert (5 puntos)</a:t>
            </a:r>
          </a:p>
          <a:p>
            <a:r>
              <a:rPr lang="es-ES" dirty="0"/>
              <a:t>Universo: Universidades Crue</a:t>
            </a:r>
          </a:p>
          <a:p>
            <a:r>
              <a:rPr lang="es-ES" dirty="0"/>
              <a:t>Recogida de información: 16/09-21/10 (04/10, recordatorio)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827" y="68262"/>
            <a:ext cx="2121539" cy="14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574" y="237404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Metodología (II)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14EE5D5-2D02-2A99-9868-9B9B40081BE0}"/>
              </a:ext>
            </a:extLst>
          </p:cNvPr>
          <p:cNvSpPr txBox="1"/>
          <p:nvPr/>
        </p:nvSpPr>
        <p:spPr>
          <a:xfrm>
            <a:off x="667365" y="1170185"/>
            <a:ext cx="11524635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514350" indent="-514350" algn="just">
              <a:buAutoNum type="arabicPeriod"/>
              <a:defRPr sz="2800">
                <a:solidFill>
                  <a:srgbClr val="C00000"/>
                </a:solidFill>
                <a:latin typeface="Candara" panose="020E0502030303020204" pitchFamily="34" charset="0"/>
              </a:defRPr>
            </a:lvl1pPr>
            <a:lvl2pPr marL="971550" lvl="1" indent="-514350">
              <a:buFont typeface="Arial" panose="020B0604020202020204" pitchFamily="34" charset="0"/>
              <a:buChar char="•"/>
              <a:defRPr sz="2800">
                <a:solidFill>
                  <a:srgbClr val="C00000"/>
                </a:solidFill>
                <a:latin typeface="Candara" panose="020E0502030303020204" pitchFamily="34" charset="0"/>
              </a:defRPr>
            </a:lvl2pPr>
          </a:lstStyle>
          <a:p>
            <a:pPr>
              <a:buFont typeface="+mj-lt"/>
              <a:buAutoNum type="arabicPeriod" startAt="7"/>
            </a:pPr>
            <a:r>
              <a:rPr lang="es-ES" dirty="0"/>
              <a:t>N=494 respuestas válidas (6 no consentimiento informado)</a:t>
            </a:r>
          </a:p>
          <a:p>
            <a:pPr>
              <a:buFont typeface="+mj-lt"/>
              <a:buAutoNum type="arabicPeriod" startAt="7"/>
            </a:pPr>
            <a:r>
              <a:rPr lang="es-ES" dirty="0"/>
              <a:t>Universidades participantes: 36</a:t>
            </a:r>
          </a:p>
          <a:p>
            <a:pPr>
              <a:buAutoNum type="arabicPeriod" startAt="7"/>
            </a:pPr>
            <a:r>
              <a:rPr lang="es-ES" dirty="0"/>
              <a:t>CC.AA. participantes: 13</a:t>
            </a:r>
          </a:p>
          <a:p>
            <a:pPr>
              <a:buAutoNum type="arabicPeriod" startAt="7"/>
            </a:pPr>
            <a:r>
              <a:rPr lang="es-ES" dirty="0"/>
              <a:t>Perfiles participantes</a:t>
            </a:r>
          </a:p>
          <a:p>
            <a:pPr lvl="1"/>
            <a:r>
              <a:rPr lang="es-ES" dirty="0"/>
              <a:t>Investigadores/-as: 420 (84%)</a:t>
            </a:r>
          </a:p>
          <a:p>
            <a:pPr lvl="1"/>
            <a:r>
              <a:rPr lang="es-ES" dirty="0"/>
              <a:t>Gestores/-as: 45 (9%)</a:t>
            </a:r>
          </a:p>
          <a:p>
            <a:pPr lvl="1"/>
            <a:r>
              <a:rPr lang="es-ES" dirty="0"/>
              <a:t>Ambos: 35 (7%)</a:t>
            </a:r>
          </a:p>
          <a:p>
            <a:pPr>
              <a:buAutoNum type="arabicPeriod" startAt="7"/>
            </a:pPr>
            <a:r>
              <a:rPr lang="es-ES" dirty="0"/>
              <a:t>Análisis realizados:</a:t>
            </a:r>
          </a:p>
          <a:p>
            <a:pPr lvl="1"/>
            <a:r>
              <a:rPr lang="es-ES" dirty="0"/>
              <a:t>Descriptivos: frecuencias</a:t>
            </a:r>
          </a:p>
          <a:p>
            <a:pPr lvl="1"/>
            <a:r>
              <a:rPr lang="es-ES" dirty="0"/>
              <a:t>Diferencia de medias (ANOVA de un factor)</a:t>
            </a:r>
          </a:p>
          <a:p>
            <a:pPr lvl="1"/>
            <a:r>
              <a:rPr lang="es-ES" dirty="0"/>
              <a:t>A. factorial (correlaciones </a:t>
            </a:r>
            <a:r>
              <a:rPr lang="es-ES" dirty="0" err="1"/>
              <a:t>policóricas</a:t>
            </a:r>
            <a:r>
              <a:rPr lang="es-ES" dirty="0"/>
              <a:t>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193" y="237403"/>
            <a:ext cx="1900807" cy="1266193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63D8D4DB-D749-85D7-E3EF-07609E81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75" y="2605519"/>
            <a:ext cx="7833360" cy="24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734" y="237404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Resultados: descriptivos facilitadores (investigadores/-as)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0A25537-E2A8-1150-1E36-8FF9E7FE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42643"/>
            <a:ext cx="9975826" cy="51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80D6233E-FD40-B6AF-3534-186E07E09BB3}"/>
              </a:ext>
            </a:extLst>
          </p:cNvPr>
          <p:cNvSpPr/>
          <p:nvPr/>
        </p:nvSpPr>
        <p:spPr>
          <a:xfrm>
            <a:off x="7609840" y="2712720"/>
            <a:ext cx="3180080" cy="266192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0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734" y="237404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Resultados: descriptivos facilitadores (investigadores/-as)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0A25537-E2A8-1150-1E36-8FF9E7FE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42643"/>
            <a:ext cx="9975826" cy="51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00045EFF-DE75-769E-264B-771C9D1DDED0}"/>
              </a:ext>
            </a:extLst>
          </p:cNvPr>
          <p:cNvGrpSpPr/>
          <p:nvPr/>
        </p:nvGrpSpPr>
        <p:grpSpPr>
          <a:xfrm>
            <a:off x="4389120" y="1859280"/>
            <a:ext cx="2875282" cy="369332"/>
            <a:chOff x="4389120" y="1859280"/>
            <a:chExt cx="2875282" cy="369332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9128A01-2635-BC2B-2582-DF1CB3836603}"/>
                </a:ext>
              </a:extLst>
            </p:cNvPr>
            <p:cNvSpPr txBox="1"/>
            <p:nvPr/>
          </p:nvSpPr>
          <p:spPr>
            <a:xfrm>
              <a:off x="4389120" y="1859280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RR.HH.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AF8F0F6-FFDE-56C6-DAE6-37C72441405A}"/>
                </a:ext>
              </a:extLst>
            </p:cNvPr>
            <p:cNvSpPr txBox="1"/>
            <p:nvPr/>
          </p:nvSpPr>
          <p:spPr>
            <a:xfrm>
              <a:off x="6187442" y="1859280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Redes 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9DEFD09-0267-0CEB-1DED-294EA39F541F}"/>
                </a:ext>
              </a:extLst>
            </p:cNvPr>
            <p:cNvSpPr txBox="1"/>
            <p:nvPr/>
          </p:nvSpPr>
          <p:spPr>
            <a:xfrm>
              <a:off x="5557520" y="1859280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CV 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D750D7D-40C3-87EC-4AD9-12E6A879B8E3}"/>
              </a:ext>
            </a:extLst>
          </p:cNvPr>
          <p:cNvGrpSpPr/>
          <p:nvPr/>
        </p:nvGrpSpPr>
        <p:grpSpPr>
          <a:xfrm>
            <a:off x="1475236" y="1986768"/>
            <a:ext cx="2297606" cy="1808951"/>
            <a:chOff x="1475236" y="1986768"/>
            <a:chExt cx="2297606" cy="1808951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F8C7E1C-9AC5-EA88-EE28-E731A6928427}"/>
                </a:ext>
              </a:extLst>
            </p:cNvPr>
            <p:cNvSpPr txBox="1"/>
            <p:nvPr/>
          </p:nvSpPr>
          <p:spPr>
            <a:xfrm>
              <a:off x="1501283" y="1986768"/>
              <a:ext cx="185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Consultorías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62384E2-AF2D-B0E3-326A-289A678CCB72}"/>
                </a:ext>
              </a:extLst>
            </p:cNvPr>
            <p:cNvSpPr txBox="1"/>
            <p:nvPr/>
          </p:nvSpPr>
          <p:spPr>
            <a:xfrm>
              <a:off x="1475236" y="2463226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/>
                <a:t>Prep</a:t>
              </a:r>
              <a:r>
                <a:rPr lang="es-ES" dirty="0"/>
                <a:t>. 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632B321-5590-CDB0-B4DF-31ED617E6B78}"/>
                </a:ext>
              </a:extLst>
            </p:cNvPr>
            <p:cNvSpPr txBox="1"/>
            <p:nvPr/>
          </p:nvSpPr>
          <p:spPr>
            <a:xfrm>
              <a:off x="2109850" y="2470774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Rev.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8FBECD7-3988-6F4A-431A-B65C73C63211}"/>
                </a:ext>
              </a:extLst>
            </p:cNvPr>
            <p:cNvSpPr txBox="1"/>
            <p:nvPr/>
          </p:nvSpPr>
          <p:spPr>
            <a:xfrm>
              <a:off x="2695882" y="3426387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Trad.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794FF60-0757-3918-EBD9-8AED5A211B2D}"/>
              </a:ext>
            </a:extLst>
          </p:cNvPr>
          <p:cNvGrpSpPr/>
          <p:nvPr/>
        </p:nvGrpSpPr>
        <p:grpSpPr>
          <a:xfrm>
            <a:off x="3266440" y="2179425"/>
            <a:ext cx="2797484" cy="392637"/>
            <a:chOff x="3266440" y="2179425"/>
            <a:chExt cx="2797484" cy="392637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EF86937-8529-6A86-E125-F05667E531A5}"/>
                </a:ext>
              </a:extLst>
            </p:cNvPr>
            <p:cNvSpPr txBox="1"/>
            <p:nvPr/>
          </p:nvSpPr>
          <p:spPr>
            <a:xfrm>
              <a:off x="4986964" y="2179425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/>
                <a:t>Equip</a:t>
              </a:r>
              <a:r>
                <a:rPr lang="es-ES" dirty="0"/>
                <a:t>. 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B277831-2F0B-CF0D-002D-0B8EC5C491A8}"/>
                </a:ext>
              </a:extLst>
            </p:cNvPr>
            <p:cNvSpPr txBox="1"/>
            <p:nvPr/>
          </p:nvSpPr>
          <p:spPr>
            <a:xfrm>
              <a:off x="3266440" y="2202730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/>
                <a:t>RLDs</a:t>
              </a:r>
              <a:r>
                <a:rPr lang="es-ES" dirty="0"/>
                <a:t>.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2A9711-AFA6-4761-0437-6899DD8201E9}"/>
              </a:ext>
            </a:extLst>
          </p:cNvPr>
          <p:cNvSpPr txBox="1"/>
          <p:nvPr/>
        </p:nvSpPr>
        <p:spPr>
          <a:xfrm>
            <a:off x="3850640" y="2796748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Desc.</a:t>
            </a:r>
          </a:p>
        </p:txBody>
      </p:sp>
    </p:spTree>
    <p:extLst>
      <p:ext uri="{BB962C8B-B14F-4D97-AF65-F5344CB8AC3E}">
        <p14:creationId xmlns:p14="http://schemas.microsoft.com/office/powerpoint/2010/main" val="36562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3DC353BE-DB4A-3723-3885-8A9373E2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8" y="900185"/>
            <a:ext cx="10833934" cy="54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9254" y="115484"/>
            <a:ext cx="10515600" cy="585094"/>
          </a:xfrm>
        </p:spPr>
        <p:txBody>
          <a:bodyPr>
            <a:normAutofit fontScale="90000"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Resultados: descriptivos facilitadores (gestores/-as) y </a:t>
            </a:r>
            <a:br>
              <a:rPr lang="es-ES" sz="2400" dirty="0"/>
            </a:br>
            <a:r>
              <a:rPr lang="es-ES" sz="2400" dirty="0"/>
              <a:t>diferencia de medias (I-G)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3304" y="45952"/>
            <a:ext cx="1453156" cy="967997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00045EFF-DE75-769E-264B-771C9D1DDED0}"/>
              </a:ext>
            </a:extLst>
          </p:cNvPr>
          <p:cNvGrpSpPr/>
          <p:nvPr/>
        </p:nvGrpSpPr>
        <p:grpSpPr>
          <a:xfrm>
            <a:off x="4658359" y="1617436"/>
            <a:ext cx="2987042" cy="684292"/>
            <a:chOff x="4389120" y="1859280"/>
            <a:chExt cx="2987042" cy="684292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9128A01-2635-BC2B-2582-DF1CB3836603}"/>
                </a:ext>
              </a:extLst>
            </p:cNvPr>
            <p:cNvSpPr txBox="1"/>
            <p:nvPr/>
          </p:nvSpPr>
          <p:spPr>
            <a:xfrm>
              <a:off x="4389120" y="1859280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rgbClr val="00B050"/>
                  </a:solidFill>
                </a:rPr>
                <a:t>RR.HH.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AF8F0F6-FFDE-56C6-DAE6-37C72441405A}"/>
                </a:ext>
              </a:extLst>
            </p:cNvPr>
            <p:cNvSpPr txBox="1"/>
            <p:nvPr/>
          </p:nvSpPr>
          <p:spPr>
            <a:xfrm>
              <a:off x="6299202" y="2174240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Redes 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9DEFD09-0267-0CEB-1DED-294EA39F541F}"/>
                </a:ext>
              </a:extLst>
            </p:cNvPr>
            <p:cNvSpPr txBox="1"/>
            <p:nvPr/>
          </p:nvSpPr>
          <p:spPr>
            <a:xfrm>
              <a:off x="5571691" y="1936855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rgbClr val="00B050"/>
                  </a:solidFill>
                </a:rPr>
                <a:t>CV</a:t>
              </a:r>
              <a:r>
                <a:rPr lang="es-ES" dirty="0"/>
                <a:t> 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D750D7D-40C3-87EC-4AD9-12E6A879B8E3}"/>
              </a:ext>
            </a:extLst>
          </p:cNvPr>
          <p:cNvGrpSpPr/>
          <p:nvPr/>
        </p:nvGrpSpPr>
        <p:grpSpPr>
          <a:xfrm>
            <a:off x="1475236" y="1986768"/>
            <a:ext cx="2378886" cy="1870041"/>
            <a:chOff x="1475236" y="1986768"/>
            <a:chExt cx="2378886" cy="1870041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F8C7E1C-9AC5-EA88-EE28-E731A6928427}"/>
                </a:ext>
              </a:extLst>
            </p:cNvPr>
            <p:cNvSpPr txBox="1"/>
            <p:nvPr/>
          </p:nvSpPr>
          <p:spPr>
            <a:xfrm>
              <a:off x="1501283" y="1986768"/>
              <a:ext cx="185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Consultorías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62384E2-AF2D-B0E3-326A-289A678CCB72}"/>
                </a:ext>
              </a:extLst>
            </p:cNvPr>
            <p:cNvSpPr txBox="1"/>
            <p:nvPr/>
          </p:nvSpPr>
          <p:spPr>
            <a:xfrm>
              <a:off x="1475236" y="2463226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/>
                <a:t>Prep</a:t>
              </a:r>
              <a:r>
                <a:rPr lang="es-ES" dirty="0"/>
                <a:t>. 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632B321-5590-CDB0-B4DF-31ED617E6B78}"/>
                </a:ext>
              </a:extLst>
            </p:cNvPr>
            <p:cNvSpPr txBox="1"/>
            <p:nvPr/>
          </p:nvSpPr>
          <p:spPr>
            <a:xfrm>
              <a:off x="2150490" y="2470774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Rev.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8FBECD7-3988-6F4A-431A-B65C73C63211}"/>
                </a:ext>
              </a:extLst>
            </p:cNvPr>
            <p:cNvSpPr txBox="1"/>
            <p:nvPr/>
          </p:nvSpPr>
          <p:spPr>
            <a:xfrm>
              <a:off x="2777162" y="3487477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Trad.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794FF60-0757-3918-EBD9-8AED5A211B2D}"/>
              </a:ext>
            </a:extLst>
          </p:cNvPr>
          <p:cNvGrpSpPr/>
          <p:nvPr/>
        </p:nvGrpSpPr>
        <p:grpSpPr>
          <a:xfrm>
            <a:off x="3407009" y="2064343"/>
            <a:ext cx="2968390" cy="406431"/>
            <a:chOff x="3407009" y="2064343"/>
            <a:chExt cx="2968390" cy="406431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EF86937-8529-6A86-E125-F05667E531A5}"/>
                </a:ext>
              </a:extLst>
            </p:cNvPr>
            <p:cNvSpPr txBox="1"/>
            <p:nvPr/>
          </p:nvSpPr>
          <p:spPr>
            <a:xfrm>
              <a:off x="5298439" y="2064343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/>
                <a:t>Equip</a:t>
              </a:r>
              <a:r>
                <a:rPr lang="es-ES" dirty="0"/>
                <a:t>. 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B277831-2F0B-CF0D-002D-0B8EC5C491A8}"/>
                </a:ext>
              </a:extLst>
            </p:cNvPr>
            <p:cNvSpPr txBox="1"/>
            <p:nvPr/>
          </p:nvSpPr>
          <p:spPr>
            <a:xfrm>
              <a:off x="3407009" y="2101442"/>
              <a:ext cx="107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/>
                <a:t>RLDs</a:t>
              </a:r>
              <a:r>
                <a:rPr lang="es-ES" dirty="0"/>
                <a:t>.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2A9711-AFA6-4761-0437-6899DD8201E9}"/>
              </a:ext>
            </a:extLst>
          </p:cNvPr>
          <p:cNvSpPr txBox="1"/>
          <p:nvPr/>
        </p:nvSpPr>
        <p:spPr>
          <a:xfrm>
            <a:off x="4034399" y="2088533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B050"/>
                </a:solidFill>
              </a:rPr>
              <a:t>Desc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8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D87F259E-6FDB-F336-48AD-5D940988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1602377"/>
            <a:ext cx="10688318" cy="47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734" y="237404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Resultados: descriptivos inhibidores (investigadores/-as)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787CA34-BE81-AFDA-D264-FE4E1F197B34}"/>
              </a:ext>
            </a:extLst>
          </p:cNvPr>
          <p:cNvSpPr/>
          <p:nvPr/>
        </p:nvSpPr>
        <p:spPr>
          <a:xfrm>
            <a:off x="8097518" y="2557186"/>
            <a:ext cx="3403602" cy="318321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D87F259E-6FDB-F336-48AD-5D940988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1602377"/>
            <a:ext cx="10688318" cy="47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6258916-4293-93DE-743C-E1DDD3D4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7E73D5-211E-7188-2106-71ED3A9F6CA4}"/>
              </a:ext>
            </a:extLst>
          </p:cNvPr>
          <p:cNvGrpSpPr/>
          <p:nvPr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6" name="Imagen 5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E0098A23-225C-27C4-B4E9-4FC528071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F669AF3-1F0B-F94E-AC6F-B9ED9CC8267B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sp>
        <p:nvSpPr>
          <p:cNvPr id="8" name="Marcador de fecha 2">
            <a:extLst>
              <a:ext uri="{FF2B5EF4-FFF2-40B4-BE49-F238E27FC236}">
                <a16:creationId xmlns:a16="http://schemas.microsoft.com/office/drawing/2014/main" id="{6E1B65C7-85B6-9BE3-4493-44E4A05B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8108"/>
            <a:ext cx="3028950" cy="365125"/>
          </a:xfrm>
        </p:spPr>
        <p:txBody>
          <a:bodyPr/>
          <a:lstStyle/>
          <a:p>
            <a:r>
              <a:rPr lang="es-ES" dirty="0"/>
              <a:t>Cuenca, 13, 14 y 15 de noviembre de 2024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99F1515-1A57-D770-F1A3-24F763107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9734" y="237404"/>
            <a:ext cx="10515600" cy="585094"/>
          </a:xfrm>
        </p:spPr>
        <p:txBody>
          <a:bodyPr>
            <a:normAutofit/>
          </a:bodyPr>
          <a:lstStyle>
            <a:lvl1pPr algn="ctr">
              <a:defRPr lang="es-ES" sz="2800" b="1" kern="1200" dirty="0">
                <a:solidFill>
                  <a:srgbClr val="C000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</a:lstStyle>
          <a:p>
            <a:r>
              <a:rPr lang="es-ES" sz="2400" dirty="0"/>
              <a:t>Resultados: descriptivos inhibidores (investigadores/-as)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435532A-9DF4-C7AF-B226-71B28DC9B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596" y="143350"/>
            <a:ext cx="1453156" cy="9679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F8F0F6-FFDE-56C6-DAE6-37C72441405A}"/>
              </a:ext>
            </a:extLst>
          </p:cNvPr>
          <p:cNvSpPr txBox="1"/>
          <p:nvPr/>
        </p:nvSpPr>
        <p:spPr>
          <a:xfrm>
            <a:off x="6563362" y="2336800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P. </a:t>
            </a:r>
            <a:r>
              <a:rPr lang="es-ES" dirty="0" err="1"/>
              <a:t>Téc</a:t>
            </a:r>
            <a:r>
              <a:rPr lang="es-ES" dirty="0"/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DEFD09-0267-0CEB-1DED-294EA39F541F}"/>
              </a:ext>
            </a:extLst>
          </p:cNvPr>
          <p:cNvSpPr txBox="1"/>
          <p:nvPr/>
        </p:nvSpPr>
        <p:spPr>
          <a:xfrm>
            <a:off x="6033807" y="2187855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Dif</a:t>
            </a:r>
            <a:r>
              <a:rPr lang="es-ES" dirty="0"/>
              <a:t>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F86937-8529-6A86-E125-F05667E531A5}"/>
              </a:ext>
            </a:extLst>
          </p:cNvPr>
          <p:cNvSpPr txBox="1"/>
          <p:nvPr/>
        </p:nvSpPr>
        <p:spPr>
          <a:xfrm>
            <a:off x="5312445" y="2245360"/>
            <a:ext cx="10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Compet</a:t>
            </a:r>
            <a:r>
              <a:rPr lang="es-ES" dirty="0"/>
              <a:t>./ T.E.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6398D2-BEF4-1D2F-DD9B-39E7F421C1D8}"/>
              </a:ext>
            </a:extLst>
          </p:cNvPr>
          <p:cNvSpPr txBox="1"/>
          <p:nvPr/>
        </p:nvSpPr>
        <p:spPr>
          <a:xfrm>
            <a:off x="4724400" y="2710914"/>
            <a:ext cx="10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Comp. </a:t>
            </a:r>
            <a:r>
              <a:rPr lang="es-ES" dirty="0" err="1"/>
              <a:t>HEu</a:t>
            </a:r>
            <a:r>
              <a:rPr lang="es-ES" dirty="0"/>
              <a:t>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8C9D2E0-C96A-710C-9C34-4F10A2BCD11C}"/>
              </a:ext>
            </a:extLst>
          </p:cNvPr>
          <p:cNvSpPr txBox="1"/>
          <p:nvPr/>
        </p:nvSpPr>
        <p:spPr>
          <a:xfrm>
            <a:off x="4111967" y="2891691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Ajust</a:t>
            </a:r>
            <a:r>
              <a:rPr lang="es-ES" dirty="0"/>
              <a:t>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2D5ACA1-4C6F-A181-59A2-DEB37012819A}"/>
              </a:ext>
            </a:extLst>
          </p:cNvPr>
          <p:cNvSpPr txBox="1"/>
          <p:nvPr/>
        </p:nvSpPr>
        <p:spPr>
          <a:xfrm>
            <a:off x="3514123" y="2137007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Just.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6D9C18C-F822-DF55-00C7-697D04C24EEA}"/>
              </a:ext>
            </a:extLst>
          </p:cNvPr>
          <p:cNvSpPr txBox="1"/>
          <p:nvPr/>
        </p:nvSpPr>
        <p:spPr>
          <a:xfrm>
            <a:off x="2822083" y="2514349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Pol. </a:t>
            </a:r>
            <a:r>
              <a:rPr lang="es-ES" dirty="0" err="1"/>
              <a:t>Int</a:t>
            </a:r>
            <a:r>
              <a:rPr lang="es-ES" dirty="0"/>
              <a:t>.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1A8B7AC-18A3-9419-C000-67DAF38C13D2}"/>
              </a:ext>
            </a:extLst>
          </p:cNvPr>
          <p:cNvSpPr txBox="1"/>
          <p:nvPr/>
        </p:nvSpPr>
        <p:spPr>
          <a:xfrm>
            <a:off x="2272190" y="3005379"/>
            <a:ext cx="10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Sost</a:t>
            </a:r>
            <a:r>
              <a:rPr lang="es-ES" dirty="0"/>
              <a:t>.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B4B6973-EB70-C26C-CE6D-570D023FC217}"/>
              </a:ext>
            </a:extLst>
          </p:cNvPr>
          <p:cNvSpPr txBox="1"/>
          <p:nvPr/>
        </p:nvSpPr>
        <p:spPr>
          <a:xfrm>
            <a:off x="1604709" y="2506339"/>
            <a:ext cx="10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Incert</a:t>
            </a:r>
            <a:r>
              <a:rPr lang="es-ES" dirty="0"/>
              <a:t>. RR.HH. </a:t>
            </a:r>
          </a:p>
        </p:txBody>
      </p:sp>
    </p:spTree>
    <p:extLst>
      <p:ext uri="{BB962C8B-B14F-4D97-AF65-F5344CB8AC3E}">
        <p14:creationId xmlns:p14="http://schemas.microsoft.com/office/powerpoint/2010/main" val="40986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f84c4ea-370d-4b9e-830c-756f8bf1b51f}" enabled="0" method="" siteId="{5f84c4ea-370d-4b9e-830c-756f8bf1b5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1129</Words>
  <Application>Microsoft Office PowerPoint</Application>
  <PresentationFormat>Panorámica</PresentationFormat>
  <Paragraphs>230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Candara</vt:lpstr>
      <vt:lpstr>Tema de Office</vt:lpstr>
      <vt:lpstr>Factores facilitadores e inhibidores de la participación en Heu  Ponente: Fernando E. García-Muiña</vt:lpstr>
      <vt:lpstr>Consideraciones iniciales</vt:lpstr>
      <vt:lpstr>Metodología (I)</vt:lpstr>
      <vt:lpstr>Metodología (II)</vt:lpstr>
      <vt:lpstr>Resultados: descriptivos facilitadores (investigadores/-as)</vt:lpstr>
      <vt:lpstr>Resultados: descriptivos facilitadores (investigadores/-as)</vt:lpstr>
      <vt:lpstr>Resultados: descriptivos facilitadores (gestores/-as) y  diferencia de medias (I-G)</vt:lpstr>
      <vt:lpstr>Resultados: descriptivos inhibidores (investigadores/-as)</vt:lpstr>
      <vt:lpstr>Resultados: descriptivos inhibidores (investigadores/-as)</vt:lpstr>
      <vt:lpstr>Resultados: descriptivos inhibidores (gestores/-as)  y diferencia de medias (I-G)</vt:lpstr>
      <vt:lpstr>Resultados: análisis factorial facilitadores (investigadores/-as)</vt:lpstr>
      <vt:lpstr>Resultados: análisis factorial facilitadores (gestores/-as)</vt:lpstr>
      <vt:lpstr>Resultados: análisis factorial inhibidores (investigadores/-as=gestores/-as)</vt:lpstr>
      <vt:lpstr>Conclusiones generales</vt:lpstr>
      <vt:lpstr>Algunas recomendaciones…</vt:lpstr>
      <vt:lpstr>Factores facilitadores e inhibidores de la participación en Heu  Ponente: Fernando E. García-Muiña</vt:lpstr>
    </vt:vector>
  </TitlesOfParts>
  <Company>Universidad Rey Juan Carllos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Rosa María Mesa Vélez</dc:creator>
  <cp:lastModifiedBy>Fernando Enrique García Muiña</cp:lastModifiedBy>
  <cp:revision>9</cp:revision>
  <dcterms:created xsi:type="dcterms:W3CDTF">2024-11-07T20:34:21Z</dcterms:created>
  <dcterms:modified xsi:type="dcterms:W3CDTF">2024-11-11T00:07:05Z</dcterms:modified>
</cp:coreProperties>
</file>