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11"/>
  </p:notesMasterIdLst>
  <p:sldIdLst>
    <p:sldId id="256" r:id="rId5"/>
    <p:sldId id="2496" r:id="rId6"/>
    <p:sldId id="2501" r:id="rId7"/>
    <p:sldId id="279" r:id="rId8"/>
    <p:sldId id="2492" r:id="rId9"/>
    <p:sldId id="2500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9375A-F2AA-4A71-B241-75CA2523FC0C}" v="25" dt="2024-11-10T19:44:32.574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45" autoAdjust="0"/>
  </p:normalViewPr>
  <p:slideViewPr>
    <p:cSldViewPr snapToGrid="0">
      <p:cViewPr>
        <p:scale>
          <a:sx n="48" d="100"/>
          <a:sy n="48" d="100"/>
        </p:scale>
        <p:origin x="6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97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09981361025523E-2"/>
          <c:y val="3.5914010816902757E-2"/>
          <c:w val="0.91351183004298353"/>
          <c:h val="0.8803011855204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%UE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3PM</c:v>
                </c:pt>
                <c:pt idx="1">
                  <c:v>4PM</c:v>
                </c:pt>
                <c:pt idx="2">
                  <c:v>5PM</c:v>
                </c:pt>
                <c:pt idx="3">
                  <c:v>6PM</c:v>
                </c:pt>
                <c:pt idx="4">
                  <c:v>7PM</c:v>
                </c:pt>
                <c:pt idx="5">
                  <c:v>H2020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7.5</c:v>
                </c:pt>
                <c:pt idx="1">
                  <c:v>6.3</c:v>
                </c:pt>
                <c:pt idx="2">
                  <c:v>6.4</c:v>
                </c:pt>
                <c:pt idx="3">
                  <c:v>6.5</c:v>
                </c:pt>
                <c:pt idx="4">
                  <c:v>8.3000000000000007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BF-4E5F-A64D-768D5F2C706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%Liderazgo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3PM</c:v>
                </c:pt>
                <c:pt idx="1">
                  <c:v>4PM</c:v>
                </c:pt>
                <c:pt idx="2">
                  <c:v>5PM</c:v>
                </c:pt>
                <c:pt idx="3">
                  <c:v>6PM</c:v>
                </c:pt>
                <c:pt idx="4">
                  <c:v>7PM</c:v>
                </c:pt>
                <c:pt idx="5">
                  <c:v>H2020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4.9000000000000004</c:v>
                </c:pt>
                <c:pt idx="1">
                  <c:v>5.0999999999999996</c:v>
                </c:pt>
                <c:pt idx="2">
                  <c:v>7.3</c:v>
                </c:pt>
                <c:pt idx="3">
                  <c:v>6.3</c:v>
                </c:pt>
                <c:pt idx="4">
                  <c:v>10.7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BF-4E5F-A64D-768D5F2C7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9421456"/>
        <c:axId val="1149398992"/>
      </c:bar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I+D/PIB</c:v>
                </c:pt>
              </c:strCache>
            </c:strRef>
          </c:tx>
          <c:spPr>
            <a:ln w="28575" cap="rnd">
              <a:solidFill>
                <a:schemeClr val="accent4">
                  <a:shade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shade val="65000"/>
                </a:schemeClr>
              </a:solidFill>
              <a:ln w="9525">
                <a:solidFill>
                  <a:schemeClr val="accent4">
                    <a:shade val="65000"/>
                  </a:schemeClr>
                </a:solidFill>
              </a:ln>
              <a:effectLst/>
            </c:spPr>
          </c:marker>
          <c:cat>
            <c:strRef>
              <c:f>Hoja1!$A$2:$A$7</c:f>
              <c:strCache>
                <c:ptCount val="6"/>
                <c:pt idx="0">
                  <c:v>3PM</c:v>
                </c:pt>
                <c:pt idx="1">
                  <c:v>4PM</c:v>
                </c:pt>
                <c:pt idx="2">
                  <c:v>5PM</c:v>
                </c:pt>
                <c:pt idx="3">
                  <c:v>6PM</c:v>
                </c:pt>
                <c:pt idx="4">
                  <c:v>7PM</c:v>
                </c:pt>
                <c:pt idx="5">
                  <c:v>H2020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1">
                  <c:v>0.83</c:v>
                </c:pt>
                <c:pt idx="2">
                  <c:v>0.91</c:v>
                </c:pt>
                <c:pt idx="3">
                  <c:v>1.08</c:v>
                </c:pt>
                <c:pt idx="4">
                  <c:v>1.48</c:v>
                </c:pt>
                <c:pt idx="5">
                  <c:v>1.23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F-4E5F-A64D-768D5F2C7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13968"/>
        <c:axId val="1149413552"/>
      </c:lineChart>
      <c:catAx>
        <c:axId val="114942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149398992"/>
        <c:crosses val="autoZero"/>
        <c:auto val="1"/>
        <c:lblAlgn val="ctr"/>
        <c:lblOffset val="100"/>
        <c:noMultiLvlLbl val="0"/>
      </c:catAx>
      <c:valAx>
        <c:axId val="1149398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149421456"/>
        <c:crosses val="autoZero"/>
        <c:crossBetween val="between"/>
      </c:valAx>
      <c:valAx>
        <c:axId val="1149413552"/>
        <c:scaling>
          <c:orientation val="minMax"/>
        </c:scaling>
        <c:delete val="0"/>
        <c:axPos val="r"/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149413968"/>
        <c:crosses val="max"/>
        <c:crossBetween val="between"/>
      </c:valAx>
      <c:catAx>
        <c:axId val="1149413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494135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713608320723458E-2"/>
          <c:y val="8.771062708070583E-2"/>
          <c:w val="0.34805857074661511"/>
          <c:h val="6.15197721496934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65C71-1738-40C4-AB71-39EAF8163B6C}" type="datetimeFigureOut">
              <a:rPr lang="es-ES" smtClean="0"/>
              <a:t>13/11/2024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DA75C-6962-4767-93CC-FB8E39FA52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30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" dirty="0"/>
          </a:p>
          <a:p>
            <a:pPr marL="228600" indent="-228600">
              <a:buFont typeface="+mj-lt"/>
              <a:buAutoNum type="arabicPeriod"/>
            </a:pPr>
            <a:endParaRPr lang="es-ES" dirty="0"/>
          </a:p>
          <a:p>
            <a:pPr marL="228600" indent="-228600">
              <a:buFont typeface="+mj-lt"/>
              <a:buAutoNum type="arabicPeriod"/>
            </a:pPr>
            <a:r>
              <a:rPr lang="es-ES" dirty="0" err="1"/>
              <a:t>Momentum</a:t>
            </a:r>
            <a:r>
              <a:rPr lang="es-ES" dirty="0"/>
              <a:t> (</a:t>
            </a:r>
            <a:r>
              <a:rPr lang="es-ES" dirty="0" err="1"/>
              <a:t>Europe’s</a:t>
            </a:r>
            <a:r>
              <a:rPr lang="es-ES" dirty="0"/>
              <a:t> </a:t>
            </a:r>
            <a:r>
              <a:rPr lang="es-ES" dirty="0" err="1"/>
              <a:t>choice</a:t>
            </a:r>
            <a:r>
              <a:rPr lang="es-ES" dirty="0"/>
              <a:t>). R&amp;I at </a:t>
            </a:r>
            <a:r>
              <a:rPr lang="es-ES" dirty="0" err="1"/>
              <a:t>the</a:t>
            </a:r>
            <a:r>
              <a:rPr lang="es-ES" dirty="0"/>
              <a:t> center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 err="1"/>
              <a:t>Make</a:t>
            </a:r>
            <a:r>
              <a:rPr lang="es-ES" dirty="0"/>
              <a:t> </a:t>
            </a:r>
            <a:r>
              <a:rPr lang="es-ES" dirty="0" err="1"/>
              <a:t>Europe</a:t>
            </a:r>
            <a:r>
              <a:rPr lang="es-ES" dirty="0"/>
              <a:t> competitive…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 err="1"/>
              <a:t>Deliver</a:t>
            </a:r>
            <a:r>
              <a:rPr lang="es-ES" dirty="0"/>
              <a:t> EU-</a:t>
            </a:r>
            <a:r>
              <a:rPr lang="es-ES" dirty="0" err="1"/>
              <a:t>added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es-ES" dirty="0"/>
              <a:t> (more </a:t>
            </a:r>
            <a:r>
              <a:rPr lang="es-ES" dirty="0" err="1"/>
              <a:t>money</a:t>
            </a:r>
            <a:r>
              <a:rPr lang="es-ES" dirty="0"/>
              <a:t>, use of </a:t>
            </a:r>
            <a:r>
              <a:rPr lang="es-ES" dirty="0" err="1"/>
              <a:t>structural</a:t>
            </a:r>
            <a:r>
              <a:rPr lang="es-ES" dirty="0"/>
              <a:t> </a:t>
            </a:r>
            <a:r>
              <a:rPr lang="es-ES" dirty="0" err="1"/>
              <a:t>funds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cover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projects</a:t>
            </a:r>
            <a:r>
              <a:rPr lang="es-ES" dirty="0"/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Experimental </a:t>
            </a:r>
            <a:r>
              <a:rPr lang="es-ES" dirty="0" err="1"/>
              <a:t>unit</a:t>
            </a:r>
            <a:endParaRPr lang="es-ES" dirty="0"/>
          </a:p>
          <a:p>
            <a:pPr marL="228600" indent="-228600">
              <a:buFont typeface="+mj-lt"/>
              <a:buAutoNum type="arabicPeriod"/>
            </a:pPr>
            <a:r>
              <a:rPr lang="es-ES" dirty="0" err="1"/>
              <a:t>Excellence</a:t>
            </a:r>
            <a:r>
              <a:rPr lang="es-ES" dirty="0"/>
              <a:t>: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 err="1"/>
              <a:t>Excellence</a:t>
            </a:r>
            <a:r>
              <a:rPr lang="es-ES" dirty="0"/>
              <a:t> </a:t>
            </a:r>
            <a:r>
              <a:rPr lang="es-ES" dirty="0" err="1"/>
              <a:t>criterion</a:t>
            </a:r>
            <a:endParaRPr lang="es-ES" dirty="0"/>
          </a:p>
          <a:p>
            <a:pPr marL="685800" lvl="1" indent="-228600">
              <a:buFont typeface="+mj-lt"/>
              <a:buAutoNum type="arabicPeriod"/>
            </a:pPr>
            <a:r>
              <a:rPr lang="es-ES" dirty="0"/>
              <a:t>ERC &amp;MSCA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/>
              <a:t>EIC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Industrial </a:t>
            </a:r>
            <a:r>
              <a:rPr lang="es-ES" dirty="0" err="1"/>
              <a:t>investment</a:t>
            </a:r>
            <a:r>
              <a:rPr lang="es-ES" dirty="0"/>
              <a:t> in R&amp;I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/>
              <a:t>Council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 err="1"/>
              <a:t>Revisting</a:t>
            </a:r>
            <a:r>
              <a:rPr lang="es-ES" dirty="0"/>
              <a:t> </a:t>
            </a:r>
            <a:r>
              <a:rPr lang="es-ES" dirty="0" err="1"/>
              <a:t>partnerships</a:t>
            </a:r>
            <a:endParaRPr lang="es-ES" dirty="0"/>
          </a:p>
          <a:p>
            <a:pPr marL="685800" lvl="1" indent="-228600">
              <a:buFont typeface="+mj-lt"/>
              <a:buAutoNum type="arabicPeriod"/>
            </a:pPr>
            <a:r>
              <a:rPr lang="es-ES" dirty="0" err="1"/>
              <a:t>Simpler</a:t>
            </a:r>
            <a:r>
              <a:rPr lang="es-ES" dirty="0"/>
              <a:t> rules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Societal </a:t>
            </a:r>
            <a:r>
              <a:rPr lang="es-ES" dirty="0" err="1"/>
              <a:t>Challenges</a:t>
            </a:r>
            <a:endParaRPr lang="es-ES" dirty="0"/>
          </a:p>
          <a:p>
            <a:pPr marL="685800" lvl="1" indent="-228600">
              <a:buFont typeface="+mj-lt"/>
              <a:buAutoNum type="arabicPeriod"/>
            </a:pPr>
            <a:r>
              <a:rPr lang="es-ES" dirty="0"/>
              <a:t>Council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 err="1"/>
              <a:t>Mission</a:t>
            </a:r>
            <a:r>
              <a:rPr lang="es-ES" dirty="0"/>
              <a:t> </a:t>
            </a:r>
            <a:r>
              <a:rPr lang="es-ES" dirty="0" err="1"/>
              <a:t>governance</a:t>
            </a:r>
            <a:r>
              <a:rPr lang="es-ES" dirty="0"/>
              <a:t> </a:t>
            </a:r>
            <a:r>
              <a:rPr lang="es-ES" dirty="0" err="1"/>
              <a:t>outside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FP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R&amp;I </a:t>
            </a:r>
            <a:r>
              <a:rPr lang="es-ES" dirty="0" err="1"/>
              <a:t>ecosystem</a:t>
            </a:r>
            <a:r>
              <a:rPr lang="es-ES" dirty="0"/>
              <a:t>: 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/>
              <a:t>R&amp;T </a:t>
            </a:r>
            <a:r>
              <a:rPr lang="es-ES" dirty="0" err="1"/>
              <a:t>infrastructures</a:t>
            </a:r>
            <a:r>
              <a:rPr lang="es-ES" dirty="0"/>
              <a:t>, </a:t>
            </a:r>
          </a:p>
          <a:p>
            <a:pPr marL="685800" lvl="1" indent="-228600">
              <a:buFont typeface="+mj-lt"/>
              <a:buAutoNum type="arabicPeriod"/>
            </a:pPr>
            <a:r>
              <a:rPr lang="es-ES" dirty="0" err="1"/>
              <a:t>increase</a:t>
            </a:r>
            <a:r>
              <a:rPr lang="es-ES" dirty="0"/>
              <a:t> </a:t>
            </a:r>
            <a:r>
              <a:rPr lang="es-ES" dirty="0" err="1"/>
              <a:t>cofunding</a:t>
            </a:r>
            <a:r>
              <a:rPr lang="es-ES" dirty="0"/>
              <a:t>, </a:t>
            </a:r>
            <a:r>
              <a:rPr lang="es-ES" dirty="0" err="1"/>
              <a:t>SoE</a:t>
            </a:r>
            <a:r>
              <a:rPr lang="es-ES" dirty="0"/>
              <a:t>, </a:t>
            </a:r>
            <a:r>
              <a:rPr lang="es-ES" dirty="0" err="1"/>
              <a:t>national</a:t>
            </a:r>
            <a:r>
              <a:rPr lang="es-ES" dirty="0"/>
              <a:t> </a:t>
            </a:r>
            <a:r>
              <a:rPr lang="es-ES" dirty="0" err="1"/>
              <a:t>reforms</a:t>
            </a:r>
            <a:endParaRPr lang="es-ES" dirty="0"/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Drive radical </a:t>
            </a:r>
            <a:r>
              <a:rPr lang="es-ES" dirty="0" err="1"/>
              <a:t>simplification</a:t>
            </a:r>
            <a:r>
              <a:rPr lang="es-ES" dirty="0"/>
              <a:t> (</a:t>
            </a:r>
            <a:r>
              <a:rPr lang="es-ES" dirty="0" err="1"/>
              <a:t>eliminate</a:t>
            </a:r>
            <a:r>
              <a:rPr lang="es-ES" dirty="0"/>
              <a:t> EIT. EIE). </a:t>
            </a:r>
            <a:r>
              <a:rPr lang="es-ES" dirty="0" err="1"/>
              <a:t>Less</a:t>
            </a:r>
            <a:r>
              <a:rPr lang="es-ES" dirty="0"/>
              <a:t> prescriptive </a:t>
            </a:r>
            <a:r>
              <a:rPr lang="es-ES" dirty="0" err="1"/>
              <a:t>calls</a:t>
            </a:r>
            <a:r>
              <a:rPr lang="es-E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Innovation </a:t>
            </a:r>
            <a:r>
              <a:rPr lang="es-ES" dirty="0" err="1"/>
              <a:t>procurement</a:t>
            </a:r>
            <a:endParaRPr lang="es-ES" dirty="0"/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Granular </a:t>
            </a:r>
            <a:r>
              <a:rPr lang="es-ES" dirty="0" err="1"/>
              <a:t>approach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international</a:t>
            </a:r>
            <a:r>
              <a:rPr lang="es-ES" dirty="0"/>
              <a:t> </a:t>
            </a:r>
            <a:r>
              <a:rPr lang="es-ES" dirty="0" err="1"/>
              <a:t>cooperation</a:t>
            </a:r>
            <a:endParaRPr lang="es-ES" dirty="0"/>
          </a:p>
          <a:p>
            <a:pPr marL="228600" indent="-228600">
              <a:buFont typeface="+mj-lt"/>
              <a:buAutoNum type="arabicPeriod"/>
            </a:pPr>
            <a:r>
              <a:rPr lang="es-ES" dirty="0"/>
              <a:t>Embrace dual use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DA75C-6962-4767-93CC-FB8E39FA520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235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FACTORES</a:t>
            </a:r>
          </a:p>
          <a:p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 err="1"/>
              <a:t>Duración</a:t>
            </a:r>
            <a:r>
              <a:rPr lang="en-GB" dirty="0"/>
              <a:t> de los </a:t>
            </a:r>
            <a:r>
              <a:rPr lang="en-GB" dirty="0" err="1"/>
              <a:t>programa</a:t>
            </a:r>
            <a:r>
              <a:rPr lang="en-GB" dirty="0"/>
              <a:t> </a:t>
            </a:r>
            <a:r>
              <a:rPr lang="en-GB" dirty="0" err="1"/>
              <a:t>marco</a:t>
            </a:r>
            <a:r>
              <a:rPr lang="en-GB" dirty="0"/>
              <a:t> 5-7 </a:t>
            </a:r>
            <a:r>
              <a:rPr lang="en-GB" dirty="0" err="1"/>
              <a:t>años</a:t>
            </a: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 err="1"/>
              <a:t>Volumen</a:t>
            </a:r>
            <a:r>
              <a:rPr lang="en-GB" dirty="0"/>
              <a:t> 30-50-80-90</a:t>
            </a:r>
          </a:p>
          <a:p>
            <a:pPr marL="171450" indent="-171450">
              <a:buFontTx/>
              <a:buChar char="-"/>
            </a:pPr>
            <a:r>
              <a:rPr lang="en-GB" dirty="0" err="1"/>
              <a:t>Evolucion</a:t>
            </a:r>
            <a:r>
              <a:rPr lang="en-GB" dirty="0"/>
              <a:t> I+D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España</a:t>
            </a: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EUROINGENIO 2010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A88DCF-441A-423B-AF34-C0EE82A92A6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331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DA75C-6962-4767-93CC-FB8E39FA520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37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04EE-B555-C6AB-1F2B-B665FEF8B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0376F1-EB4C-8F48-1B86-D50F527A3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839AB-D951-3B9C-2F95-F15C8BEC3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38539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C9532-03DC-F845-5572-B88E791B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0FAECB-74C4-4E6D-5279-62A3D6E6F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73F91E-0948-B0AE-70BE-37DCFB13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22969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A78462-1E72-678B-2A3F-FF4AB6554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CAD3C-0293-E422-A7D1-41E2D7B31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D6EA3-163D-C40C-4F64-3D149666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87900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3C0B6-9A29-849F-765C-8EC47632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81" y="1057181"/>
            <a:ext cx="78867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5E4B9-3808-A4B1-E91B-0D3DA793C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75205"/>
            <a:ext cx="7886700" cy="36104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8B95F-8AE9-07B4-E5D3-670CF282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04779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E6120-9B25-C7B0-1DC0-4134BDE3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2F1D61-BC40-6FB5-8B67-D66591E36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7350D-7D7C-E18A-417F-1B9B57A8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67488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5A68B-0503-DAB5-F23C-EA9A9060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40" y="729290"/>
            <a:ext cx="7886700" cy="1325563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F5651F-1289-304B-29F9-09391A25D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3840" y="2024147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F67FEA-D88B-6FC1-19E4-EB779FEFB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4340" y="2024147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1B7F65-E35B-C23D-DCBD-F53D3301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89180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28F1F-6CD1-E64F-D8BB-C7F5A6FD0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16" y="897814"/>
            <a:ext cx="7886700" cy="1325563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89E1C8-D211-290D-2607-B907F95E3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6511" y="250507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775E85-2B46-DE98-00F2-A2D244C44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3429000"/>
            <a:ext cx="3868340" cy="29491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9715EB-D3E3-FBB2-365C-29265030E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820" y="250507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D2722D-A151-A5E6-5BB4-B9C564AE8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3429000"/>
            <a:ext cx="3887391" cy="294910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0DA22F-9A92-A692-9AF9-883007C0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403917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1CC77-5CA7-88A2-F6EA-1F3E3883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40" y="1128236"/>
            <a:ext cx="7886700" cy="1325563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ACEB59-B05F-CAB2-892D-60C46C4F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68933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080E60-6B95-FD13-57AC-56289D9E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61592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53D96-3E98-41E7-3CBC-79FFF5FA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898141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D614C7-ED2A-1FB7-C15A-5C1877112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898142"/>
            <a:ext cx="4629150" cy="544733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DCDEAD-345F-B73F-DEBE-7698C02A2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544762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F35489-D035-EBB0-D13A-460EDB21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91288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D7A69-98CE-4FCE-FF88-B1DF8CF9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123" y="898141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C1B94E-6075-D648-BF5D-C640B5A08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54684" y="898142"/>
            <a:ext cx="4629150" cy="54799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A4F48A-6C8D-258E-135A-3871815F6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123" y="2589212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19BAC-6D19-9A5E-43A3-8716C7246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96146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03300E-0547-CCDD-7E64-9C555058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40" y="118923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E6C41-EC8A-132D-E866-B5BC5764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514799"/>
            <a:ext cx="7886700" cy="366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2AE98-32DE-0766-D4FD-CEF56E9AE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63781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s-ES"/>
              <a:t>Cuenca, 13, 14 y 15 de noviembre de 2024</a:t>
            </a:r>
            <a:endParaRPr lang="es-ES" dirty="0"/>
          </a:p>
        </p:txBody>
      </p:sp>
      <p:pic>
        <p:nvPicPr>
          <p:cNvPr id="10" name="Imagen 9" descr="Imagen que contiene alimentos&#10;&#10;Descripción generada automáticamente">
            <a:extLst>
              <a:ext uri="{FF2B5EF4-FFF2-40B4-BE49-F238E27FC236}">
                <a16:creationId xmlns:a16="http://schemas.microsoft.com/office/drawing/2014/main" id="{A901EDEF-35FA-3E24-3D2B-D6CB1A99EA7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28521" t="21930" r="3187" b="39544"/>
          <a:stretch/>
        </p:blipFill>
        <p:spPr>
          <a:xfrm rot="16200000">
            <a:off x="-3074988" y="3214227"/>
            <a:ext cx="6721475" cy="429547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58628895-6683-9DEF-26ED-5EA0B4727E71}"/>
              </a:ext>
            </a:extLst>
          </p:cNvPr>
          <p:cNvGrpSpPr/>
          <p:nvPr userDrawn="1"/>
        </p:nvGrpSpPr>
        <p:grpSpPr>
          <a:xfrm>
            <a:off x="501288" y="143351"/>
            <a:ext cx="1702715" cy="1026835"/>
            <a:chOff x="668383" y="143350"/>
            <a:chExt cx="2270287" cy="1026835"/>
          </a:xfrm>
        </p:grpSpPr>
        <p:pic>
          <p:nvPicPr>
            <p:cNvPr id="14" name="Imagen 13" descr="Interfaz de usuario gráfica, Texto, Aplicación, Word&#10;&#10;Descripción generada automáticamente">
              <a:extLst>
                <a:ext uri="{FF2B5EF4-FFF2-40B4-BE49-F238E27FC236}">
                  <a16:creationId xmlns:a16="http://schemas.microsoft.com/office/drawing/2014/main" id="{A7FDA578-8DFA-2A80-127C-E810D63825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1666670" y="630185"/>
              <a:ext cx="1272000" cy="54000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01BA1E5-CF65-3840-FA9F-67BC655ABE72}"/>
                </a:ext>
              </a:extLst>
            </p:cNvPr>
            <p:cNvSpPr txBox="1"/>
            <p:nvPr userDrawn="1"/>
          </p:nvSpPr>
          <p:spPr>
            <a:xfrm>
              <a:off x="668383" y="143350"/>
              <a:ext cx="2027499" cy="406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25"/>
                </a:lnSpc>
              </a:pPr>
              <a:r>
                <a:rPr lang="es-ES" sz="900" dirty="0"/>
                <a:t>XXX Jornadas</a:t>
              </a:r>
            </a:p>
            <a:p>
              <a:pPr>
                <a:lnSpc>
                  <a:spcPts val="825"/>
                </a:lnSpc>
              </a:pPr>
              <a:r>
                <a:rPr lang="es-ES" sz="900" b="1" dirty="0"/>
                <a:t>Investigación </a:t>
              </a:r>
              <a:r>
                <a:rPr lang="es-ES" sz="900" b="0" dirty="0"/>
                <a:t>de las</a:t>
              </a:r>
            </a:p>
            <a:p>
              <a:pPr>
                <a:lnSpc>
                  <a:spcPts val="825"/>
                </a:lnSpc>
              </a:pPr>
              <a:r>
                <a:rPr lang="es-ES" sz="900" b="1" dirty="0"/>
                <a:t>Universidades Españolas</a:t>
              </a:r>
            </a:p>
          </p:txBody>
        </p:sp>
      </p:grp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6EDB83A4-87E2-73F4-ADE2-7CE248DA638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93840" y="630185"/>
            <a:ext cx="612000" cy="504000"/>
          </a:xfrm>
          <a:prstGeom prst="rect">
            <a:avLst/>
          </a:prstGeom>
        </p:spPr>
      </p:pic>
      <p:pic>
        <p:nvPicPr>
          <p:cNvPr id="5" name="6 Imagen">
            <a:extLst>
              <a:ext uri="{FF2B5EF4-FFF2-40B4-BE49-F238E27FC236}">
                <a16:creationId xmlns:a16="http://schemas.microsoft.com/office/drawing/2014/main" id="{21BD0D5D-2D2B-C916-28E8-D859655E974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98679" y="6378108"/>
            <a:ext cx="211667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2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ual.es/en/msca-if-2020-individual-actions-webinar-practical-aspect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europeandissemination.eu/applications-for-the-next-president-of-the-european-research-council-deadline-approaching/11991" TargetMode="Externa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A14D6F1-F52C-2D47-735B-7768113E8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579" y="1267327"/>
            <a:ext cx="7094621" cy="1652336"/>
          </a:xfrm>
        </p:spPr>
        <p:txBody>
          <a:bodyPr>
            <a:normAutofit/>
          </a:bodyPr>
          <a:lstStyle/>
          <a:p>
            <a:pPr algn="r"/>
            <a:r>
              <a:rPr lang="es-ES" dirty="0"/>
              <a:t>Horizonte Europa, </a:t>
            </a:r>
            <a:br>
              <a:rPr lang="es-ES" dirty="0"/>
            </a:br>
            <a:r>
              <a:rPr lang="es-ES" dirty="0"/>
              <a:t>nuevo programa marco</a:t>
            </a: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19E005B4-BAFF-DB29-FB8A-3E9EB15B1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9200" y="3145536"/>
            <a:ext cx="3429000" cy="566928"/>
          </a:xfrm>
        </p:spPr>
        <p:txBody>
          <a:bodyPr>
            <a:normAutofit/>
          </a:bodyPr>
          <a:lstStyle/>
          <a:p>
            <a:pPr algn="r"/>
            <a:r>
              <a:rPr lang="es-ES" i="1" dirty="0"/>
              <a:t>Esther Rodríguez Blanco</a:t>
            </a:r>
          </a:p>
        </p:txBody>
      </p:sp>
    </p:spTree>
    <p:extLst>
      <p:ext uri="{BB962C8B-B14F-4D97-AF65-F5344CB8AC3E}">
        <p14:creationId xmlns:p14="http://schemas.microsoft.com/office/powerpoint/2010/main" val="390487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76E5395-4D03-67AF-AC34-C3EABBBA2266}"/>
              </a:ext>
            </a:extLst>
          </p:cNvPr>
          <p:cNvSpPr txBox="1">
            <a:spLocks/>
          </p:cNvSpPr>
          <p:nvPr/>
        </p:nvSpPr>
        <p:spPr>
          <a:xfrm>
            <a:off x="233233" y="1083468"/>
            <a:ext cx="3213993" cy="4691063"/>
          </a:xfrm>
          <a:prstGeom prst="rect">
            <a:avLst/>
          </a:prstGeom>
        </p:spPr>
        <p:txBody>
          <a:bodyPr>
            <a:normAutofit/>
          </a:bodyPr>
          <a:lstStyle>
            <a:lvl1pPr marL="192881" indent="-192881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1pPr>
            <a:lvl2pPr marL="417910" indent="-160735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7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2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2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Tx/>
              <a:buChar char="-"/>
            </a:pPr>
            <a:endParaRPr lang="en-US" sz="2800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BDDA781-C308-2BC2-147C-807CA1C42743}"/>
              </a:ext>
            </a:extLst>
          </p:cNvPr>
          <p:cNvSpPr txBox="1">
            <a:spLocks/>
          </p:cNvSpPr>
          <p:nvPr/>
        </p:nvSpPr>
        <p:spPr>
          <a:xfrm>
            <a:off x="1011275" y="1701089"/>
            <a:ext cx="3213993" cy="469106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192881" indent="-192881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1pPr>
            <a:lvl2pPr marL="417910" indent="-160735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7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2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25" kern="1200">
                <a:solidFill>
                  <a:schemeClr val="tx1"/>
                </a:solidFill>
                <a:latin typeface="Tenorite" panose="00000500000000000000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sz="3600" dirty="0"/>
              <a:t>2025-2027. Test para </a:t>
            </a:r>
            <a:r>
              <a:rPr lang="en-US" sz="3600" dirty="0" err="1"/>
              <a:t>nuevas</a:t>
            </a:r>
            <a:r>
              <a:rPr lang="en-US" sz="3600" dirty="0"/>
              <a:t> </a:t>
            </a:r>
            <a:r>
              <a:rPr lang="en-US" sz="3600" dirty="0" err="1"/>
              <a:t>iniciativas</a:t>
            </a:r>
            <a:endParaRPr lang="en-US" sz="36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es-ES" sz="2800" dirty="0"/>
              <a:t>Consolidar tendencias: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es-ES" sz="2575" dirty="0"/>
              <a:t>Enfoque a impacto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es-ES" sz="2800" dirty="0"/>
              <a:t>Conexión con otros fondos y niveles de gobernanza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es-ES" sz="2800" dirty="0"/>
              <a:t>Salto de escala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s-ES" sz="2800" dirty="0"/>
              <a:t>Mantener y reforzar programas de éxito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800" dirty="0"/>
              <a:t>	Atracción talento: ERC, MSCA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800" dirty="0"/>
              <a:t>	EIC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sz="2800" dirty="0"/>
              <a:t>ALIGN, ACT, ACCELERATE</a:t>
            </a:r>
            <a:endParaRPr lang="en-US" sz="28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800" dirty="0"/>
              <a:t>Bigger </a:t>
            </a:r>
            <a:r>
              <a:rPr lang="en-US" sz="2800" dirty="0" err="1"/>
              <a:t>programme</a:t>
            </a:r>
            <a:endParaRPr lang="en-US" sz="28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800" dirty="0"/>
              <a:t>Reinforce ERC &amp; MSCA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800" dirty="0"/>
              <a:t>Reform EIC &amp; boost investments</a:t>
            </a:r>
          </a:p>
          <a:p>
            <a:pPr>
              <a:spcBef>
                <a:spcPts val="1200"/>
              </a:spcBef>
              <a:buFontTx/>
              <a:buChar char="-"/>
            </a:pPr>
            <a:endParaRPr lang="en-US" sz="28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D1C29D1-904F-F280-0392-9091E3576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059" y="-208723"/>
            <a:ext cx="8488016" cy="727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6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0D21C-B00F-E0F1-7325-5403FEC2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860" y="729290"/>
            <a:ext cx="6280679" cy="1325563"/>
          </a:xfrm>
        </p:spPr>
        <p:txBody>
          <a:bodyPr/>
          <a:lstStyle/>
          <a:p>
            <a:r>
              <a:rPr lang="es-ES" dirty="0"/>
              <a:t>Oportunidades en todo Horizonte Europa</a:t>
            </a:r>
          </a:p>
        </p:txBody>
      </p:sp>
      <p:pic>
        <p:nvPicPr>
          <p:cNvPr id="6" name="Marcador de contenido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E434585-25CD-CF5C-B14F-1624FD340EC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3725" y="2844434"/>
            <a:ext cx="3886200" cy="2710594"/>
          </a:xfrm>
        </p:spPr>
      </p:pic>
      <p:pic>
        <p:nvPicPr>
          <p:cNvPr id="9" name="Marcador de contenido 8" descr="Imagen que contiene Círculo&#10;&#10;Descripción generada automáticamente">
            <a:extLst>
              <a:ext uri="{FF2B5EF4-FFF2-40B4-BE49-F238E27FC236}">
                <a16:creationId xmlns:a16="http://schemas.microsoft.com/office/drawing/2014/main" id="{BCAEBF99-6466-68A8-6282-FFD1CBC194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594225" y="2985294"/>
            <a:ext cx="3886200" cy="2428875"/>
          </a:xfrm>
        </p:spPr>
      </p:pic>
    </p:spTree>
    <p:extLst>
      <p:ext uri="{BB962C8B-B14F-4D97-AF65-F5344CB8AC3E}">
        <p14:creationId xmlns:p14="http://schemas.microsoft.com/office/powerpoint/2010/main" val="113497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cadillo: rectángulo con esquinas redondeadas 2">
            <a:extLst>
              <a:ext uri="{FF2B5EF4-FFF2-40B4-BE49-F238E27FC236}">
                <a16:creationId xmlns:a16="http://schemas.microsoft.com/office/drawing/2014/main" id="{20407DDA-111F-46EC-8FF0-34D5E4F7A27D}"/>
              </a:ext>
            </a:extLst>
          </p:cNvPr>
          <p:cNvSpPr/>
          <p:nvPr/>
        </p:nvSpPr>
        <p:spPr>
          <a:xfrm>
            <a:off x="5763127" y="1406435"/>
            <a:ext cx="2502569" cy="757238"/>
          </a:xfrm>
          <a:prstGeom prst="wedgeRoundRectCallout">
            <a:avLst>
              <a:gd name="adj1" fmla="val -38989"/>
              <a:gd name="adj2" fmla="val 29911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en-GB" sz="2100" dirty="0">
                <a:solidFill>
                  <a:srgbClr val="FFC000"/>
                </a:solidFill>
                <a:latin typeface="Abadi" panose="020B0604020104020204" pitchFamily="34" charset="0"/>
              </a:rPr>
              <a:t>EUROCIENCIA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03FC90-80BE-4CA8-993C-40B40E9F5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318" y="80872"/>
            <a:ext cx="6009208" cy="1325563"/>
          </a:xfrm>
        </p:spPr>
        <p:txBody>
          <a:bodyPr>
            <a:normAutofit/>
          </a:bodyPr>
          <a:lstStyle/>
          <a:p>
            <a:pPr algn="r"/>
            <a:r>
              <a:rPr lang="en-GB" sz="3200" dirty="0">
                <a:latin typeface="Tenorite" panose="00000500000000000000" pitchFamily="2" charset="0"/>
              </a:rPr>
              <a:t>Planes de </a:t>
            </a:r>
            <a:r>
              <a:rPr lang="en-GB" sz="3200" dirty="0" err="1">
                <a:latin typeface="Tenorite" panose="00000500000000000000" pitchFamily="2" charset="0"/>
              </a:rPr>
              <a:t>incentivación</a:t>
            </a:r>
            <a:endParaRPr lang="en-GB" sz="3200" dirty="0">
              <a:latin typeface="Tenorite" panose="00000500000000000000" pitchFamily="2" charset="0"/>
            </a:endParaRP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D13B8117-8C98-43DF-9FB7-83FEA1C4A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488736"/>
              </p:ext>
            </p:extLst>
          </p:nvPr>
        </p:nvGraphicFramePr>
        <p:xfrm>
          <a:off x="618543" y="1947111"/>
          <a:ext cx="8140446" cy="4224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836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9A711D-AF99-000D-866C-024B52A09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699" y="194225"/>
            <a:ext cx="6512744" cy="1325563"/>
          </a:xfrm>
        </p:spPr>
        <p:txBody>
          <a:bodyPr/>
          <a:lstStyle/>
          <a:p>
            <a:pPr algn="r"/>
            <a:r>
              <a:rPr lang="es-ES" dirty="0"/>
              <a:t>Impacto estructural en las instituciones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B17999-84ED-FEE4-D295-9780FCD8B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3653" y="1811421"/>
            <a:ext cx="3868340" cy="823912"/>
          </a:xfrm>
        </p:spPr>
        <p:txBody>
          <a:bodyPr/>
          <a:lstStyle/>
          <a:p>
            <a:r>
              <a:rPr lang="es-ES" dirty="0"/>
              <a:t>WORK PROGRAMMES. ELEGIBILITY &amp; FUNDING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31220F-D33C-18E3-E055-B11322681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984" y="2735346"/>
            <a:ext cx="3868340" cy="29491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dirty="0"/>
              <a:t>CARRERA INVESTIGADORA</a:t>
            </a:r>
          </a:p>
          <a:p>
            <a:pPr>
              <a:buFontTx/>
              <a:buChar char="-"/>
            </a:pPr>
            <a:r>
              <a:rPr lang="es-ES" dirty="0"/>
              <a:t>MSCA. MSCA-COFUND</a:t>
            </a:r>
          </a:p>
          <a:p>
            <a:pPr>
              <a:buFontTx/>
              <a:buChar char="-"/>
            </a:pPr>
            <a:r>
              <a:rPr lang="es-ES" dirty="0"/>
              <a:t>ERC</a:t>
            </a:r>
          </a:p>
          <a:p>
            <a:pPr>
              <a:buFontTx/>
              <a:buChar char="-"/>
            </a:pPr>
            <a:r>
              <a:rPr lang="es-ES" dirty="0"/>
              <a:t>Proyectos específicos de carrera (programa ERA)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CIENCIA ABIERTA</a:t>
            </a:r>
          </a:p>
          <a:p>
            <a:pPr>
              <a:buFontTx/>
              <a:buChar char="-"/>
            </a:pPr>
            <a:r>
              <a:rPr lang="es-ES" dirty="0"/>
              <a:t>EOSC</a:t>
            </a:r>
          </a:p>
          <a:p>
            <a:pPr>
              <a:buFontTx/>
              <a:buChar char="-"/>
            </a:pPr>
            <a:r>
              <a:rPr lang="es-ES" dirty="0"/>
              <a:t>Programa ERA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GÉNERO</a:t>
            </a:r>
          </a:p>
          <a:p>
            <a:pPr>
              <a:buFontTx/>
              <a:buChar char="-"/>
            </a:pPr>
            <a:r>
              <a:rPr lang="es-ES" dirty="0"/>
              <a:t>GENDER EQUALITY PLANS (GEP) Elegibilidad</a:t>
            </a:r>
          </a:p>
          <a:p>
            <a:pPr>
              <a:buFontTx/>
              <a:buChar char="-"/>
            </a:pPr>
            <a:r>
              <a:rPr lang="es-ES" dirty="0"/>
              <a:t>GENDER DIMENSION in RESEARCH</a:t>
            </a:r>
          </a:p>
          <a:p>
            <a:pPr>
              <a:buFontTx/>
              <a:buChar char="-"/>
            </a:pPr>
            <a:r>
              <a:rPr lang="es-ES" dirty="0"/>
              <a:t>FUNDING OPPORTUNITIES and SPECIAL MEASURES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F159B11-BBA4-A5CD-B1B7-EB2A8477F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52962" y="1811421"/>
            <a:ext cx="3887391" cy="823912"/>
          </a:xfrm>
        </p:spPr>
        <p:txBody>
          <a:bodyPr/>
          <a:lstStyle/>
          <a:p>
            <a:r>
              <a:rPr lang="es-ES" dirty="0"/>
              <a:t>GRANT AGREEMENT OBLIGATIONS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1833FE5-0647-B882-7258-09E2AEB70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6292" y="2735346"/>
            <a:ext cx="3887391" cy="29491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dirty="0"/>
              <a:t>Artículo 14. VALUES. GENDER MAINSTREAMING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Artículo 17. COMMUNICATION, DISSEMINATION, OPEN SCIENCE AND VISIBILITY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Artículo 18. </a:t>
            </a:r>
            <a:r>
              <a:rPr lang="en-US" dirty="0"/>
              <a:t>SPECIFIC RULES FOR CARRYING OUT THE ACTION</a:t>
            </a:r>
            <a:r>
              <a:rPr lang="es-ES" b="1" dirty="0"/>
              <a:t>. </a:t>
            </a:r>
            <a:r>
              <a:rPr lang="en-US" b="1" dirty="0"/>
              <a:t>Recruitment and working conditions for researchers</a:t>
            </a:r>
            <a:endParaRPr lang="es-ES" b="1" dirty="0"/>
          </a:p>
        </p:txBody>
      </p:sp>
      <p:pic>
        <p:nvPicPr>
          <p:cNvPr id="1026" name="Picture 2" descr="ERC Announced Starting Grant 2023 Principal Investigators | Population ...">
            <a:extLst>
              <a:ext uri="{FF2B5EF4-FFF2-40B4-BE49-F238E27FC236}">
                <a16:creationId xmlns:a16="http://schemas.microsoft.com/office/drawing/2014/main" id="{889CF094-F8C3-54A7-6C7E-9EDB2B6BD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982" y="5684454"/>
            <a:ext cx="877434" cy="576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11DDF5A-1C19-FBEB-398E-BA817264D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11" y="5801553"/>
            <a:ext cx="604157" cy="34274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B45AAE-5290-6120-1C92-70E853647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501" y="5803696"/>
            <a:ext cx="1053180" cy="372053"/>
          </a:xfrm>
          <a:prstGeom prst="rect">
            <a:avLst/>
          </a:prstGeom>
        </p:spPr>
      </p:pic>
      <p:pic>
        <p:nvPicPr>
          <p:cNvPr id="2050" name="Picture 2" descr="OpenAIRE">
            <a:extLst>
              <a:ext uri="{FF2B5EF4-FFF2-40B4-BE49-F238E27FC236}">
                <a16:creationId xmlns:a16="http://schemas.microsoft.com/office/drawing/2014/main" id="{05D5F2D7-9B67-2AF7-16B6-E906256D7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89" y="5801553"/>
            <a:ext cx="1047750" cy="37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00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>
            <a:extLst>
              <a:ext uri="{FF2B5EF4-FFF2-40B4-BE49-F238E27FC236}">
                <a16:creationId xmlns:a16="http://schemas.microsoft.com/office/drawing/2014/main" id="{093A25E2-6ADD-EC0D-6C67-574E1C085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388" y="1854200"/>
            <a:ext cx="7643812" cy="3394075"/>
          </a:xfrm>
        </p:spPr>
        <p:txBody>
          <a:bodyPr>
            <a:noAutofit/>
          </a:bodyPr>
          <a:lstStyle/>
          <a:p>
            <a:pPr algn="r"/>
            <a:r>
              <a:rPr lang="es-ES" sz="4000" b="0" dirty="0"/>
              <a:t>40 años construyendo Europa a través del programa marco</a:t>
            </a:r>
            <a:br>
              <a:rPr lang="es-ES" sz="4000" dirty="0"/>
            </a:br>
            <a:br>
              <a:rPr lang="es-ES" sz="4000" b="0" dirty="0"/>
            </a:br>
            <a:r>
              <a:rPr lang="es-ES" sz="4000" b="0" dirty="0"/>
              <a:t>Europa para hacer ciencia, ciencia para hacer Europa</a:t>
            </a:r>
            <a:br>
              <a:rPr lang="es-ES" sz="4000" b="0" dirty="0"/>
            </a:br>
            <a:endParaRPr lang="es-ES" sz="4000" b="0" dirty="0"/>
          </a:p>
        </p:txBody>
      </p:sp>
    </p:spTree>
    <p:extLst>
      <p:ext uri="{BB962C8B-B14F-4D97-AF65-F5344CB8AC3E}">
        <p14:creationId xmlns:p14="http://schemas.microsoft.com/office/powerpoint/2010/main" val="1570137623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08BB38A1BCA6B4493064D25F3942288" ma:contentTypeVersion="17" ma:contentTypeDescription="Crear nuevo documento." ma:contentTypeScope="" ma:versionID="94db4d3ce035d8a4483a1cae05a74d9c">
  <xsd:schema xmlns:xsd="http://www.w3.org/2001/XMLSchema" xmlns:xs="http://www.w3.org/2001/XMLSchema" xmlns:p="http://schemas.microsoft.com/office/2006/metadata/properties" xmlns:ns3="02529d19-6c0f-436f-b6d5-4244d7c1e1b7" xmlns:ns4="95f904f3-5372-4b4f-bdb1-7fcb059e28b7" targetNamespace="http://schemas.microsoft.com/office/2006/metadata/properties" ma:root="true" ma:fieldsID="f43725665cb60cc830a0a6b3047e06b3" ns3:_="" ns4:_="">
    <xsd:import namespace="02529d19-6c0f-436f-b6d5-4244d7c1e1b7"/>
    <xsd:import namespace="95f904f3-5372-4b4f-bdb1-7fcb059e28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29d19-6c0f-436f-b6d5-4244d7c1e1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04f3-5372-4b4f-bdb1-7fcb059e28b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529d19-6c0f-436f-b6d5-4244d7c1e1b7" xsi:nil="true"/>
  </documentManagement>
</p:properties>
</file>

<file path=customXml/itemProps1.xml><?xml version="1.0" encoding="utf-8"?>
<ds:datastoreItem xmlns:ds="http://schemas.openxmlformats.org/officeDocument/2006/customXml" ds:itemID="{010A8C45-3B50-46C5-BB06-E9DF987D02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9DF667-63EE-46B4-93EE-2F43ED6D5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29d19-6c0f-436f-b6d5-4244d7c1e1b7"/>
    <ds:schemaRef ds:uri="95f904f3-5372-4b4f-bdb1-7fcb059e28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B524D1-66F3-4196-84CF-95A20C360849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02529d19-6c0f-436f-b6d5-4244d7c1e1b7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5f904f3-5372-4b4f-bdb1-7fcb059e28b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5888</TotalTime>
  <Words>300</Words>
  <Application>Microsoft Office PowerPoint</Application>
  <PresentationFormat>Presentación en pantalla (4:3)</PresentationFormat>
  <Paragraphs>72</Paragraphs>
  <Slides>6</Slides>
  <Notes>3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Abadi</vt:lpstr>
      <vt:lpstr>Aptos</vt:lpstr>
      <vt:lpstr>Aptos Display</vt:lpstr>
      <vt:lpstr>Arial</vt:lpstr>
      <vt:lpstr>Calibri</vt:lpstr>
      <vt:lpstr>Tenorite</vt:lpstr>
      <vt:lpstr>2_Tema de Office</vt:lpstr>
      <vt:lpstr>Horizonte Europa,  nuevo programa marco</vt:lpstr>
      <vt:lpstr>Presentación de PowerPoint</vt:lpstr>
      <vt:lpstr>Oportunidades en todo Horizonte Europa</vt:lpstr>
      <vt:lpstr>Planes de incentivación</vt:lpstr>
      <vt:lpstr>Impacto estructural en las instituciones</vt:lpstr>
      <vt:lpstr>40 años construyendo Europa a través del programa marco  Europa para hacer ciencia, ciencia para hacer Europa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Horizonte Europa</dc:title>
  <dc:creator>Esther Rodriguez Blanco</dc:creator>
  <cp:lastModifiedBy>Esther Rodriguez Blanco</cp:lastModifiedBy>
  <cp:revision>5</cp:revision>
  <dcterms:created xsi:type="dcterms:W3CDTF">2024-04-22T17:40:44Z</dcterms:created>
  <dcterms:modified xsi:type="dcterms:W3CDTF">2024-11-13T17:16:14Z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0x010100008BB38A1BCA6B4493064D25F3942288</vt:lpwstr>
  </property>
</Properties>
</file>