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73" r:id="rId3"/>
    <p:sldId id="274" r:id="rId4"/>
    <p:sldId id="275" r:id="rId5"/>
    <p:sldId id="276" r:id="rId6"/>
    <p:sldId id="284" r:id="rId7"/>
    <p:sldId id="257" r:id="rId8"/>
    <p:sldId id="259" r:id="rId9"/>
    <p:sldId id="263" r:id="rId10"/>
    <p:sldId id="266" r:id="rId11"/>
    <p:sldId id="265" r:id="rId12"/>
    <p:sldId id="282" r:id="rId13"/>
    <p:sldId id="281" r:id="rId14"/>
    <p:sldId id="272" r:id="rId15"/>
    <p:sldId id="270" r:id="rId16"/>
    <p:sldId id="278" r:id="rId17"/>
    <p:sldId id="279" r:id="rId18"/>
    <p:sldId id="271" r:id="rId19"/>
    <p:sldId id="267" r:id="rId20"/>
    <p:sldId id="280" r:id="rId21"/>
    <p:sldId id="269" r:id="rId22"/>
    <p:sldId id="285" r:id="rId23"/>
    <p:sldId id="283" r:id="rId24"/>
    <p:sldId id="286" r:id="rId25"/>
    <p:sldId id="288" r:id="rId26"/>
    <p:sldId id="287" r:id="rId27"/>
    <p:sldId id="289" r:id="rId28"/>
    <p:sldId id="264" r:id="rId2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840A33B-344F-01D3-F024-AC11D0757E18}" name="Unida de Apoyo a Dirección AEI" initials="AEI" userId="Unida de Apoyo a Dirección AEI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156082"/>
    <a:srgbClr val="C0D0E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729" autoAdjust="0"/>
    <p:restoredTop sz="93410" autoAdjust="0"/>
  </p:normalViewPr>
  <p:slideViewPr>
    <p:cSldViewPr snapToGrid="0">
      <p:cViewPr varScale="1">
        <p:scale>
          <a:sx n="103" d="100"/>
          <a:sy n="103" d="100"/>
        </p:scale>
        <p:origin x="132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C98E7F-A473-45B8-A259-E53B102C7DFA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8FD196D-61A8-4637-AC39-0C7F1965B168}">
      <dgm:prSet phldrT="[Texto]" custT="1"/>
      <dgm:spPr>
        <a:solidFill>
          <a:srgbClr val="C0D0E2"/>
        </a:solidFill>
      </dgm:spPr>
      <dgm:t>
        <a:bodyPr/>
        <a:lstStyle/>
        <a:p>
          <a:r>
            <a:rPr lang="es-ES" sz="2800" dirty="0"/>
            <a:t>Convocatorias</a:t>
          </a:r>
        </a:p>
      </dgm:t>
    </dgm:pt>
    <dgm:pt modelId="{2591D051-7480-4227-8F69-FEA9EA5625CD}" type="parTrans" cxnId="{E8C99E61-8035-4965-A576-0A30D2625496}">
      <dgm:prSet/>
      <dgm:spPr/>
      <dgm:t>
        <a:bodyPr/>
        <a:lstStyle/>
        <a:p>
          <a:endParaRPr lang="es-ES"/>
        </a:p>
      </dgm:t>
    </dgm:pt>
    <dgm:pt modelId="{AF648E77-FE2E-4AE0-925E-13D5BBF507E7}" type="sibTrans" cxnId="{E8C99E61-8035-4965-A576-0A30D2625496}">
      <dgm:prSet/>
      <dgm:spPr/>
      <dgm:t>
        <a:bodyPr/>
        <a:lstStyle/>
        <a:p>
          <a:endParaRPr lang="es-ES"/>
        </a:p>
      </dgm:t>
    </dgm:pt>
    <dgm:pt modelId="{1FAB4E10-CA66-4224-B9B5-50693265B79B}">
      <dgm:prSet phldrT="[Texto]" custT="1"/>
      <dgm:spPr>
        <a:solidFill>
          <a:srgbClr val="C00000"/>
        </a:solidFill>
        <a:ln>
          <a:solidFill>
            <a:schemeClr val="bg1"/>
          </a:solidFill>
        </a:ln>
      </dgm:spPr>
      <dgm:t>
        <a:bodyPr/>
        <a:lstStyle/>
        <a:p>
          <a:pPr>
            <a:buFont typeface="Courier New" panose="02070309020205020404" pitchFamily="49" charset="0"/>
            <a:buChar char="o"/>
          </a:pPr>
          <a:endParaRPr lang="es-ES" sz="2300" dirty="0">
            <a:solidFill>
              <a:schemeClr val="bg1"/>
            </a:solidFill>
            <a:effectLst/>
            <a:ea typeface="Calibri" panose="020F0502020204030204" pitchFamily="34" charset="0"/>
            <a:cs typeface="Arial" panose="020B0604020202020204" pitchFamily="34" charset="0"/>
          </a:endParaRPr>
        </a:p>
        <a:p>
          <a:pPr>
            <a:buFont typeface="Courier New" panose="02070309020205020404" pitchFamily="49" charset="0"/>
            <a:buChar char="o"/>
          </a:pPr>
          <a:r>
            <a:rPr lang="es-ES" sz="3200" b="1" u="none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rPr>
            <a:t>Optimización y simplificación</a:t>
          </a:r>
        </a:p>
        <a:p>
          <a:pPr>
            <a:buFont typeface="Courier New" panose="02070309020205020404" pitchFamily="49" charset="0"/>
            <a:buChar char="o"/>
          </a:pPr>
          <a:endParaRPr lang="es-ES" sz="2000" dirty="0">
            <a:solidFill>
              <a:schemeClr val="bg1"/>
            </a:solidFill>
            <a:effectLst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73E2942F-3642-4081-8F97-A4E8FDA3C97B}" type="parTrans" cxnId="{2F244A5E-71C3-4EB4-B4B9-257692EB4E7B}">
      <dgm:prSet/>
      <dgm:spPr/>
      <dgm:t>
        <a:bodyPr/>
        <a:lstStyle/>
        <a:p>
          <a:endParaRPr lang="es-ES"/>
        </a:p>
      </dgm:t>
    </dgm:pt>
    <dgm:pt modelId="{08B3FC54-8F07-4BBC-8239-37C516559467}" type="sibTrans" cxnId="{2F244A5E-71C3-4EB4-B4B9-257692EB4E7B}">
      <dgm:prSet/>
      <dgm:spPr/>
      <dgm:t>
        <a:bodyPr/>
        <a:lstStyle/>
        <a:p>
          <a:endParaRPr lang="es-ES"/>
        </a:p>
      </dgm:t>
    </dgm:pt>
    <dgm:pt modelId="{A2C5FD8F-7B45-4170-B280-ACFE8BD97178}">
      <dgm:prSet phldrT="[Texto]" custT="1"/>
      <dgm:spPr>
        <a:solidFill>
          <a:srgbClr val="C00000"/>
        </a:solidFill>
      </dgm:spPr>
      <dgm:t>
        <a:bodyPr/>
        <a:lstStyle/>
        <a:p>
          <a:pPr>
            <a:buFont typeface="Courier New" panose="02070309020205020404" pitchFamily="49" charset="0"/>
            <a:buChar char="o"/>
          </a:pPr>
          <a:endParaRPr lang="es-ES" sz="3200" b="1" u="none" dirty="0">
            <a:solidFill>
              <a:schemeClr val="bg1"/>
            </a:solidFill>
            <a:ea typeface="Calibri" panose="020F0502020204030204" pitchFamily="34" charset="0"/>
            <a:cs typeface="Arial" panose="020B0604020202020204" pitchFamily="34" charset="0"/>
          </a:endParaRPr>
        </a:p>
        <a:p>
          <a:pPr>
            <a:buFont typeface="Courier New" panose="02070309020205020404" pitchFamily="49" charset="0"/>
            <a:buChar char="o"/>
          </a:pPr>
          <a:r>
            <a:rPr lang="es-ES" sz="3200" b="1" u="none" dirty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rPr>
            <a:t>Colaboración entre agencias financiadoras</a:t>
          </a:r>
        </a:p>
        <a:p>
          <a:pPr>
            <a:buFont typeface="Courier New" panose="02070309020205020404" pitchFamily="49" charset="0"/>
            <a:buChar char="o"/>
          </a:pPr>
          <a:endParaRPr lang="es-ES" sz="1900" dirty="0">
            <a:solidFill>
              <a:schemeClr val="bg1"/>
            </a:solidFill>
            <a:effectLst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1F0813E9-98C2-4853-9881-1A991D1BB5C0}" type="parTrans" cxnId="{CF7E1465-FBCD-42D2-B7E0-F32696ABE711}">
      <dgm:prSet/>
      <dgm:spPr/>
      <dgm:t>
        <a:bodyPr/>
        <a:lstStyle/>
        <a:p>
          <a:endParaRPr lang="es-ES"/>
        </a:p>
      </dgm:t>
    </dgm:pt>
    <dgm:pt modelId="{6A2DAAE2-514D-4881-9DD1-09242B54E224}" type="sibTrans" cxnId="{CF7E1465-FBCD-42D2-B7E0-F32696ABE711}">
      <dgm:prSet/>
      <dgm:spPr/>
      <dgm:t>
        <a:bodyPr/>
        <a:lstStyle/>
        <a:p>
          <a:endParaRPr lang="es-ES"/>
        </a:p>
      </dgm:t>
    </dgm:pt>
    <dgm:pt modelId="{4DECCCCB-E812-4482-A446-B8FC794D188E}">
      <dgm:prSet phldrT="[Texto]" custT="1"/>
      <dgm:spPr>
        <a:solidFill>
          <a:srgbClr val="C00000"/>
        </a:solidFill>
      </dgm:spPr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sz="3200" b="1" u="none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rPr>
            <a:t>Colaboración internacional</a:t>
          </a:r>
        </a:p>
        <a:p>
          <a:pPr>
            <a:buFont typeface="Courier New" panose="02070309020205020404" pitchFamily="49" charset="0"/>
            <a:buChar char="o"/>
          </a:pPr>
          <a:endParaRPr lang="es-ES" sz="1900" dirty="0">
            <a:solidFill>
              <a:schemeClr val="bg1"/>
            </a:solidFill>
            <a:effectLst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ABC6B182-967F-44BE-A7FE-47A37BE31C2B}" type="parTrans" cxnId="{9873AF6A-2F5F-4F60-892A-E6ECF50D2E24}">
      <dgm:prSet/>
      <dgm:spPr/>
      <dgm:t>
        <a:bodyPr/>
        <a:lstStyle/>
        <a:p>
          <a:endParaRPr lang="es-ES"/>
        </a:p>
      </dgm:t>
    </dgm:pt>
    <dgm:pt modelId="{E1AED298-1E7E-414D-84C0-07AA5384374C}" type="sibTrans" cxnId="{9873AF6A-2F5F-4F60-892A-E6ECF50D2E24}">
      <dgm:prSet/>
      <dgm:spPr/>
      <dgm:t>
        <a:bodyPr/>
        <a:lstStyle/>
        <a:p>
          <a:endParaRPr lang="es-ES"/>
        </a:p>
      </dgm:t>
    </dgm:pt>
    <dgm:pt modelId="{CCC82B5F-A85D-4002-86AA-1190B45FEE35}">
      <dgm:prSet phldrT="[Texto]" custT="1"/>
      <dgm:spPr>
        <a:solidFill>
          <a:srgbClr val="C00000"/>
        </a:solidFill>
      </dgm:spPr>
      <dgm:t>
        <a:bodyPr/>
        <a:lstStyle/>
        <a:p>
          <a:pPr>
            <a:buFont typeface="Courier New" panose="02070309020205020404" pitchFamily="49" charset="0"/>
            <a:buNone/>
          </a:pPr>
          <a:r>
            <a:rPr lang="es-ES" sz="3200" b="1" u="none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rPr>
            <a:t>Estabilización del calendario </a:t>
          </a:r>
        </a:p>
      </dgm:t>
    </dgm:pt>
    <dgm:pt modelId="{AEBC9BAD-B499-4FA0-934F-4E8AE40F9D8E}" type="parTrans" cxnId="{D41A4278-C582-400C-AF62-1766A2BF8B8E}">
      <dgm:prSet/>
      <dgm:spPr/>
      <dgm:t>
        <a:bodyPr/>
        <a:lstStyle/>
        <a:p>
          <a:endParaRPr lang="es-ES"/>
        </a:p>
      </dgm:t>
    </dgm:pt>
    <dgm:pt modelId="{57F4C5AE-EDC9-48A6-BDEA-EB8979300909}" type="sibTrans" cxnId="{D41A4278-C582-400C-AF62-1766A2BF8B8E}">
      <dgm:prSet/>
      <dgm:spPr/>
      <dgm:t>
        <a:bodyPr/>
        <a:lstStyle/>
        <a:p>
          <a:endParaRPr lang="es-ES"/>
        </a:p>
      </dgm:t>
    </dgm:pt>
    <dgm:pt modelId="{0A68B2FB-2D55-40CC-97EA-EB39669245FA}" type="pres">
      <dgm:prSet presAssocID="{5CC98E7F-A473-45B8-A259-E53B102C7DFA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38430C0-3882-4B05-AB34-1C086492F6EF}" type="pres">
      <dgm:prSet presAssocID="{5CC98E7F-A473-45B8-A259-E53B102C7DFA}" presName="matrix" presStyleCnt="0"/>
      <dgm:spPr/>
    </dgm:pt>
    <dgm:pt modelId="{AF7BAD15-C63F-4472-8B6A-F3B36EF9BAC5}" type="pres">
      <dgm:prSet presAssocID="{5CC98E7F-A473-45B8-A259-E53B102C7DFA}" presName="tile1" presStyleLbl="node1" presStyleIdx="0" presStyleCnt="4"/>
      <dgm:spPr/>
    </dgm:pt>
    <dgm:pt modelId="{1B5B51C3-1B76-4BE2-B4BC-75B2DA23C82F}" type="pres">
      <dgm:prSet presAssocID="{5CC98E7F-A473-45B8-A259-E53B102C7DF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A61229B-A15F-43C2-B7C7-5AC7ADE70DE6}" type="pres">
      <dgm:prSet presAssocID="{5CC98E7F-A473-45B8-A259-E53B102C7DFA}" presName="tile2" presStyleLbl="node1" presStyleIdx="1" presStyleCnt="4"/>
      <dgm:spPr/>
    </dgm:pt>
    <dgm:pt modelId="{9C5F714A-E3B7-404A-91D3-DC09287DB874}" type="pres">
      <dgm:prSet presAssocID="{5CC98E7F-A473-45B8-A259-E53B102C7DF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36B3E9E-A903-488E-8944-E9EBA9A93C3F}" type="pres">
      <dgm:prSet presAssocID="{5CC98E7F-A473-45B8-A259-E53B102C7DFA}" presName="tile3" presStyleLbl="node1" presStyleIdx="2" presStyleCnt="4"/>
      <dgm:spPr/>
    </dgm:pt>
    <dgm:pt modelId="{025AB6D8-B692-4BFE-9DD5-EF9D62113551}" type="pres">
      <dgm:prSet presAssocID="{5CC98E7F-A473-45B8-A259-E53B102C7DF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107BA2C-F379-4756-B950-374BC14FD2F3}" type="pres">
      <dgm:prSet presAssocID="{5CC98E7F-A473-45B8-A259-E53B102C7DFA}" presName="tile4" presStyleLbl="node1" presStyleIdx="3" presStyleCnt="4"/>
      <dgm:spPr/>
    </dgm:pt>
    <dgm:pt modelId="{5E9EEB39-C389-4CDA-96DD-571FEB6D19BF}" type="pres">
      <dgm:prSet presAssocID="{5CC98E7F-A473-45B8-A259-E53B102C7DF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1987F2F3-0FE2-4CAF-82E1-E348AC1FCB12}" type="pres">
      <dgm:prSet presAssocID="{5CC98E7F-A473-45B8-A259-E53B102C7DFA}" presName="centerTile" presStyleLbl="fgShp" presStyleIdx="0" presStyleCnt="1" custScaleX="124167">
        <dgm:presLayoutVars>
          <dgm:chMax val="0"/>
          <dgm:chPref val="0"/>
        </dgm:presLayoutVars>
      </dgm:prSet>
      <dgm:spPr/>
    </dgm:pt>
  </dgm:ptLst>
  <dgm:cxnLst>
    <dgm:cxn modelId="{4A334309-56F9-4DB8-8BC8-27EBDC015E5A}" type="presOf" srcId="{4DECCCCB-E812-4482-A446-B8FC794D188E}" destId="{025AB6D8-B692-4BFE-9DD5-EF9D62113551}" srcOrd="1" destOrd="0" presId="urn:microsoft.com/office/officeart/2005/8/layout/matrix1"/>
    <dgm:cxn modelId="{5402060B-C791-43D1-99AD-0DE7781CAFFA}" type="presOf" srcId="{CCC82B5F-A85D-4002-86AA-1190B45FEE35}" destId="{5E9EEB39-C389-4CDA-96DD-571FEB6D19BF}" srcOrd="1" destOrd="0" presId="urn:microsoft.com/office/officeart/2005/8/layout/matrix1"/>
    <dgm:cxn modelId="{19195D19-1636-4A43-B0E2-78A9B50AD957}" type="presOf" srcId="{1FAB4E10-CA66-4224-B9B5-50693265B79B}" destId="{1B5B51C3-1B76-4BE2-B4BC-75B2DA23C82F}" srcOrd="1" destOrd="0" presId="urn:microsoft.com/office/officeart/2005/8/layout/matrix1"/>
    <dgm:cxn modelId="{E4B7203D-0183-4C3B-8224-CC13E7F59379}" type="presOf" srcId="{A2C5FD8F-7B45-4170-B280-ACFE8BD97178}" destId="{9C5F714A-E3B7-404A-91D3-DC09287DB874}" srcOrd="1" destOrd="0" presId="urn:microsoft.com/office/officeart/2005/8/layout/matrix1"/>
    <dgm:cxn modelId="{95F7993F-A7FA-4502-B4F2-F40012488C55}" type="presOf" srcId="{A2C5FD8F-7B45-4170-B280-ACFE8BD97178}" destId="{5A61229B-A15F-43C2-B7C7-5AC7ADE70DE6}" srcOrd="0" destOrd="0" presId="urn:microsoft.com/office/officeart/2005/8/layout/matrix1"/>
    <dgm:cxn modelId="{2F244A5E-71C3-4EB4-B4B9-257692EB4E7B}" srcId="{98FD196D-61A8-4637-AC39-0C7F1965B168}" destId="{1FAB4E10-CA66-4224-B9B5-50693265B79B}" srcOrd="0" destOrd="0" parTransId="{73E2942F-3642-4081-8F97-A4E8FDA3C97B}" sibTransId="{08B3FC54-8F07-4BBC-8239-37C516559467}"/>
    <dgm:cxn modelId="{E8C99E61-8035-4965-A576-0A30D2625496}" srcId="{5CC98E7F-A473-45B8-A259-E53B102C7DFA}" destId="{98FD196D-61A8-4637-AC39-0C7F1965B168}" srcOrd="0" destOrd="0" parTransId="{2591D051-7480-4227-8F69-FEA9EA5625CD}" sibTransId="{AF648E77-FE2E-4AE0-925E-13D5BBF507E7}"/>
    <dgm:cxn modelId="{A263D943-2DCB-404C-8BBA-0AD68CDD6603}" type="presOf" srcId="{98FD196D-61A8-4637-AC39-0C7F1965B168}" destId="{1987F2F3-0FE2-4CAF-82E1-E348AC1FCB12}" srcOrd="0" destOrd="0" presId="urn:microsoft.com/office/officeart/2005/8/layout/matrix1"/>
    <dgm:cxn modelId="{CF7E1465-FBCD-42D2-B7E0-F32696ABE711}" srcId="{98FD196D-61A8-4637-AC39-0C7F1965B168}" destId="{A2C5FD8F-7B45-4170-B280-ACFE8BD97178}" srcOrd="1" destOrd="0" parTransId="{1F0813E9-98C2-4853-9881-1A991D1BB5C0}" sibTransId="{6A2DAAE2-514D-4881-9DD1-09242B54E224}"/>
    <dgm:cxn modelId="{D1943C6A-55CA-4355-A8FE-91E6A7A7A9FD}" type="presOf" srcId="{1FAB4E10-CA66-4224-B9B5-50693265B79B}" destId="{AF7BAD15-C63F-4472-8B6A-F3B36EF9BAC5}" srcOrd="0" destOrd="0" presId="urn:microsoft.com/office/officeart/2005/8/layout/matrix1"/>
    <dgm:cxn modelId="{9873AF6A-2F5F-4F60-892A-E6ECF50D2E24}" srcId="{98FD196D-61A8-4637-AC39-0C7F1965B168}" destId="{4DECCCCB-E812-4482-A446-B8FC794D188E}" srcOrd="2" destOrd="0" parTransId="{ABC6B182-967F-44BE-A7FE-47A37BE31C2B}" sibTransId="{E1AED298-1E7E-414D-84C0-07AA5384374C}"/>
    <dgm:cxn modelId="{D41A4278-C582-400C-AF62-1766A2BF8B8E}" srcId="{98FD196D-61A8-4637-AC39-0C7F1965B168}" destId="{CCC82B5F-A85D-4002-86AA-1190B45FEE35}" srcOrd="3" destOrd="0" parTransId="{AEBC9BAD-B499-4FA0-934F-4E8AE40F9D8E}" sibTransId="{57F4C5AE-EDC9-48A6-BDEA-EB8979300909}"/>
    <dgm:cxn modelId="{30EA388D-F608-4106-A0C0-1EF6C1EBAEA1}" type="presOf" srcId="{4DECCCCB-E812-4482-A446-B8FC794D188E}" destId="{036B3E9E-A903-488E-8944-E9EBA9A93C3F}" srcOrd="0" destOrd="0" presId="urn:microsoft.com/office/officeart/2005/8/layout/matrix1"/>
    <dgm:cxn modelId="{0536F79F-BD8F-4728-A041-EF02A316E295}" type="presOf" srcId="{CCC82B5F-A85D-4002-86AA-1190B45FEE35}" destId="{6107BA2C-F379-4756-B950-374BC14FD2F3}" srcOrd="0" destOrd="0" presId="urn:microsoft.com/office/officeart/2005/8/layout/matrix1"/>
    <dgm:cxn modelId="{4AA699FD-DEE5-4D4C-9E60-47F147565AE3}" type="presOf" srcId="{5CC98E7F-A473-45B8-A259-E53B102C7DFA}" destId="{0A68B2FB-2D55-40CC-97EA-EB39669245FA}" srcOrd="0" destOrd="0" presId="urn:microsoft.com/office/officeart/2005/8/layout/matrix1"/>
    <dgm:cxn modelId="{CA0B38BF-838C-4886-AA39-4A4E24DB0844}" type="presParOf" srcId="{0A68B2FB-2D55-40CC-97EA-EB39669245FA}" destId="{D38430C0-3882-4B05-AB34-1C086492F6EF}" srcOrd="0" destOrd="0" presId="urn:microsoft.com/office/officeart/2005/8/layout/matrix1"/>
    <dgm:cxn modelId="{0951EBF8-49F1-4575-9ED2-178F5F382EDB}" type="presParOf" srcId="{D38430C0-3882-4B05-AB34-1C086492F6EF}" destId="{AF7BAD15-C63F-4472-8B6A-F3B36EF9BAC5}" srcOrd="0" destOrd="0" presId="urn:microsoft.com/office/officeart/2005/8/layout/matrix1"/>
    <dgm:cxn modelId="{A7B8DFEE-6159-47A3-87BF-AEC332ACE462}" type="presParOf" srcId="{D38430C0-3882-4B05-AB34-1C086492F6EF}" destId="{1B5B51C3-1B76-4BE2-B4BC-75B2DA23C82F}" srcOrd="1" destOrd="0" presId="urn:microsoft.com/office/officeart/2005/8/layout/matrix1"/>
    <dgm:cxn modelId="{C6650218-2576-483F-A508-E494DD43E996}" type="presParOf" srcId="{D38430C0-3882-4B05-AB34-1C086492F6EF}" destId="{5A61229B-A15F-43C2-B7C7-5AC7ADE70DE6}" srcOrd="2" destOrd="0" presId="urn:microsoft.com/office/officeart/2005/8/layout/matrix1"/>
    <dgm:cxn modelId="{CB70A755-59E7-4571-A04E-0E216BA78CA3}" type="presParOf" srcId="{D38430C0-3882-4B05-AB34-1C086492F6EF}" destId="{9C5F714A-E3B7-404A-91D3-DC09287DB874}" srcOrd="3" destOrd="0" presId="urn:microsoft.com/office/officeart/2005/8/layout/matrix1"/>
    <dgm:cxn modelId="{9845ED23-43CC-4C7E-AED0-242F3505A54A}" type="presParOf" srcId="{D38430C0-3882-4B05-AB34-1C086492F6EF}" destId="{036B3E9E-A903-488E-8944-E9EBA9A93C3F}" srcOrd="4" destOrd="0" presId="urn:microsoft.com/office/officeart/2005/8/layout/matrix1"/>
    <dgm:cxn modelId="{A87B65D6-D235-4A9E-B546-CB49493BE206}" type="presParOf" srcId="{D38430C0-3882-4B05-AB34-1C086492F6EF}" destId="{025AB6D8-B692-4BFE-9DD5-EF9D62113551}" srcOrd="5" destOrd="0" presId="urn:microsoft.com/office/officeart/2005/8/layout/matrix1"/>
    <dgm:cxn modelId="{A4789B3C-9B7C-4511-A957-9134BCA48BFF}" type="presParOf" srcId="{D38430C0-3882-4B05-AB34-1C086492F6EF}" destId="{6107BA2C-F379-4756-B950-374BC14FD2F3}" srcOrd="6" destOrd="0" presId="urn:microsoft.com/office/officeart/2005/8/layout/matrix1"/>
    <dgm:cxn modelId="{FC5974A6-7D02-432B-B585-53F0F046C18D}" type="presParOf" srcId="{D38430C0-3882-4B05-AB34-1C086492F6EF}" destId="{5E9EEB39-C389-4CDA-96DD-571FEB6D19BF}" srcOrd="7" destOrd="0" presId="urn:microsoft.com/office/officeart/2005/8/layout/matrix1"/>
    <dgm:cxn modelId="{5619B71E-FBC5-4AEF-AEE2-BE2B0EA1FA32}" type="presParOf" srcId="{0A68B2FB-2D55-40CC-97EA-EB39669245FA}" destId="{1987F2F3-0FE2-4CAF-82E1-E348AC1FCB12}" srcOrd="1" destOrd="0" presId="urn:microsoft.com/office/officeart/2005/8/layout/matrix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C98E7F-A473-45B8-A259-E53B102C7DFA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8FD196D-61A8-4637-AC39-0C7F1965B168}">
      <dgm:prSet phldrT="[Texto]" custT="1"/>
      <dgm:spPr>
        <a:solidFill>
          <a:srgbClr val="C0D0E2"/>
        </a:solidFill>
      </dgm:spPr>
      <dgm:t>
        <a:bodyPr/>
        <a:lstStyle/>
        <a:p>
          <a:r>
            <a:rPr lang="es-ES" sz="2800" dirty="0"/>
            <a:t>Comunicación</a:t>
          </a:r>
        </a:p>
      </dgm:t>
    </dgm:pt>
    <dgm:pt modelId="{2591D051-7480-4227-8F69-FEA9EA5625CD}" type="parTrans" cxnId="{E8C99E61-8035-4965-A576-0A30D2625496}">
      <dgm:prSet/>
      <dgm:spPr/>
      <dgm:t>
        <a:bodyPr/>
        <a:lstStyle/>
        <a:p>
          <a:endParaRPr lang="es-ES"/>
        </a:p>
      </dgm:t>
    </dgm:pt>
    <dgm:pt modelId="{AF648E77-FE2E-4AE0-925E-13D5BBF507E7}" type="sibTrans" cxnId="{E8C99E61-8035-4965-A576-0A30D2625496}">
      <dgm:prSet/>
      <dgm:spPr/>
      <dgm:t>
        <a:bodyPr/>
        <a:lstStyle/>
        <a:p>
          <a:endParaRPr lang="es-ES"/>
        </a:p>
      </dgm:t>
    </dgm:pt>
    <dgm:pt modelId="{1FAB4E10-CA66-4224-B9B5-50693265B79B}">
      <dgm:prSet phldrT="[Texto]" custT="1"/>
      <dgm:spPr>
        <a:solidFill>
          <a:srgbClr val="C00000"/>
        </a:solidFill>
      </dgm:spPr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sz="3200" b="1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rPr>
            <a:t>Simplificación de consultas</a:t>
          </a:r>
        </a:p>
        <a:p>
          <a:pPr>
            <a:buFont typeface="Courier New" panose="02070309020205020404" pitchFamily="49" charset="0"/>
            <a:buChar char="o"/>
          </a:pPr>
          <a:endParaRPr lang="es-ES" sz="2000" dirty="0">
            <a:solidFill>
              <a:schemeClr val="bg1"/>
            </a:solidFill>
            <a:effectLst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73E2942F-3642-4081-8F97-A4E8FDA3C97B}" type="parTrans" cxnId="{2F244A5E-71C3-4EB4-B4B9-257692EB4E7B}">
      <dgm:prSet/>
      <dgm:spPr/>
      <dgm:t>
        <a:bodyPr/>
        <a:lstStyle/>
        <a:p>
          <a:endParaRPr lang="es-ES"/>
        </a:p>
      </dgm:t>
    </dgm:pt>
    <dgm:pt modelId="{08B3FC54-8F07-4BBC-8239-37C516559467}" type="sibTrans" cxnId="{2F244A5E-71C3-4EB4-B4B9-257692EB4E7B}">
      <dgm:prSet/>
      <dgm:spPr/>
      <dgm:t>
        <a:bodyPr/>
        <a:lstStyle/>
        <a:p>
          <a:endParaRPr lang="es-ES"/>
        </a:p>
      </dgm:t>
    </dgm:pt>
    <dgm:pt modelId="{A2C5FD8F-7B45-4170-B280-ACFE8BD97178}">
      <dgm:prSet phldrT="[Texto]" custT="1"/>
      <dgm:spPr>
        <a:solidFill>
          <a:srgbClr val="C00000"/>
        </a:solidFill>
      </dgm:spPr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sz="3200" b="1" u="none" dirty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rPr>
            <a:t>Aumento de información pública</a:t>
          </a:r>
        </a:p>
        <a:p>
          <a:pPr>
            <a:buFont typeface="Courier New" panose="02070309020205020404" pitchFamily="49" charset="0"/>
            <a:buChar char="o"/>
          </a:pPr>
          <a:endParaRPr lang="es-ES" sz="1900" dirty="0">
            <a:solidFill>
              <a:schemeClr val="bg1"/>
            </a:solidFill>
            <a:effectLst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1F0813E9-98C2-4853-9881-1A991D1BB5C0}" type="parTrans" cxnId="{CF7E1465-FBCD-42D2-B7E0-F32696ABE711}">
      <dgm:prSet/>
      <dgm:spPr/>
      <dgm:t>
        <a:bodyPr/>
        <a:lstStyle/>
        <a:p>
          <a:endParaRPr lang="es-ES"/>
        </a:p>
      </dgm:t>
    </dgm:pt>
    <dgm:pt modelId="{6A2DAAE2-514D-4881-9DD1-09242B54E224}" type="sibTrans" cxnId="{CF7E1465-FBCD-42D2-B7E0-F32696ABE711}">
      <dgm:prSet/>
      <dgm:spPr/>
      <dgm:t>
        <a:bodyPr/>
        <a:lstStyle/>
        <a:p>
          <a:endParaRPr lang="es-ES"/>
        </a:p>
      </dgm:t>
    </dgm:pt>
    <dgm:pt modelId="{4DECCCCB-E812-4482-A446-B8FC794D188E}">
      <dgm:prSet phldrT="[Texto]" custT="1"/>
      <dgm:spPr>
        <a:solidFill>
          <a:srgbClr val="C00000"/>
        </a:solidFill>
      </dgm:spPr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sz="3200" b="1" u="none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rPr>
            <a:t>Mejora de los canales de  información</a:t>
          </a:r>
        </a:p>
        <a:p>
          <a:pPr>
            <a:buFont typeface="Courier New" panose="02070309020205020404" pitchFamily="49" charset="0"/>
            <a:buChar char="o"/>
          </a:pPr>
          <a:endParaRPr lang="es-ES" sz="1900" dirty="0">
            <a:solidFill>
              <a:schemeClr val="bg1"/>
            </a:solidFill>
            <a:effectLst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ABC6B182-967F-44BE-A7FE-47A37BE31C2B}" type="parTrans" cxnId="{9873AF6A-2F5F-4F60-892A-E6ECF50D2E24}">
      <dgm:prSet/>
      <dgm:spPr/>
      <dgm:t>
        <a:bodyPr/>
        <a:lstStyle/>
        <a:p>
          <a:endParaRPr lang="es-ES"/>
        </a:p>
      </dgm:t>
    </dgm:pt>
    <dgm:pt modelId="{E1AED298-1E7E-414D-84C0-07AA5384374C}" type="sibTrans" cxnId="{9873AF6A-2F5F-4F60-892A-E6ECF50D2E24}">
      <dgm:prSet/>
      <dgm:spPr/>
      <dgm:t>
        <a:bodyPr/>
        <a:lstStyle/>
        <a:p>
          <a:endParaRPr lang="es-ES"/>
        </a:p>
      </dgm:t>
    </dgm:pt>
    <dgm:pt modelId="{CCC82B5F-A85D-4002-86AA-1190B45FEE35}">
      <dgm:prSet phldrT="[Texto]" custT="1"/>
      <dgm:spPr>
        <a:solidFill>
          <a:srgbClr val="C00000"/>
        </a:solidFill>
      </dgm:spPr>
      <dgm:t>
        <a:bodyPr/>
        <a:lstStyle/>
        <a:p>
          <a:pPr>
            <a:buFont typeface="Courier New" panose="02070309020205020404" pitchFamily="49" charset="0"/>
            <a:buNone/>
          </a:pPr>
          <a:r>
            <a:rPr lang="es-ES" sz="3200" b="1" u="none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rPr>
            <a:t>Nuevos grupos de interlocución</a:t>
          </a:r>
        </a:p>
      </dgm:t>
    </dgm:pt>
    <dgm:pt modelId="{AEBC9BAD-B499-4FA0-934F-4E8AE40F9D8E}" type="parTrans" cxnId="{D41A4278-C582-400C-AF62-1766A2BF8B8E}">
      <dgm:prSet/>
      <dgm:spPr/>
      <dgm:t>
        <a:bodyPr/>
        <a:lstStyle/>
        <a:p>
          <a:endParaRPr lang="es-ES"/>
        </a:p>
      </dgm:t>
    </dgm:pt>
    <dgm:pt modelId="{57F4C5AE-EDC9-48A6-BDEA-EB8979300909}" type="sibTrans" cxnId="{D41A4278-C582-400C-AF62-1766A2BF8B8E}">
      <dgm:prSet/>
      <dgm:spPr/>
      <dgm:t>
        <a:bodyPr/>
        <a:lstStyle/>
        <a:p>
          <a:endParaRPr lang="es-ES"/>
        </a:p>
      </dgm:t>
    </dgm:pt>
    <dgm:pt modelId="{0A68B2FB-2D55-40CC-97EA-EB39669245FA}" type="pres">
      <dgm:prSet presAssocID="{5CC98E7F-A473-45B8-A259-E53B102C7DFA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38430C0-3882-4B05-AB34-1C086492F6EF}" type="pres">
      <dgm:prSet presAssocID="{5CC98E7F-A473-45B8-A259-E53B102C7DFA}" presName="matrix" presStyleCnt="0"/>
      <dgm:spPr/>
    </dgm:pt>
    <dgm:pt modelId="{AF7BAD15-C63F-4472-8B6A-F3B36EF9BAC5}" type="pres">
      <dgm:prSet presAssocID="{5CC98E7F-A473-45B8-A259-E53B102C7DFA}" presName="tile1" presStyleLbl="node1" presStyleIdx="0" presStyleCnt="4"/>
      <dgm:spPr/>
    </dgm:pt>
    <dgm:pt modelId="{1B5B51C3-1B76-4BE2-B4BC-75B2DA23C82F}" type="pres">
      <dgm:prSet presAssocID="{5CC98E7F-A473-45B8-A259-E53B102C7DF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A61229B-A15F-43C2-B7C7-5AC7ADE70DE6}" type="pres">
      <dgm:prSet presAssocID="{5CC98E7F-A473-45B8-A259-E53B102C7DFA}" presName="tile2" presStyleLbl="node1" presStyleIdx="1" presStyleCnt="4"/>
      <dgm:spPr/>
    </dgm:pt>
    <dgm:pt modelId="{9C5F714A-E3B7-404A-91D3-DC09287DB874}" type="pres">
      <dgm:prSet presAssocID="{5CC98E7F-A473-45B8-A259-E53B102C7DF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36B3E9E-A903-488E-8944-E9EBA9A93C3F}" type="pres">
      <dgm:prSet presAssocID="{5CC98E7F-A473-45B8-A259-E53B102C7DFA}" presName="tile3" presStyleLbl="node1" presStyleIdx="2" presStyleCnt="4"/>
      <dgm:spPr/>
    </dgm:pt>
    <dgm:pt modelId="{025AB6D8-B692-4BFE-9DD5-EF9D62113551}" type="pres">
      <dgm:prSet presAssocID="{5CC98E7F-A473-45B8-A259-E53B102C7DF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107BA2C-F379-4756-B950-374BC14FD2F3}" type="pres">
      <dgm:prSet presAssocID="{5CC98E7F-A473-45B8-A259-E53B102C7DFA}" presName="tile4" presStyleLbl="node1" presStyleIdx="3" presStyleCnt="4"/>
      <dgm:spPr/>
    </dgm:pt>
    <dgm:pt modelId="{5E9EEB39-C389-4CDA-96DD-571FEB6D19BF}" type="pres">
      <dgm:prSet presAssocID="{5CC98E7F-A473-45B8-A259-E53B102C7DF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1987F2F3-0FE2-4CAF-82E1-E348AC1FCB12}" type="pres">
      <dgm:prSet presAssocID="{5CC98E7F-A473-45B8-A259-E53B102C7DFA}" presName="centerTile" presStyleLbl="fgShp" presStyleIdx="0" presStyleCnt="1" custScaleX="124167">
        <dgm:presLayoutVars>
          <dgm:chMax val="0"/>
          <dgm:chPref val="0"/>
        </dgm:presLayoutVars>
      </dgm:prSet>
      <dgm:spPr/>
    </dgm:pt>
  </dgm:ptLst>
  <dgm:cxnLst>
    <dgm:cxn modelId="{4A334309-56F9-4DB8-8BC8-27EBDC015E5A}" type="presOf" srcId="{4DECCCCB-E812-4482-A446-B8FC794D188E}" destId="{025AB6D8-B692-4BFE-9DD5-EF9D62113551}" srcOrd="1" destOrd="0" presId="urn:microsoft.com/office/officeart/2005/8/layout/matrix1"/>
    <dgm:cxn modelId="{5402060B-C791-43D1-99AD-0DE7781CAFFA}" type="presOf" srcId="{CCC82B5F-A85D-4002-86AA-1190B45FEE35}" destId="{5E9EEB39-C389-4CDA-96DD-571FEB6D19BF}" srcOrd="1" destOrd="0" presId="urn:microsoft.com/office/officeart/2005/8/layout/matrix1"/>
    <dgm:cxn modelId="{19195D19-1636-4A43-B0E2-78A9B50AD957}" type="presOf" srcId="{1FAB4E10-CA66-4224-B9B5-50693265B79B}" destId="{1B5B51C3-1B76-4BE2-B4BC-75B2DA23C82F}" srcOrd="1" destOrd="0" presId="urn:microsoft.com/office/officeart/2005/8/layout/matrix1"/>
    <dgm:cxn modelId="{E4B7203D-0183-4C3B-8224-CC13E7F59379}" type="presOf" srcId="{A2C5FD8F-7B45-4170-B280-ACFE8BD97178}" destId="{9C5F714A-E3B7-404A-91D3-DC09287DB874}" srcOrd="1" destOrd="0" presId="urn:microsoft.com/office/officeart/2005/8/layout/matrix1"/>
    <dgm:cxn modelId="{95F7993F-A7FA-4502-B4F2-F40012488C55}" type="presOf" srcId="{A2C5FD8F-7B45-4170-B280-ACFE8BD97178}" destId="{5A61229B-A15F-43C2-B7C7-5AC7ADE70DE6}" srcOrd="0" destOrd="0" presId="urn:microsoft.com/office/officeart/2005/8/layout/matrix1"/>
    <dgm:cxn modelId="{2F244A5E-71C3-4EB4-B4B9-257692EB4E7B}" srcId="{98FD196D-61A8-4637-AC39-0C7F1965B168}" destId="{1FAB4E10-CA66-4224-B9B5-50693265B79B}" srcOrd="0" destOrd="0" parTransId="{73E2942F-3642-4081-8F97-A4E8FDA3C97B}" sibTransId="{08B3FC54-8F07-4BBC-8239-37C516559467}"/>
    <dgm:cxn modelId="{E8C99E61-8035-4965-A576-0A30D2625496}" srcId="{5CC98E7F-A473-45B8-A259-E53B102C7DFA}" destId="{98FD196D-61A8-4637-AC39-0C7F1965B168}" srcOrd="0" destOrd="0" parTransId="{2591D051-7480-4227-8F69-FEA9EA5625CD}" sibTransId="{AF648E77-FE2E-4AE0-925E-13D5BBF507E7}"/>
    <dgm:cxn modelId="{A263D943-2DCB-404C-8BBA-0AD68CDD6603}" type="presOf" srcId="{98FD196D-61A8-4637-AC39-0C7F1965B168}" destId="{1987F2F3-0FE2-4CAF-82E1-E348AC1FCB12}" srcOrd="0" destOrd="0" presId="urn:microsoft.com/office/officeart/2005/8/layout/matrix1"/>
    <dgm:cxn modelId="{CF7E1465-FBCD-42D2-B7E0-F32696ABE711}" srcId="{98FD196D-61A8-4637-AC39-0C7F1965B168}" destId="{A2C5FD8F-7B45-4170-B280-ACFE8BD97178}" srcOrd="1" destOrd="0" parTransId="{1F0813E9-98C2-4853-9881-1A991D1BB5C0}" sibTransId="{6A2DAAE2-514D-4881-9DD1-09242B54E224}"/>
    <dgm:cxn modelId="{D1943C6A-55CA-4355-A8FE-91E6A7A7A9FD}" type="presOf" srcId="{1FAB4E10-CA66-4224-B9B5-50693265B79B}" destId="{AF7BAD15-C63F-4472-8B6A-F3B36EF9BAC5}" srcOrd="0" destOrd="0" presId="urn:microsoft.com/office/officeart/2005/8/layout/matrix1"/>
    <dgm:cxn modelId="{9873AF6A-2F5F-4F60-892A-E6ECF50D2E24}" srcId="{98FD196D-61A8-4637-AC39-0C7F1965B168}" destId="{4DECCCCB-E812-4482-A446-B8FC794D188E}" srcOrd="2" destOrd="0" parTransId="{ABC6B182-967F-44BE-A7FE-47A37BE31C2B}" sibTransId="{E1AED298-1E7E-414D-84C0-07AA5384374C}"/>
    <dgm:cxn modelId="{D41A4278-C582-400C-AF62-1766A2BF8B8E}" srcId="{98FD196D-61A8-4637-AC39-0C7F1965B168}" destId="{CCC82B5F-A85D-4002-86AA-1190B45FEE35}" srcOrd="3" destOrd="0" parTransId="{AEBC9BAD-B499-4FA0-934F-4E8AE40F9D8E}" sibTransId="{57F4C5AE-EDC9-48A6-BDEA-EB8979300909}"/>
    <dgm:cxn modelId="{30EA388D-F608-4106-A0C0-1EF6C1EBAEA1}" type="presOf" srcId="{4DECCCCB-E812-4482-A446-B8FC794D188E}" destId="{036B3E9E-A903-488E-8944-E9EBA9A93C3F}" srcOrd="0" destOrd="0" presId="urn:microsoft.com/office/officeart/2005/8/layout/matrix1"/>
    <dgm:cxn modelId="{0536F79F-BD8F-4728-A041-EF02A316E295}" type="presOf" srcId="{CCC82B5F-A85D-4002-86AA-1190B45FEE35}" destId="{6107BA2C-F379-4756-B950-374BC14FD2F3}" srcOrd="0" destOrd="0" presId="urn:microsoft.com/office/officeart/2005/8/layout/matrix1"/>
    <dgm:cxn modelId="{4AA699FD-DEE5-4D4C-9E60-47F147565AE3}" type="presOf" srcId="{5CC98E7F-A473-45B8-A259-E53B102C7DFA}" destId="{0A68B2FB-2D55-40CC-97EA-EB39669245FA}" srcOrd="0" destOrd="0" presId="urn:microsoft.com/office/officeart/2005/8/layout/matrix1"/>
    <dgm:cxn modelId="{CA0B38BF-838C-4886-AA39-4A4E24DB0844}" type="presParOf" srcId="{0A68B2FB-2D55-40CC-97EA-EB39669245FA}" destId="{D38430C0-3882-4B05-AB34-1C086492F6EF}" srcOrd="0" destOrd="0" presId="urn:microsoft.com/office/officeart/2005/8/layout/matrix1"/>
    <dgm:cxn modelId="{0951EBF8-49F1-4575-9ED2-178F5F382EDB}" type="presParOf" srcId="{D38430C0-3882-4B05-AB34-1C086492F6EF}" destId="{AF7BAD15-C63F-4472-8B6A-F3B36EF9BAC5}" srcOrd="0" destOrd="0" presId="urn:microsoft.com/office/officeart/2005/8/layout/matrix1"/>
    <dgm:cxn modelId="{A7B8DFEE-6159-47A3-87BF-AEC332ACE462}" type="presParOf" srcId="{D38430C0-3882-4B05-AB34-1C086492F6EF}" destId="{1B5B51C3-1B76-4BE2-B4BC-75B2DA23C82F}" srcOrd="1" destOrd="0" presId="urn:microsoft.com/office/officeart/2005/8/layout/matrix1"/>
    <dgm:cxn modelId="{C6650218-2576-483F-A508-E494DD43E996}" type="presParOf" srcId="{D38430C0-3882-4B05-AB34-1C086492F6EF}" destId="{5A61229B-A15F-43C2-B7C7-5AC7ADE70DE6}" srcOrd="2" destOrd="0" presId="urn:microsoft.com/office/officeart/2005/8/layout/matrix1"/>
    <dgm:cxn modelId="{CB70A755-59E7-4571-A04E-0E216BA78CA3}" type="presParOf" srcId="{D38430C0-3882-4B05-AB34-1C086492F6EF}" destId="{9C5F714A-E3B7-404A-91D3-DC09287DB874}" srcOrd="3" destOrd="0" presId="urn:microsoft.com/office/officeart/2005/8/layout/matrix1"/>
    <dgm:cxn modelId="{9845ED23-43CC-4C7E-AED0-242F3505A54A}" type="presParOf" srcId="{D38430C0-3882-4B05-AB34-1C086492F6EF}" destId="{036B3E9E-A903-488E-8944-E9EBA9A93C3F}" srcOrd="4" destOrd="0" presId="urn:microsoft.com/office/officeart/2005/8/layout/matrix1"/>
    <dgm:cxn modelId="{A87B65D6-D235-4A9E-B546-CB49493BE206}" type="presParOf" srcId="{D38430C0-3882-4B05-AB34-1C086492F6EF}" destId="{025AB6D8-B692-4BFE-9DD5-EF9D62113551}" srcOrd="5" destOrd="0" presId="urn:microsoft.com/office/officeart/2005/8/layout/matrix1"/>
    <dgm:cxn modelId="{A4789B3C-9B7C-4511-A957-9134BCA48BFF}" type="presParOf" srcId="{D38430C0-3882-4B05-AB34-1C086492F6EF}" destId="{6107BA2C-F379-4756-B950-374BC14FD2F3}" srcOrd="6" destOrd="0" presId="urn:microsoft.com/office/officeart/2005/8/layout/matrix1"/>
    <dgm:cxn modelId="{FC5974A6-7D02-432B-B585-53F0F046C18D}" type="presParOf" srcId="{D38430C0-3882-4B05-AB34-1C086492F6EF}" destId="{5E9EEB39-C389-4CDA-96DD-571FEB6D19BF}" srcOrd="7" destOrd="0" presId="urn:microsoft.com/office/officeart/2005/8/layout/matrix1"/>
    <dgm:cxn modelId="{5619B71E-FBC5-4AEF-AEE2-BE2B0EA1FA32}" type="presParOf" srcId="{0A68B2FB-2D55-40CC-97EA-EB39669245FA}" destId="{1987F2F3-0FE2-4CAF-82E1-E348AC1FCB12}" srcOrd="1" destOrd="0" presId="urn:microsoft.com/office/officeart/2005/8/layout/matrix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C98E7F-A473-45B8-A259-E53B102C7DFA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8FD196D-61A8-4637-AC39-0C7F1965B168}">
      <dgm:prSet phldrT="[Texto]" custT="1"/>
      <dgm:spPr>
        <a:solidFill>
          <a:srgbClr val="C0D0E2"/>
        </a:solidFill>
      </dgm:spPr>
      <dgm:t>
        <a:bodyPr/>
        <a:lstStyle/>
        <a:p>
          <a:r>
            <a:rPr lang="es-ES" sz="3200" dirty="0"/>
            <a:t>Ayudas</a:t>
          </a:r>
        </a:p>
      </dgm:t>
    </dgm:pt>
    <dgm:pt modelId="{2591D051-7480-4227-8F69-FEA9EA5625CD}" type="parTrans" cxnId="{E8C99E61-8035-4965-A576-0A30D2625496}">
      <dgm:prSet/>
      <dgm:spPr/>
      <dgm:t>
        <a:bodyPr/>
        <a:lstStyle/>
        <a:p>
          <a:endParaRPr lang="es-ES" sz="3200"/>
        </a:p>
      </dgm:t>
    </dgm:pt>
    <dgm:pt modelId="{AF648E77-FE2E-4AE0-925E-13D5BBF507E7}" type="sibTrans" cxnId="{E8C99E61-8035-4965-A576-0A30D2625496}">
      <dgm:prSet/>
      <dgm:spPr/>
      <dgm:t>
        <a:bodyPr/>
        <a:lstStyle/>
        <a:p>
          <a:endParaRPr lang="es-ES" sz="3200"/>
        </a:p>
      </dgm:t>
    </dgm:pt>
    <dgm:pt modelId="{4DECCCCB-E812-4482-A446-B8FC794D188E}">
      <dgm:prSet phldrT="[Texto]" custT="1"/>
      <dgm:spPr>
        <a:solidFill>
          <a:srgbClr val="C00000"/>
        </a:solidFill>
      </dgm:spPr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sz="3200" b="1" u="none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rPr>
            <a:t>Revisión justificación económica</a:t>
          </a:r>
          <a:endParaRPr lang="es-ES" sz="3200" dirty="0">
            <a:solidFill>
              <a:schemeClr val="bg1"/>
            </a:solidFill>
            <a:effectLst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ABC6B182-967F-44BE-A7FE-47A37BE31C2B}" type="parTrans" cxnId="{9873AF6A-2F5F-4F60-892A-E6ECF50D2E24}">
      <dgm:prSet/>
      <dgm:spPr/>
      <dgm:t>
        <a:bodyPr/>
        <a:lstStyle/>
        <a:p>
          <a:endParaRPr lang="es-ES" sz="3200"/>
        </a:p>
      </dgm:t>
    </dgm:pt>
    <dgm:pt modelId="{E1AED298-1E7E-414D-84C0-07AA5384374C}" type="sibTrans" cxnId="{9873AF6A-2F5F-4F60-892A-E6ECF50D2E24}">
      <dgm:prSet/>
      <dgm:spPr/>
      <dgm:t>
        <a:bodyPr/>
        <a:lstStyle/>
        <a:p>
          <a:endParaRPr lang="es-ES" sz="3200"/>
        </a:p>
      </dgm:t>
    </dgm:pt>
    <dgm:pt modelId="{CCC82B5F-A85D-4002-86AA-1190B45FEE35}">
      <dgm:prSet phldrT="[Texto]" custT="1"/>
      <dgm:spPr>
        <a:solidFill>
          <a:srgbClr val="C00000"/>
        </a:solidFill>
      </dgm:spPr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sz="3200" b="1" u="none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rPr>
            <a:t>Recursos de reposición</a:t>
          </a:r>
        </a:p>
      </dgm:t>
    </dgm:pt>
    <dgm:pt modelId="{AEBC9BAD-B499-4FA0-934F-4E8AE40F9D8E}" type="parTrans" cxnId="{D41A4278-C582-400C-AF62-1766A2BF8B8E}">
      <dgm:prSet/>
      <dgm:spPr/>
      <dgm:t>
        <a:bodyPr/>
        <a:lstStyle/>
        <a:p>
          <a:endParaRPr lang="es-ES" sz="3200"/>
        </a:p>
      </dgm:t>
    </dgm:pt>
    <dgm:pt modelId="{57F4C5AE-EDC9-48A6-BDEA-EB8979300909}" type="sibTrans" cxnId="{D41A4278-C582-400C-AF62-1766A2BF8B8E}">
      <dgm:prSet/>
      <dgm:spPr/>
      <dgm:t>
        <a:bodyPr/>
        <a:lstStyle/>
        <a:p>
          <a:endParaRPr lang="es-ES" sz="3200"/>
        </a:p>
      </dgm:t>
    </dgm:pt>
    <dgm:pt modelId="{7B933F6F-BA93-44FD-8EBA-07F15B13DEAC}">
      <dgm:prSet phldrT="[Texto]" custT="1"/>
      <dgm:spPr>
        <a:solidFill>
          <a:srgbClr val="C00000"/>
        </a:solidFill>
      </dgm:spPr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sz="3200" b="1" u="none" dirty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rPr>
            <a:t>Instrucciones de justificación y seguimiento</a:t>
          </a:r>
          <a:endParaRPr lang="es-ES" sz="3200" dirty="0">
            <a:solidFill>
              <a:schemeClr val="bg1"/>
            </a:solidFill>
            <a:effectLst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D329BA9B-C69F-454C-A585-11B693A22DE7}" type="parTrans" cxnId="{43762227-E427-40B4-B9A9-5B23B5B734C0}">
      <dgm:prSet/>
      <dgm:spPr/>
      <dgm:t>
        <a:bodyPr/>
        <a:lstStyle/>
        <a:p>
          <a:endParaRPr lang="es-ES" sz="3200"/>
        </a:p>
      </dgm:t>
    </dgm:pt>
    <dgm:pt modelId="{42EB0C52-E2B6-4B40-826A-67511C4DCA08}" type="sibTrans" cxnId="{43762227-E427-40B4-B9A9-5B23B5B734C0}">
      <dgm:prSet/>
      <dgm:spPr/>
      <dgm:t>
        <a:bodyPr/>
        <a:lstStyle/>
        <a:p>
          <a:endParaRPr lang="es-ES" sz="3200"/>
        </a:p>
      </dgm:t>
    </dgm:pt>
    <dgm:pt modelId="{8FB2D5B3-CF39-4CA4-BF7D-94C8752A6A01}">
      <dgm:prSet phldrT="[Texto]" custT="1"/>
      <dgm:spPr>
        <a:solidFill>
          <a:srgbClr val="C00000"/>
        </a:solidFill>
      </dgm:spPr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sz="3200" b="1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rPr>
            <a:t>Agilización del pago / gasto</a:t>
          </a:r>
          <a:endParaRPr lang="es-ES" sz="3200" b="1" u="none" dirty="0">
            <a:solidFill>
              <a:schemeClr val="bg1"/>
            </a:solidFill>
            <a:effectLst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1D860C71-E4DA-4B99-8E8D-2331FDD8CBF1}" type="parTrans" cxnId="{3F8F3AE0-8B99-4EC2-9719-4C8B30B0AC29}">
      <dgm:prSet/>
      <dgm:spPr/>
      <dgm:t>
        <a:bodyPr/>
        <a:lstStyle/>
        <a:p>
          <a:endParaRPr lang="es-ES" sz="3200"/>
        </a:p>
      </dgm:t>
    </dgm:pt>
    <dgm:pt modelId="{7D8FDAF5-36A4-4D96-B1C8-86C245FBC94A}" type="sibTrans" cxnId="{3F8F3AE0-8B99-4EC2-9719-4C8B30B0AC29}">
      <dgm:prSet/>
      <dgm:spPr/>
      <dgm:t>
        <a:bodyPr/>
        <a:lstStyle/>
        <a:p>
          <a:endParaRPr lang="es-ES" sz="3200"/>
        </a:p>
      </dgm:t>
    </dgm:pt>
    <dgm:pt modelId="{0A68B2FB-2D55-40CC-97EA-EB39669245FA}" type="pres">
      <dgm:prSet presAssocID="{5CC98E7F-A473-45B8-A259-E53B102C7DFA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38430C0-3882-4B05-AB34-1C086492F6EF}" type="pres">
      <dgm:prSet presAssocID="{5CC98E7F-A473-45B8-A259-E53B102C7DFA}" presName="matrix" presStyleCnt="0"/>
      <dgm:spPr/>
    </dgm:pt>
    <dgm:pt modelId="{AF7BAD15-C63F-4472-8B6A-F3B36EF9BAC5}" type="pres">
      <dgm:prSet presAssocID="{5CC98E7F-A473-45B8-A259-E53B102C7DFA}" presName="tile1" presStyleLbl="node1" presStyleIdx="0" presStyleCnt="4" custLinFactNeighborY="776"/>
      <dgm:spPr/>
    </dgm:pt>
    <dgm:pt modelId="{1B5B51C3-1B76-4BE2-B4BC-75B2DA23C82F}" type="pres">
      <dgm:prSet presAssocID="{5CC98E7F-A473-45B8-A259-E53B102C7DF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A61229B-A15F-43C2-B7C7-5AC7ADE70DE6}" type="pres">
      <dgm:prSet presAssocID="{5CC98E7F-A473-45B8-A259-E53B102C7DFA}" presName="tile2" presStyleLbl="node1" presStyleIdx="1" presStyleCnt="4" custLinFactNeighborY="776"/>
      <dgm:spPr/>
    </dgm:pt>
    <dgm:pt modelId="{9C5F714A-E3B7-404A-91D3-DC09287DB874}" type="pres">
      <dgm:prSet presAssocID="{5CC98E7F-A473-45B8-A259-E53B102C7DF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36B3E9E-A903-488E-8944-E9EBA9A93C3F}" type="pres">
      <dgm:prSet presAssocID="{5CC98E7F-A473-45B8-A259-E53B102C7DFA}" presName="tile3" presStyleLbl="node1" presStyleIdx="2" presStyleCnt="4"/>
      <dgm:spPr/>
    </dgm:pt>
    <dgm:pt modelId="{025AB6D8-B692-4BFE-9DD5-EF9D62113551}" type="pres">
      <dgm:prSet presAssocID="{5CC98E7F-A473-45B8-A259-E53B102C7DF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107BA2C-F379-4756-B950-374BC14FD2F3}" type="pres">
      <dgm:prSet presAssocID="{5CC98E7F-A473-45B8-A259-E53B102C7DFA}" presName="tile4" presStyleLbl="node1" presStyleIdx="3" presStyleCnt="4"/>
      <dgm:spPr/>
    </dgm:pt>
    <dgm:pt modelId="{5E9EEB39-C389-4CDA-96DD-571FEB6D19BF}" type="pres">
      <dgm:prSet presAssocID="{5CC98E7F-A473-45B8-A259-E53B102C7DF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1987F2F3-0FE2-4CAF-82E1-E348AC1FCB12}" type="pres">
      <dgm:prSet presAssocID="{5CC98E7F-A473-45B8-A259-E53B102C7DFA}" presName="centerTile" presStyleLbl="fgShp" presStyleIdx="0" presStyleCnt="1" custScaleX="124167">
        <dgm:presLayoutVars>
          <dgm:chMax val="0"/>
          <dgm:chPref val="0"/>
        </dgm:presLayoutVars>
      </dgm:prSet>
      <dgm:spPr/>
    </dgm:pt>
  </dgm:ptLst>
  <dgm:cxnLst>
    <dgm:cxn modelId="{C30B950B-2047-438D-B832-13827B5087FF}" type="presOf" srcId="{CCC82B5F-A85D-4002-86AA-1190B45FEE35}" destId="{036B3E9E-A903-488E-8944-E9EBA9A93C3F}" srcOrd="0" destOrd="0" presId="urn:microsoft.com/office/officeart/2005/8/layout/matrix1"/>
    <dgm:cxn modelId="{5D0A530F-F7A4-41F4-8570-F64DB3BEB6E8}" type="presOf" srcId="{4DECCCCB-E812-4482-A446-B8FC794D188E}" destId="{5A61229B-A15F-43C2-B7C7-5AC7ADE70DE6}" srcOrd="0" destOrd="0" presId="urn:microsoft.com/office/officeart/2005/8/layout/matrix1"/>
    <dgm:cxn modelId="{3BCC0919-885F-460B-9D1F-454986ECD5D5}" type="presOf" srcId="{7B933F6F-BA93-44FD-8EBA-07F15B13DEAC}" destId="{AF7BAD15-C63F-4472-8B6A-F3B36EF9BAC5}" srcOrd="0" destOrd="0" presId="urn:microsoft.com/office/officeart/2005/8/layout/matrix1"/>
    <dgm:cxn modelId="{993B3721-89B9-4F5C-AD86-27E36911C3D8}" type="presOf" srcId="{CCC82B5F-A85D-4002-86AA-1190B45FEE35}" destId="{025AB6D8-B692-4BFE-9DD5-EF9D62113551}" srcOrd="1" destOrd="0" presId="urn:microsoft.com/office/officeart/2005/8/layout/matrix1"/>
    <dgm:cxn modelId="{43762227-E427-40B4-B9A9-5B23B5B734C0}" srcId="{98FD196D-61A8-4637-AC39-0C7F1965B168}" destId="{7B933F6F-BA93-44FD-8EBA-07F15B13DEAC}" srcOrd="0" destOrd="0" parTransId="{D329BA9B-C69F-454C-A585-11B693A22DE7}" sibTransId="{42EB0C52-E2B6-4B40-826A-67511C4DCA08}"/>
    <dgm:cxn modelId="{E8C99E61-8035-4965-A576-0A30D2625496}" srcId="{5CC98E7F-A473-45B8-A259-E53B102C7DFA}" destId="{98FD196D-61A8-4637-AC39-0C7F1965B168}" srcOrd="0" destOrd="0" parTransId="{2591D051-7480-4227-8F69-FEA9EA5625CD}" sibTransId="{AF648E77-FE2E-4AE0-925E-13D5BBF507E7}"/>
    <dgm:cxn modelId="{5D387463-A6F9-46FB-9DDE-26D56BD7771B}" type="presOf" srcId="{8FB2D5B3-CF39-4CA4-BF7D-94C8752A6A01}" destId="{5E9EEB39-C389-4CDA-96DD-571FEB6D19BF}" srcOrd="1" destOrd="0" presId="urn:microsoft.com/office/officeart/2005/8/layout/matrix1"/>
    <dgm:cxn modelId="{A263D943-2DCB-404C-8BBA-0AD68CDD6603}" type="presOf" srcId="{98FD196D-61A8-4637-AC39-0C7F1965B168}" destId="{1987F2F3-0FE2-4CAF-82E1-E348AC1FCB12}" srcOrd="0" destOrd="0" presId="urn:microsoft.com/office/officeart/2005/8/layout/matrix1"/>
    <dgm:cxn modelId="{54022A45-B172-4550-B4F4-5A1E847D72D4}" type="presOf" srcId="{7B933F6F-BA93-44FD-8EBA-07F15B13DEAC}" destId="{1B5B51C3-1B76-4BE2-B4BC-75B2DA23C82F}" srcOrd="1" destOrd="0" presId="urn:microsoft.com/office/officeart/2005/8/layout/matrix1"/>
    <dgm:cxn modelId="{9873AF6A-2F5F-4F60-892A-E6ECF50D2E24}" srcId="{98FD196D-61A8-4637-AC39-0C7F1965B168}" destId="{4DECCCCB-E812-4482-A446-B8FC794D188E}" srcOrd="1" destOrd="0" parTransId="{ABC6B182-967F-44BE-A7FE-47A37BE31C2B}" sibTransId="{E1AED298-1E7E-414D-84C0-07AA5384374C}"/>
    <dgm:cxn modelId="{D41A4278-C582-400C-AF62-1766A2BF8B8E}" srcId="{98FD196D-61A8-4637-AC39-0C7F1965B168}" destId="{CCC82B5F-A85D-4002-86AA-1190B45FEE35}" srcOrd="2" destOrd="0" parTransId="{AEBC9BAD-B499-4FA0-934F-4E8AE40F9D8E}" sibTransId="{57F4C5AE-EDC9-48A6-BDEA-EB8979300909}"/>
    <dgm:cxn modelId="{6DA97E8C-B0B2-4E39-A882-367B2E0F2748}" type="presOf" srcId="{8FB2D5B3-CF39-4CA4-BF7D-94C8752A6A01}" destId="{6107BA2C-F379-4756-B950-374BC14FD2F3}" srcOrd="0" destOrd="0" presId="urn:microsoft.com/office/officeart/2005/8/layout/matrix1"/>
    <dgm:cxn modelId="{4541B5B0-1459-45E7-B5DF-9B3F498A2EDE}" type="presOf" srcId="{4DECCCCB-E812-4482-A446-B8FC794D188E}" destId="{9C5F714A-E3B7-404A-91D3-DC09287DB874}" srcOrd="1" destOrd="0" presId="urn:microsoft.com/office/officeart/2005/8/layout/matrix1"/>
    <dgm:cxn modelId="{3F8F3AE0-8B99-4EC2-9719-4C8B30B0AC29}" srcId="{98FD196D-61A8-4637-AC39-0C7F1965B168}" destId="{8FB2D5B3-CF39-4CA4-BF7D-94C8752A6A01}" srcOrd="3" destOrd="0" parTransId="{1D860C71-E4DA-4B99-8E8D-2331FDD8CBF1}" sibTransId="{7D8FDAF5-36A4-4D96-B1C8-86C245FBC94A}"/>
    <dgm:cxn modelId="{4AA699FD-DEE5-4D4C-9E60-47F147565AE3}" type="presOf" srcId="{5CC98E7F-A473-45B8-A259-E53B102C7DFA}" destId="{0A68B2FB-2D55-40CC-97EA-EB39669245FA}" srcOrd="0" destOrd="0" presId="urn:microsoft.com/office/officeart/2005/8/layout/matrix1"/>
    <dgm:cxn modelId="{CA0B38BF-838C-4886-AA39-4A4E24DB0844}" type="presParOf" srcId="{0A68B2FB-2D55-40CC-97EA-EB39669245FA}" destId="{D38430C0-3882-4B05-AB34-1C086492F6EF}" srcOrd="0" destOrd="0" presId="urn:microsoft.com/office/officeart/2005/8/layout/matrix1"/>
    <dgm:cxn modelId="{0951EBF8-49F1-4575-9ED2-178F5F382EDB}" type="presParOf" srcId="{D38430C0-3882-4B05-AB34-1C086492F6EF}" destId="{AF7BAD15-C63F-4472-8B6A-F3B36EF9BAC5}" srcOrd="0" destOrd="0" presId="urn:microsoft.com/office/officeart/2005/8/layout/matrix1"/>
    <dgm:cxn modelId="{A7B8DFEE-6159-47A3-87BF-AEC332ACE462}" type="presParOf" srcId="{D38430C0-3882-4B05-AB34-1C086492F6EF}" destId="{1B5B51C3-1B76-4BE2-B4BC-75B2DA23C82F}" srcOrd="1" destOrd="0" presId="urn:microsoft.com/office/officeart/2005/8/layout/matrix1"/>
    <dgm:cxn modelId="{C6650218-2576-483F-A508-E494DD43E996}" type="presParOf" srcId="{D38430C0-3882-4B05-AB34-1C086492F6EF}" destId="{5A61229B-A15F-43C2-B7C7-5AC7ADE70DE6}" srcOrd="2" destOrd="0" presId="urn:microsoft.com/office/officeart/2005/8/layout/matrix1"/>
    <dgm:cxn modelId="{CB70A755-59E7-4571-A04E-0E216BA78CA3}" type="presParOf" srcId="{D38430C0-3882-4B05-AB34-1C086492F6EF}" destId="{9C5F714A-E3B7-404A-91D3-DC09287DB874}" srcOrd="3" destOrd="0" presId="urn:microsoft.com/office/officeart/2005/8/layout/matrix1"/>
    <dgm:cxn modelId="{9845ED23-43CC-4C7E-AED0-242F3505A54A}" type="presParOf" srcId="{D38430C0-3882-4B05-AB34-1C086492F6EF}" destId="{036B3E9E-A903-488E-8944-E9EBA9A93C3F}" srcOrd="4" destOrd="0" presId="urn:microsoft.com/office/officeart/2005/8/layout/matrix1"/>
    <dgm:cxn modelId="{A87B65D6-D235-4A9E-B546-CB49493BE206}" type="presParOf" srcId="{D38430C0-3882-4B05-AB34-1C086492F6EF}" destId="{025AB6D8-B692-4BFE-9DD5-EF9D62113551}" srcOrd="5" destOrd="0" presId="urn:microsoft.com/office/officeart/2005/8/layout/matrix1"/>
    <dgm:cxn modelId="{A4789B3C-9B7C-4511-A957-9134BCA48BFF}" type="presParOf" srcId="{D38430C0-3882-4B05-AB34-1C086492F6EF}" destId="{6107BA2C-F379-4756-B950-374BC14FD2F3}" srcOrd="6" destOrd="0" presId="urn:microsoft.com/office/officeart/2005/8/layout/matrix1"/>
    <dgm:cxn modelId="{FC5974A6-7D02-432B-B585-53F0F046C18D}" type="presParOf" srcId="{D38430C0-3882-4B05-AB34-1C086492F6EF}" destId="{5E9EEB39-C389-4CDA-96DD-571FEB6D19BF}" srcOrd="7" destOrd="0" presId="urn:microsoft.com/office/officeart/2005/8/layout/matrix1"/>
    <dgm:cxn modelId="{5619B71E-FBC5-4AEF-AEE2-BE2B0EA1FA32}" type="presParOf" srcId="{0A68B2FB-2D55-40CC-97EA-EB39669245FA}" destId="{1987F2F3-0FE2-4CAF-82E1-E348AC1FCB12}" srcOrd="1" destOrd="0" presId="urn:microsoft.com/office/officeart/2005/8/layout/matrix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BAD15-C63F-4472-8B6A-F3B36EF9BAC5}">
      <dsp:nvSpPr>
        <dsp:cNvPr id="0" name=""/>
        <dsp:cNvSpPr/>
      </dsp:nvSpPr>
      <dsp:spPr>
        <a:xfrm rot="16200000">
          <a:off x="543954" y="-543954"/>
          <a:ext cx="2783945" cy="3871855"/>
        </a:xfrm>
        <a:prstGeom prst="round1Rect">
          <a:avLst/>
        </a:prstGeom>
        <a:solidFill>
          <a:srgbClr val="C00000"/>
        </a:solidFill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endParaRPr lang="es-ES" sz="2300" kern="1200" dirty="0">
            <a:solidFill>
              <a:schemeClr val="bg1"/>
            </a:solidFill>
            <a:effectLst/>
            <a:ea typeface="Calibri" panose="020F0502020204030204" pitchFamily="34" charset="0"/>
            <a:cs typeface="Arial" panose="020B0604020202020204" pitchFamily="34" charset="0"/>
          </a:endParaRP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s-ES" sz="3200" b="1" u="none" kern="12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rPr>
            <a:t>Optimización y simplificación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endParaRPr lang="es-ES" sz="2000" kern="1200" dirty="0">
            <a:solidFill>
              <a:schemeClr val="bg1"/>
            </a:solidFill>
            <a:effectLst/>
            <a:ea typeface="Calibri" panose="020F0502020204030204" pitchFamily="34" charset="0"/>
            <a:cs typeface="Arial" panose="020B0604020202020204" pitchFamily="34" charset="0"/>
          </a:endParaRPr>
        </a:p>
      </dsp:txBody>
      <dsp:txXfrm rot="5400000">
        <a:off x="0" y="0"/>
        <a:ext cx="3871855" cy="2087959"/>
      </dsp:txXfrm>
    </dsp:sp>
    <dsp:sp modelId="{5A61229B-A15F-43C2-B7C7-5AC7ADE70DE6}">
      <dsp:nvSpPr>
        <dsp:cNvPr id="0" name=""/>
        <dsp:cNvSpPr/>
      </dsp:nvSpPr>
      <dsp:spPr>
        <a:xfrm>
          <a:off x="3871855" y="0"/>
          <a:ext cx="3871855" cy="2783945"/>
        </a:xfrm>
        <a:prstGeom prst="round1Rect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endParaRPr lang="es-ES" sz="3200" b="1" u="none" kern="1200" dirty="0">
            <a:solidFill>
              <a:schemeClr val="bg1"/>
            </a:solidFill>
            <a:ea typeface="Calibri" panose="020F0502020204030204" pitchFamily="34" charset="0"/>
            <a:cs typeface="Arial" panose="020B0604020202020204" pitchFamily="34" charset="0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s-ES" sz="3200" b="1" u="none" kern="1200" dirty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rPr>
            <a:t>Colaboración entre agencias financiadoras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endParaRPr lang="es-ES" sz="1900" kern="1200" dirty="0">
            <a:solidFill>
              <a:schemeClr val="bg1"/>
            </a:solidFill>
            <a:effectLst/>
            <a:ea typeface="Calibri" panose="020F0502020204030204" pitchFamily="34" charset="0"/>
            <a:cs typeface="Arial" panose="020B0604020202020204" pitchFamily="34" charset="0"/>
          </a:endParaRPr>
        </a:p>
      </dsp:txBody>
      <dsp:txXfrm>
        <a:off x="3871855" y="0"/>
        <a:ext cx="3871855" cy="2087959"/>
      </dsp:txXfrm>
    </dsp:sp>
    <dsp:sp modelId="{036B3E9E-A903-488E-8944-E9EBA9A93C3F}">
      <dsp:nvSpPr>
        <dsp:cNvPr id="0" name=""/>
        <dsp:cNvSpPr/>
      </dsp:nvSpPr>
      <dsp:spPr>
        <a:xfrm rot="10800000">
          <a:off x="0" y="2783945"/>
          <a:ext cx="3871855" cy="2783945"/>
        </a:xfrm>
        <a:prstGeom prst="round1Rect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s-ES" sz="3200" b="1" u="none" kern="12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rPr>
            <a:t>Colaboración internacional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endParaRPr lang="es-ES" sz="1900" kern="1200" dirty="0">
            <a:solidFill>
              <a:schemeClr val="bg1"/>
            </a:solidFill>
            <a:effectLst/>
            <a:ea typeface="Calibri" panose="020F0502020204030204" pitchFamily="34" charset="0"/>
            <a:cs typeface="Arial" panose="020B0604020202020204" pitchFamily="34" charset="0"/>
          </a:endParaRPr>
        </a:p>
      </dsp:txBody>
      <dsp:txXfrm rot="10800000">
        <a:off x="0" y="3479931"/>
        <a:ext cx="3871855" cy="2087959"/>
      </dsp:txXfrm>
    </dsp:sp>
    <dsp:sp modelId="{6107BA2C-F379-4756-B950-374BC14FD2F3}">
      <dsp:nvSpPr>
        <dsp:cNvPr id="0" name=""/>
        <dsp:cNvSpPr/>
      </dsp:nvSpPr>
      <dsp:spPr>
        <a:xfrm rot="5400000">
          <a:off x="4415810" y="2239990"/>
          <a:ext cx="2783945" cy="3871855"/>
        </a:xfrm>
        <a:prstGeom prst="round1Rect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s-ES" sz="3200" b="1" u="none" kern="12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rPr>
            <a:t>Estabilización del calendario </a:t>
          </a:r>
        </a:p>
      </dsp:txBody>
      <dsp:txXfrm rot="-5400000">
        <a:off x="3871855" y="3479931"/>
        <a:ext cx="3871855" cy="2087959"/>
      </dsp:txXfrm>
    </dsp:sp>
    <dsp:sp modelId="{1987F2F3-0FE2-4CAF-82E1-E348AC1FCB12}">
      <dsp:nvSpPr>
        <dsp:cNvPr id="0" name=""/>
        <dsp:cNvSpPr/>
      </dsp:nvSpPr>
      <dsp:spPr>
        <a:xfrm>
          <a:off x="2429585" y="2087959"/>
          <a:ext cx="2884540" cy="1391972"/>
        </a:xfrm>
        <a:prstGeom prst="roundRect">
          <a:avLst/>
        </a:prstGeom>
        <a:solidFill>
          <a:srgbClr val="C0D0E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Convocatorias</a:t>
          </a:r>
        </a:p>
      </dsp:txBody>
      <dsp:txXfrm>
        <a:off x="2497535" y="2155909"/>
        <a:ext cx="2748640" cy="12560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BAD15-C63F-4472-8B6A-F3B36EF9BAC5}">
      <dsp:nvSpPr>
        <dsp:cNvPr id="0" name=""/>
        <dsp:cNvSpPr/>
      </dsp:nvSpPr>
      <dsp:spPr>
        <a:xfrm rot="16200000">
          <a:off x="602784" y="-602784"/>
          <a:ext cx="2806390" cy="4011958"/>
        </a:xfrm>
        <a:prstGeom prst="round1Rect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s-ES" sz="3200" b="1" kern="12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rPr>
            <a:t>Simplificación de consultas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endParaRPr lang="es-ES" sz="2000" kern="1200" dirty="0">
            <a:solidFill>
              <a:schemeClr val="bg1"/>
            </a:solidFill>
            <a:effectLst/>
            <a:ea typeface="Calibri" panose="020F0502020204030204" pitchFamily="34" charset="0"/>
            <a:cs typeface="Arial" panose="020B0604020202020204" pitchFamily="34" charset="0"/>
          </a:endParaRPr>
        </a:p>
      </dsp:txBody>
      <dsp:txXfrm rot="5400000">
        <a:off x="-1" y="1"/>
        <a:ext cx="4011958" cy="2104792"/>
      </dsp:txXfrm>
    </dsp:sp>
    <dsp:sp modelId="{5A61229B-A15F-43C2-B7C7-5AC7ADE70DE6}">
      <dsp:nvSpPr>
        <dsp:cNvPr id="0" name=""/>
        <dsp:cNvSpPr/>
      </dsp:nvSpPr>
      <dsp:spPr>
        <a:xfrm>
          <a:off x="4011958" y="0"/>
          <a:ext cx="4011958" cy="2806390"/>
        </a:xfrm>
        <a:prstGeom prst="round1Rect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s-ES" sz="3200" b="1" u="none" kern="1200" dirty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rPr>
            <a:t>Aumento de información pública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endParaRPr lang="es-ES" sz="1900" kern="1200" dirty="0">
            <a:solidFill>
              <a:schemeClr val="bg1"/>
            </a:solidFill>
            <a:effectLst/>
            <a:ea typeface="Calibri" panose="020F0502020204030204" pitchFamily="34" charset="0"/>
            <a:cs typeface="Arial" panose="020B0604020202020204" pitchFamily="34" charset="0"/>
          </a:endParaRPr>
        </a:p>
      </dsp:txBody>
      <dsp:txXfrm>
        <a:off x="4011958" y="0"/>
        <a:ext cx="4011958" cy="2104792"/>
      </dsp:txXfrm>
    </dsp:sp>
    <dsp:sp modelId="{036B3E9E-A903-488E-8944-E9EBA9A93C3F}">
      <dsp:nvSpPr>
        <dsp:cNvPr id="0" name=""/>
        <dsp:cNvSpPr/>
      </dsp:nvSpPr>
      <dsp:spPr>
        <a:xfrm rot="10800000">
          <a:off x="0" y="2806390"/>
          <a:ext cx="4011958" cy="2806390"/>
        </a:xfrm>
        <a:prstGeom prst="round1Rect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s-ES" sz="3200" b="1" u="none" kern="12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rPr>
            <a:t>Mejora de los canales de  información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endParaRPr lang="es-ES" sz="1900" kern="1200" dirty="0">
            <a:solidFill>
              <a:schemeClr val="bg1"/>
            </a:solidFill>
            <a:effectLst/>
            <a:ea typeface="Calibri" panose="020F0502020204030204" pitchFamily="34" charset="0"/>
            <a:cs typeface="Arial" panose="020B0604020202020204" pitchFamily="34" charset="0"/>
          </a:endParaRPr>
        </a:p>
      </dsp:txBody>
      <dsp:txXfrm rot="10800000">
        <a:off x="0" y="3507988"/>
        <a:ext cx="4011958" cy="2104792"/>
      </dsp:txXfrm>
    </dsp:sp>
    <dsp:sp modelId="{6107BA2C-F379-4756-B950-374BC14FD2F3}">
      <dsp:nvSpPr>
        <dsp:cNvPr id="0" name=""/>
        <dsp:cNvSpPr/>
      </dsp:nvSpPr>
      <dsp:spPr>
        <a:xfrm rot="5400000">
          <a:off x="4614742" y="2203606"/>
          <a:ext cx="2806390" cy="4011958"/>
        </a:xfrm>
        <a:prstGeom prst="round1Rect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s-ES" sz="3200" b="1" u="none" kern="12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rPr>
            <a:t>Nuevos grupos de interlocución</a:t>
          </a:r>
        </a:p>
      </dsp:txBody>
      <dsp:txXfrm rot="-5400000">
        <a:off x="4011958" y="3507988"/>
        <a:ext cx="4011958" cy="2104792"/>
      </dsp:txXfrm>
    </dsp:sp>
    <dsp:sp modelId="{1987F2F3-0FE2-4CAF-82E1-E348AC1FCB12}">
      <dsp:nvSpPr>
        <dsp:cNvPr id="0" name=""/>
        <dsp:cNvSpPr/>
      </dsp:nvSpPr>
      <dsp:spPr>
        <a:xfrm>
          <a:off x="2517499" y="2104792"/>
          <a:ext cx="2988917" cy="1403195"/>
        </a:xfrm>
        <a:prstGeom prst="roundRect">
          <a:avLst/>
        </a:prstGeom>
        <a:solidFill>
          <a:srgbClr val="C0D0E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Comunicación</a:t>
          </a:r>
        </a:p>
      </dsp:txBody>
      <dsp:txXfrm>
        <a:off x="2585997" y="2173290"/>
        <a:ext cx="2851921" cy="12661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BAD15-C63F-4472-8B6A-F3B36EF9BAC5}">
      <dsp:nvSpPr>
        <dsp:cNvPr id="0" name=""/>
        <dsp:cNvSpPr/>
      </dsp:nvSpPr>
      <dsp:spPr>
        <a:xfrm rot="16200000">
          <a:off x="536109" y="-514085"/>
          <a:ext cx="2838140" cy="3910358"/>
        </a:xfrm>
        <a:prstGeom prst="round1Rect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s-ES" sz="3200" b="1" u="none" kern="1200" dirty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rPr>
            <a:t>Instrucciones de justificación y seguimiento</a:t>
          </a:r>
          <a:endParaRPr lang="es-ES" sz="3200" kern="1200" dirty="0">
            <a:solidFill>
              <a:schemeClr val="bg1"/>
            </a:solidFill>
            <a:effectLst/>
            <a:ea typeface="Calibri" panose="020F0502020204030204" pitchFamily="34" charset="0"/>
            <a:cs typeface="Arial" panose="020B0604020202020204" pitchFamily="34" charset="0"/>
          </a:endParaRPr>
        </a:p>
      </dsp:txBody>
      <dsp:txXfrm rot="5400000">
        <a:off x="0" y="22024"/>
        <a:ext cx="3910358" cy="2128605"/>
      </dsp:txXfrm>
    </dsp:sp>
    <dsp:sp modelId="{5A61229B-A15F-43C2-B7C7-5AC7ADE70DE6}">
      <dsp:nvSpPr>
        <dsp:cNvPr id="0" name=""/>
        <dsp:cNvSpPr/>
      </dsp:nvSpPr>
      <dsp:spPr>
        <a:xfrm>
          <a:off x="3910358" y="22023"/>
          <a:ext cx="3910358" cy="2838140"/>
        </a:xfrm>
        <a:prstGeom prst="round1Rect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s-ES" sz="3200" b="1" u="none" kern="12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rPr>
            <a:t>Revisión justificación económica</a:t>
          </a:r>
          <a:endParaRPr lang="es-ES" sz="3200" kern="1200" dirty="0">
            <a:solidFill>
              <a:schemeClr val="bg1"/>
            </a:solidFill>
            <a:effectLst/>
            <a:ea typeface="Calibri" panose="020F0502020204030204" pitchFamily="34" charset="0"/>
            <a:cs typeface="Arial" panose="020B0604020202020204" pitchFamily="34" charset="0"/>
          </a:endParaRPr>
        </a:p>
      </dsp:txBody>
      <dsp:txXfrm>
        <a:off x="3910358" y="22023"/>
        <a:ext cx="3910358" cy="2128605"/>
      </dsp:txXfrm>
    </dsp:sp>
    <dsp:sp modelId="{036B3E9E-A903-488E-8944-E9EBA9A93C3F}">
      <dsp:nvSpPr>
        <dsp:cNvPr id="0" name=""/>
        <dsp:cNvSpPr/>
      </dsp:nvSpPr>
      <dsp:spPr>
        <a:xfrm rot="10800000">
          <a:off x="0" y="2838140"/>
          <a:ext cx="3910358" cy="2838140"/>
        </a:xfrm>
        <a:prstGeom prst="round1Rect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s-ES" sz="3200" b="1" u="none" kern="12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rPr>
            <a:t>Recursos de reposición</a:t>
          </a:r>
        </a:p>
      </dsp:txBody>
      <dsp:txXfrm rot="10800000">
        <a:off x="0" y="3547675"/>
        <a:ext cx="3910358" cy="2128605"/>
      </dsp:txXfrm>
    </dsp:sp>
    <dsp:sp modelId="{6107BA2C-F379-4756-B950-374BC14FD2F3}">
      <dsp:nvSpPr>
        <dsp:cNvPr id="0" name=""/>
        <dsp:cNvSpPr/>
      </dsp:nvSpPr>
      <dsp:spPr>
        <a:xfrm rot="5400000">
          <a:off x="4446467" y="2302031"/>
          <a:ext cx="2838140" cy="3910358"/>
        </a:xfrm>
        <a:prstGeom prst="round1Rect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s-ES" sz="3200" b="1" kern="12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rPr>
            <a:t>Agilización del pago / gasto</a:t>
          </a:r>
          <a:endParaRPr lang="es-ES" sz="3200" b="1" u="none" kern="1200" dirty="0">
            <a:solidFill>
              <a:schemeClr val="bg1"/>
            </a:solidFill>
            <a:effectLst/>
            <a:ea typeface="Calibri" panose="020F0502020204030204" pitchFamily="34" charset="0"/>
            <a:cs typeface="Arial" panose="020B0604020202020204" pitchFamily="34" charset="0"/>
          </a:endParaRPr>
        </a:p>
      </dsp:txBody>
      <dsp:txXfrm rot="-5400000">
        <a:off x="3910359" y="3547675"/>
        <a:ext cx="3910358" cy="2128605"/>
      </dsp:txXfrm>
    </dsp:sp>
    <dsp:sp modelId="{1987F2F3-0FE2-4CAF-82E1-E348AC1FCB12}">
      <dsp:nvSpPr>
        <dsp:cNvPr id="0" name=""/>
        <dsp:cNvSpPr/>
      </dsp:nvSpPr>
      <dsp:spPr>
        <a:xfrm>
          <a:off x="2453746" y="2128605"/>
          <a:ext cx="2913224" cy="1419070"/>
        </a:xfrm>
        <a:prstGeom prst="roundRect">
          <a:avLst/>
        </a:prstGeom>
        <a:solidFill>
          <a:srgbClr val="C0D0E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Ayudas</a:t>
          </a:r>
        </a:p>
      </dsp:txBody>
      <dsp:txXfrm>
        <a:off x="2523019" y="2197878"/>
        <a:ext cx="2774678" cy="12805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536931F9-F49A-7E3F-2F73-0E4AF30F32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36F889-CA83-9D4E-D4AF-757778A661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C102E-C4F0-3B4C-9E02-2DA7DAEB9588}" type="datetimeFigureOut">
              <a:rPr lang="es-ES" smtClean="0"/>
              <a:t>12/11/2024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C0908C2-4A29-B042-5B52-0A8ACB3EB0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3359049-1067-6102-3279-6C3DBFD94B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FCBF3-6C9E-6E44-9898-76A258B972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53338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362DF-60C3-7B48-8689-93A1FE013228}" type="datetimeFigureOut">
              <a:rPr lang="es-ES" smtClean="0"/>
              <a:t>12/11/2024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B78BA-FB8E-794B-AA89-0BF964BFDD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53669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2B78BA-FB8E-794B-AA89-0BF964BFDD10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641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9804EE-B555-C6AB-1F2B-B665FEF8B3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C0376F1-EB4C-8F48-1B86-D50F527A3B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F839AB-D951-3B9C-2F95-F15C8BEC3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Cuenca, 13, 14 y 15 de noviembre de 2024</a:t>
            </a:r>
          </a:p>
        </p:txBody>
      </p:sp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24D215C7-2036-813B-2B18-80AA01F26F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963" y="201000"/>
            <a:ext cx="102398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8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BD7A69-98CE-4FCE-FF88-B1DF8CF95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8981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FC1B94E-6075-D648-BF5D-C640B5A089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39578" y="898141"/>
            <a:ext cx="6172200" cy="54799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0A4F48A-6C8D-258E-135A-3871815F6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2163" y="258921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6" name="Imagen 5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C9049D07-009B-6D6E-16FD-A1215C3BFB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963" y="201000"/>
            <a:ext cx="1023987" cy="720000"/>
          </a:xfrm>
          <a:prstGeom prst="rect">
            <a:avLst/>
          </a:prstGeom>
        </p:spPr>
      </p:pic>
      <p:sp>
        <p:nvSpPr>
          <p:cNvPr id="7" name="Marcador de fecha 2">
            <a:extLst>
              <a:ext uri="{FF2B5EF4-FFF2-40B4-BE49-F238E27FC236}">
                <a16:creationId xmlns:a16="http://schemas.microsoft.com/office/drawing/2014/main" id="{424519C7-969B-A014-43C9-3C0F90DB44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432426"/>
            <a:ext cx="2743200" cy="365125"/>
          </a:xfrm>
        </p:spPr>
        <p:txBody>
          <a:bodyPr/>
          <a:lstStyle/>
          <a:p>
            <a:r>
              <a:rPr lang="es-ES"/>
              <a:t>Cuenca, 13, 14 y 15 de noviembre de 2024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4214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C3C0B6-9A29-849F-765C-8EC476323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8177" y="30638"/>
            <a:ext cx="7847974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B5E4B9-3808-A4B1-E91B-0D3DA793C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75205"/>
            <a:ext cx="10515600" cy="361044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F8B95F-8AE9-07B4-E5D3-670CF282E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Cuenca, 13, 14 y 15 de noviembre de 2024</a:t>
            </a:r>
          </a:p>
        </p:txBody>
      </p:sp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73573D23-1794-65B7-430C-C92D42B3B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962" y="209626"/>
            <a:ext cx="102398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85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A6EF53-AAD3-2F25-4504-CA3093817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9686" y="43130"/>
            <a:ext cx="7981277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9968780-EF87-055C-A7EF-B71E4E5A14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432426"/>
            <a:ext cx="2743200" cy="365125"/>
          </a:xfrm>
        </p:spPr>
        <p:txBody>
          <a:bodyPr/>
          <a:lstStyle/>
          <a:p>
            <a:r>
              <a:rPr lang="es-ES"/>
              <a:t>Cuenca, 13, 14 y 15 de noviembre de 2024</a:t>
            </a:r>
            <a:endParaRPr lang="es-ES" dirty="0"/>
          </a:p>
        </p:txBody>
      </p:sp>
      <p:pic>
        <p:nvPicPr>
          <p:cNvPr id="4" name="Imagen 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7DD1ACCD-FCD9-78A9-33BA-34942A8BBE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963" y="201000"/>
            <a:ext cx="102398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24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8E6120-9B25-C7B0-1DC0-4134BDE3A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02F1D61-BC40-6FB5-8B67-D66591E36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EFA16BC6-935E-B8B8-7D7C-B04815C3A5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963" y="201000"/>
            <a:ext cx="1023987" cy="720000"/>
          </a:xfrm>
          <a:prstGeom prst="rect">
            <a:avLst/>
          </a:prstGeom>
        </p:spPr>
      </p:pic>
      <p:sp>
        <p:nvSpPr>
          <p:cNvPr id="6" name="Marcador de fecha 2">
            <a:extLst>
              <a:ext uri="{FF2B5EF4-FFF2-40B4-BE49-F238E27FC236}">
                <a16:creationId xmlns:a16="http://schemas.microsoft.com/office/drawing/2014/main" id="{9F172121-54DA-64A1-8869-C96E9B8472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432426"/>
            <a:ext cx="2743200" cy="365125"/>
          </a:xfrm>
        </p:spPr>
        <p:txBody>
          <a:bodyPr/>
          <a:lstStyle/>
          <a:p>
            <a:r>
              <a:rPr lang="es-ES"/>
              <a:t>Cuenca, 13, 14 y 15 de noviembre de 2024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8651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25A68B-0503-DAB5-F23C-EA9A90608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644" y="34491"/>
            <a:ext cx="787776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F5651F-1289-304B-29F9-09391A25D4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1787" y="1682151"/>
            <a:ext cx="5181600" cy="469333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5F67FEA-D88B-6FC1-19E4-EB779FEFB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5787" y="1682151"/>
            <a:ext cx="5181600" cy="469333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6" name="Imagen 5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138B0E63-A0B9-93E5-1901-CA655A1101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963" y="201000"/>
            <a:ext cx="1023987" cy="720000"/>
          </a:xfrm>
          <a:prstGeom prst="rect">
            <a:avLst/>
          </a:prstGeom>
        </p:spPr>
      </p:pic>
      <p:sp>
        <p:nvSpPr>
          <p:cNvPr id="7" name="Marcador de fecha 2">
            <a:extLst>
              <a:ext uri="{FF2B5EF4-FFF2-40B4-BE49-F238E27FC236}">
                <a16:creationId xmlns:a16="http://schemas.microsoft.com/office/drawing/2014/main" id="{0CD253CA-E0E5-C2FC-040D-D24EE430E1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432426"/>
            <a:ext cx="2743200" cy="365125"/>
          </a:xfrm>
        </p:spPr>
        <p:txBody>
          <a:bodyPr/>
          <a:lstStyle/>
          <a:p>
            <a:r>
              <a:rPr lang="es-ES"/>
              <a:t>Cuenca, 13, 14 y 15 de noviembre de 2024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06232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428F1F-6CD1-E64F-D8BB-C7F5A6FD0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897813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D89E1C8-D211-290D-2607-B907F95E3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4" y="250507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0775E85-2B46-DE98-00F2-A2D244C448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29000"/>
            <a:ext cx="5157787" cy="294910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C9715EB-D3E3-FBB2-365C-29265030E2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6" y="250507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2D2722D-A151-A5E6-5BB4-B9C564AE82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429000"/>
            <a:ext cx="5183188" cy="294910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pic>
        <p:nvPicPr>
          <p:cNvPr id="8" name="Imagen 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4A7939D0-40DB-A19E-08B6-3B0DC9F9F4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963" y="201000"/>
            <a:ext cx="1023987" cy="720000"/>
          </a:xfrm>
          <a:prstGeom prst="rect">
            <a:avLst/>
          </a:prstGeom>
        </p:spPr>
      </p:pic>
      <p:sp>
        <p:nvSpPr>
          <p:cNvPr id="9" name="Marcador de fecha 2">
            <a:extLst>
              <a:ext uri="{FF2B5EF4-FFF2-40B4-BE49-F238E27FC236}">
                <a16:creationId xmlns:a16="http://schemas.microsoft.com/office/drawing/2014/main" id="{C4A48908-F543-A127-9078-733FCEF649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432426"/>
            <a:ext cx="2743200" cy="365125"/>
          </a:xfrm>
        </p:spPr>
        <p:txBody>
          <a:bodyPr/>
          <a:lstStyle/>
          <a:p>
            <a:r>
              <a:rPr lang="es-ES"/>
              <a:t>Cuenca, 13, 14 y 15 de noviembre de 2024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70510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21CC77-5CA7-88A2-F6EA-1F3E38834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787" y="112823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4" name="Imagen 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8F74090C-00C1-E58D-7D03-B9CB5B4052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963" y="201000"/>
            <a:ext cx="1023987" cy="720000"/>
          </a:xfrm>
          <a:prstGeom prst="rect">
            <a:avLst/>
          </a:prstGeom>
        </p:spPr>
      </p:pic>
      <p:sp>
        <p:nvSpPr>
          <p:cNvPr id="5" name="Marcador de fecha 2">
            <a:extLst>
              <a:ext uri="{FF2B5EF4-FFF2-40B4-BE49-F238E27FC236}">
                <a16:creationId xmlns:a16="http://schemas.microsoft.com/office/drawing/2014/main" id="{F276EAE3-636C-7565-D972-F23501B1DB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432426"/>
            <a:ext cx="2743200" cy="365125"/>
          </a:xfrm>
        </p:spPr>
        <p:txBody>
          <a:bodyPr/>
          <a:lstStyle/>
          <a:p>
            <a:r>
              <a:rPr lang="es-ES"/>
              <a:t>Cuenca, 13, 14 y 15 de noviembre de 2024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71779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9935CBE-790F-C87D-11AD-151451FF8E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963" y="201000"/>
            <a:ext cx="1023987" cy="720000"/>
          </a:xfrm>
          <a:prstGeom prst="rect">
            <a:avLst/>
          </a:prstGeom>
        </p:spPr>
      </p:pic>
      <p:sp>
        <p:nvSpPr>
          <p:cNvPr id="4" name="Marcador de fecha 2">
            <a:extLst>
              <a:ext uri="{FF2B5EF4-FFF2-40B4-BE49-F238E27FC236}">
                <a16:creationId xmlns:a16="http://schemas.microsoft.com/office/drawing/2014/main" id="{DC594386-5927-DDC0-98CC-7C7CD6960B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432426"/>
            <a:ext cx="2743200" cy="365125"/>
          </a:xfrm>
        </p:spPr>
        <p:txBody>
          <a:bodyPr/>
          <a:lstStyle/>
          <a:p>
            <a:r>
              <a:rPr lang="es-ES"/>
              <a:t>Cuenca, 13, 14 y 15 de noviembre de 2024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53971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953D96-3E98-41E7-3CBC-79FFF5FAF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981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D614C7-ED2A-1FB7-C15A-5C1877112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898142"/>
            <a:ext cx="6172200" cy="54473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ADCDEAD-345F-B73F-DEBE-7698C02A2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447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6" name="Imagen 5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AC1597C8-04EA-A86C-B7FF-BF08A56190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963" y="201000"/>
            <a:ext cx="1023987" cy="720000"/>
          </a:xfrm>
          <a:prstGeom prst="rect">
            <a:avLst/>
          </a:prstGeom>
        </p:spPr>
      </p:pic>
      <p:sp>
        <p:nvSpPr>
          <p:cNvPr id="7" name="Marcador de fecha 2">
            <a:extLst>
              <a:ext uri="{FF2B5EF4-FFF2-40B4-BE49-F238E27FC236}">
                <a16:creationId xmlns:a16="http://schemas.microsoft.com/office/drawing/2014/main" id="{7450832D-34BB-1CCE-E644-674B92DED4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432426"/>
            <a:ext cx="2743200" cy="365125"/>
          </a:xfrm>
        </p:spPr>
        <p:txBody>
          <a:bodyPr/>
          <a:lstStyle/>
          <a:p>
            <a:r>
              <a:rPr lang="es-ES"/>
              <a:t>Cuenca, 13, 14 y 15 de noviembre de 2024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85795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503300E-0547-CCDD-7E64-9C555058F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787" y="11892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1AE6C41-EC8A-132D-E866-B5BC57640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514799"/>
            <a:ext cx="10515600" cy="3662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82AE98-32DE-0766-D4FD-CEF56E9AE2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3781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s-ES"/>
              <a:t>Cuenca, 13, 14 y 15 de noviembre de 2024</a:t>
            </a:r>
            <a:endParaRPr lang="es-ES" dirty="0"/>
          </a:p>
        </p:txBody>
      </p:sp>
      <p:pic>
        <p:nvPicPr>
          <p:cNvPr id="10" name="Imagen 9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A901EDEF-35FA-3E24-3D2B-D6CB1A99EA7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-2979738" y="3142635"/>
            <a:ext cx="6721475" cy="572729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58628895-6683-9DEF-26ED-5EA0B4727E71}"/>
              </a:ext>
            </a:extLst>
          </p:cNvPr>
          <p:cNvGrpSpPr/>
          <p:nvPr userDrawn="1"/>
        </p:nvGrpSpPr>
        <p:grpSpPr>
          <a:xfrm>
            <a:off x="668383" y="143350"/>
            <a:ext cx="2270287" cy="1026835"/>
            <a:chOff x="668383" y="143350"/>
            <a:chExt cx="2270287" cy="1026835"/>
          </a:xfrm>
        </p:grpSpPr>
        <p:pic>
          <p:nvPicPr>
            <p:cNvPr id="14" name="Imagen 13" descr="Interfaz de usuario gráfica, Texto, Aplicación, Word&#10;&#10;Descripción generada automáticamente">
              <a:extLst>
                <a:ext uri="{FF2B5EF4-FFF2-40B4-BE49-F238E27FC236}">
                  <a16:creationId xmlns:a16="http://schemas.microsoft.com/office/drawing/2014/main" id="{A7FDA578-8DFA-2A80-127C-E810D63825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6670" y="630185"/>
              <a:ext cx="1272000" cy="540000"/>
            </a:xfrm>
            <a:prstGeom prst="rect">
              <a:avLst/>
            </a:prstGeom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D01BA1E5-CF65-3840-FA9F-67BC655ABE72}"/>
                </a:ext>
              </a:extLst>
            </p:cNvPr>
            <p:cNvSpPr txBox="1"/>
            <p:nvPr userDrawn="1"/>
          </p:nvSpPr>
          <p:spPr>
            <a:xfrm>
              <a:off x="668383" y="143350"/>
              <a:ext cx="2027499" cy="522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s-ES" sz="1200" dirty="0"/>
                <a:t>XXX Jornadas</a:t>
              </a:r>
            </a:p>
            <a:p>
              <a:pPr>
                <a:lnSpc>
                  <a:spcPts val="1100"/>
                </a:lnSpc>
              </a:pPr>
              <a:r>
                <a:rPr lang="es-ES" sz="1200" b="1" dirty="0"/>
                <a:t>Investigación </a:t>
              </a:r>
              <a:r>
                <a:rPr lang="es-ES" sz="1200" b="0" dirty="0"/>
                <a:t>de las</a:t>
              </a:r>
            </a:p>
            <a:p>
              <a:pPr>
                <a:lnSpc>
                  <a:spcPts val="1100"/>
                </a:lnSpc>
              </a:pPr>
              <a:r>
                <a:rPr lang="es-ES" sz="1200" b="1" dirty="0"/>
                <a:t>Universidades Españolas</a:t>
              </a:r>
            </a:p>
          </p:txBody>
        </p:sp>
      </p:grpSp>
      <p:pic>
        <p:nvPicPr>
          <p:cNvPr id="9" name="Imagen 8" descr="Un 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6EDB83A4-87E2-73F4-ADE2-7CE248DA638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87" y="630185"/>
            <a:ext cx="816000" cy="504000"/>
          </a:xfrm>
          <a:prstGeom prst="rect">
            <a:avLst/>
          </a:prstGeom>
        </p:spPr>
      </p:pic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7BF16EA6-C93F-7ECF-4C83-1ABE98FF2E2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963" y="201000"/>
            <a:ext cx="102398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6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openxmlformats.org/officeDocument/2006/relationships/image" Target="../media/image33.svg"/><Relationship Id="rId5" Type="http://schemas.openxmlformats.org/officeDocument/2006/relationships/diagramColors" Target="../diagrams/colors2.xml"/><Relationship Id="rId10" Type="http://schemas.openxmlformats.org/officeDocument/2006/relationships/image" Target="../media/image32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1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51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45.png"/><Relationship Id="rId12" Type="http://schemas.openxmlformats.org/officeDocument/2006/relationships/image" Target="../media/image50.sv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openxmlformats.org/officeDocument/2006/relationships/image" Target="../media/image49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48.sv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sv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openxmlformats.org/officeDocument/2006/relationships/image" Target="../media/image19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8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8B9AAE-FC92-6D56-4D09-E260E8C4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956800" cy="2387600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C00000"/>
                </a:solidFill>
              </a:rPr>
              <a:t>Programa Agiliza de la </a:t>
            </a:r>
            <a:br>
              <a:rPr lang="es-ES" b="1" dirty="0">
                <a:solidFill>
                  <a:srgbClr val="C00000"/>
                </a:solidFill>
              </a:rPr>
            </a:br>
            <a:r>
              <a:rPr lang="es-ES" b="1" dirty="0">
                <a:solidFill>
                  <a:srgbClr val="C00000"/>
                </a:solidFill>
              </a:rPr>
              <a:t>Agencia Estatal de Investigación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8BE9177-2458-72D6-E7ED-B00EC1F5DC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7290" y="4802830"/>
            <a:ext cx="9144000" cy="1655762"/>
          </a:xfrm>
        </p:spPr>
        <p:txBody>
          <a:bodyPr/>
          <a:lstStyle/>
          <a:p>
            <a:pPr algn="ctr"/>
            <a:r>
              <a:rPr lang="es-ES" dirty="0"/>
              <a:t>Domènec Espriu</a:t>
            </a:r>
          </a:p>
          <a:p>
            <a:pPr algn="ctr"/>
            <a:r>
              <a:rPr lang="es-ES" dirty="0"/>
              <a:t>Director AEI</a:t>
            </a:r>
          </a:p>
        </p:txBody>
      </p:sp>
    </p:spTree>
    <p:extLst>
      <p:ext uri="{BB962C8B-B14F-4D97-AF65-F5344CB8AC3E}">
        <p14:creationId xmlns:p14="http://schemas.microsoft.com/office/powerpoint/2010/main" val="2157961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6ABF9-48A4-8A43-0866-0DE3D25FC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7144C169-44EC-75EA-ED74-6BF4B0AB3F31}"/>
              </a:ext>
            </a:extLst>
          </p:cNvPr>
          <p:cNvSpPr>
            <a:spLocks noGrp="1"/>
          </p:cNvSpPr>
          <p:nvPr/>
        </p:nvSpPr>
        <p:spPr>
          <a:xfrm>
            <a:off x="838200" y="4220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rgbClr val="C00000"/>
                </a:solidFill>
              </a:rPr>
              <a:t>Convocatorias</a:t>
            </a: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919E1850-0BE2-8CE8-C894-50229A67E3D9}"/>
              </a:ext>
            </a:extLst>
          </p:cNvPr>
          <p:cNvSpPr>
            <a:spLocks noGrp="1"/>
          </p:cNvSpPr>
          <p:nvPr/>
        </p:nvSpPr>
        <p:spPr>
          <a:xfrm>
            <a:off x="1080000" y="1620000"/>
            <a:ext cx="77914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s-ES" dirty="0">
                <a:solidFill>
                  <a:srgbClr val="C00000"/>
                </a:solidFill>
              </a:rPr>
              <a:t>Optimización y simplificación</a:t>
            </a:r>
          </a:p>
          <a:p>
            <a:pPr lvl="0">
              <a:buFont typeface="Courier New" panose="02070309020205020404" pitchFamily="49" charset="0"/>
              <a:buChar char="o"/>
            </a:pPr>
            <a:endParaRPr lang="es-ES" sz="2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es-E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Unificación y cambios en convocatorias</a:t>
            </a:r>
          </a:p>
          <a:p>
            <a:pPr lvl="1"/>
            <a:r>
              <a:rPr lang="es-ES" dirty="0">
                <a:ea typeface="Calibri" panose="020F0502020204030204" pitchFamily="34" charset="0"/>
                <a:cs typeface="Arial" panose="020B0604020202020204" pitchFamily="34" charset="0"/>
              </a:rPr>
              <a:t> PID </a:t>
            </a:r>
            <a:r>
              <a:rPr lang="es-ES" dirty="0">
                <a:solidFill>
                  <a:schemeClr val="tx2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+ Predoctorales</a:t>
            </a:r>
          </a:p>
          <a:p>
            <a:pPr lvl="1"/>
            <a:r>
              <a:rPr lang="es-E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ea typeface="Calibri" panose="020F0502020204030204" pitchFamily="34" charset="0"/>
                <a:cs typeface="Arial" panose="020B0604020202020204" pitchFamily="34" charset="0"/>
              </a:rPr>
              <a:t>CEX</a:t>
            </a:r>
            <a:r>
              <a:rPr lang="es-E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solidFill>
                  <a:schemeClr val="tx2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+ Predoctorales</a:t>
            </a:r>
          </a:p>
          <a:p>
            <a:pPr lvl="1"/>
            <a:r>
              <a:rPr lang="es-ES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RYC</a:t>
            </a:r>
            <a:r>
              <a:rPr lang="es-ES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+  </a:t>
            </a:r>
            <a:r>
              <a:rPr lang="es-ES" dirty="0">
                <a:solidFill>
                  <a:schemeClr val="tx2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incentivo a la </a:t>
            </a:r>
            <a:r>
              <a:rPr lang="es-ES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atracción de talento</a:t>
            </a:r>
          </a:p>
          <a:p>
            <a:pPr lvl="1"/>
            <a:r>
              <a:rPr lang="es-ES" dirty="0">
                <a:ea typeface="Calibri" panose="020F0502020204030204" pitchFamily="34" charset="0"/>
                <a:cs typeface="Arial" panose="020B0604020202020204" pitchFamily="34" charset="0"/>
              </a:rPr>
              <a:t> GPE </a:t>
            </a:r>
            <a:r>
              <a:rPr lang="es-ES" dirty="0">
                <a:solidFill>
                  <a:schemeClr val="tx2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s-ES" dirty="0" err="1">
                <a:solidFill>
                  <a:schemeClr val="tx2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EUIN</a:t>
            </a:r>
            <a:r>
              <a:rPr lang="es-ES" dirty="0">
                <a:solidFill>
                  <a:schemeClr val="tx2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ea typeface="Calibri" panose="020F0502020204030204" pitchFamily="34" charset="0"/>
                <a:cs typeface="Arial" panose="020B0604020202020204" pitchFamily="34" charset="0"/>
              </a:rPr>
              <a:t>(I</a:t>
            </a:r>
            <a:r>
              <a:rPr lang="es-ES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nternacionalización en </a:t>
            </a:r>
            <a:r>
              <a:rPr lang="es-ES" dirty="0">
                <a:ea typeface="Calibri" panose="020F0502020204030204" pitchFamily="34" charset="0"/>
                <a:cs typeface="Arial" panose="020B0604020202020204" pitchFamily="34" charset="0"/>
              </a:rPr>
              <a:t>gestión)</a:t>
            </a:r>
          </a:p>
          <a:p>
            <a:pPr lvl="0"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es-ES" sz="2400" dirty="0">
                <a:ea typeface="Calibri" panose="020F0502020204030204" pitchFamily="34" charset="0"/>
                <a:cs typeface="Arial" panose="020B0604020202020204" pitchFamily="34" charset="0"/>
              </a:rPr>
              <a:t>Ampliación de la concesión directa en Proyectos de Colaboración Internacional en diversos supuestos</a:t>
            </a:r>
            <a:endParaRPr lang="es-ES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1BE6EDF-E5F2-E276-9623-91BD1E516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69427" y="3073154"/>
            <a:ext cx="2825778" cy="2727427"/>
          </a:xfrm>
          <a:prstGeom prst="rect">
            <a:avLst/>
          </a:prstGeom>
        </p:spPr>
      </p:pic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F73140C-B1B0-6CBA-9E19-DEE543D15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Cuenca, 13, 14 y 15 de noviembre de 2024</a:t>
            </a:r>
            <a:endParaRPr lang="es-ES" dirty="0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6E78AE42-597A-57BC-7FA1-7642918E2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3773" t="57074" r="74020" b="39794"/>
          <a:stretch/>
        </p:blipFill>
        <p:spPr>
          <a:xfrm>
            <a:off x="9000000" y="1440000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12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733EB-39BF-F219-8130-3928F4CA5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C91A7A56-1D7E-21DA-BDCD-6F1A39C80697}"/>
              </a:ext>
            </a:extLst>
          </p:cNvPr>
          <p:cNvSpPr>
            <a:spLocks noGrp="1"/>
          </p:cNvSpPr>
          <p:nvPr/>
        </p:nvSpPr>
        <p:spPr>
          <a:xfrm>
            <a:off x="838200" y="4220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rgbClr val="C00000"/>
                </a:solidFill>
              </a:rPr>
              <a:t>Convocatorias</a:t>
            </a:r>
          </a:p>
        </p:txBody>
      </p:sp>
      <p:sp>
        <p:nvSpPr>
          <p:cNvPr id="14" name="Marcador de contenido 3">
            <a:extLst>
              <a:ext uri="{FF2B5EF4-FFF2-40B4-BE49-F238E27FC236}">
                <a16:creationId xmlns:a16="http://schemas.microsoft.com/office/drawing/2014/main" id="{FE29AC2F-630C-279E-194D-98704CE292CA}"/>
              </a:ext>
            </a:extLst>
          </p:cNvPr>
          <p:cNvSpPr>
            <a:spLocks noGrp="1"/>
          </p:cNvSpPr>
          <p:nvPr/>
        </p:nvSpPr>
        <p:spPr>
          <a:xfrm>
            <a:off x="1080000" y="1620000"/>
            <a:ext cx="105156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s-ES" dirty="0">
                <a:solidFill>
                  <a:srgbClr val="C00000"/>
                </a:solidFill>
              </a:rPr>
              <a:t>Colaboración entre agencias financiadoras</a:t>
            </a:r>
            <a:endParaRPr lang="es-ES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es-E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Acuerdos con agencias financiadoras regionales e internacionales</a:t>
            </a:r>
          </a:p>
          <a:p>
            <a:pPr lvl="0"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es-E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Mejora de coordinación con CDTI</a:t>
            </a:r>
            <a:r>
              <a:rPr lang="es-ES" sz="2400" dirty="0">
                <a:ea typeface="Calibri" panose="020F0502020204030204" pitchFamily="34" charset="0"/>
                <a:cs typeface="Arial" panose="020B0604020202020204" pitchFamily="34" charset="0"/>
              </a:rPr>
              <a:t> y</a:t>
            </a:r>
            <a:r>
              <a:rPr lang="es-E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FECYT</a:t>
            </a:r>
          </a:p>
          <a:p>
            <a:pPr lvl="1"/>
            <a:r>
              <a:rPr lang="es-ES" dirty="0">
                <a:ea typeface="Calibri" panose="020F0502020204030204" pitchFamily="34" charset="0"/>
                <a:cs typeface="Arial" panose="020B0604020202020204" pitchFamily="34" charset="0"/>
              </a:rPr>
              <a:t>Para ayudas: Transmisiones 2023 y 2024 con CDTI</a:t>
            </a:r>
          </a:p>
          <a:p>
            <a:pPr lvl="1"/>
            <a:r>
              <a:rPr lang="es-ES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Para impulsar la participación </a:t>
            </a:r>
            <a:r>
              <a:rPr lang="es-ES" dirty="0"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lang="es-ES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actuaciones internacionales y la presencia europea de la AEI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823C01B-60CE-E0A4-0A9D-1E9C685C2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0"/>
          <a:stretch/>
        </p:blipFill>
        <p:spPr>
          <a:xfrm>
            <a:off x="2670147" y="4385948"/>
            <a:ext cx="6426831" cy="2040254"/>
          </a:xfrm>
          <a:prstGeom prst="rect">
            <a:avLst/>
          </a:prstGeom>
        </p:spPr>
      </p:pic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736AF29-462B-A8A9-D430-FC1833F0D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Cuenca, 13, 14 y 15 de noviembre de 2024</a:t>
            </a:r>
            <a:endParaRPr lang="es-ES" dirty="0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7EADC13A-7689-6482-81B8-483AB1723D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06693" y="1170000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93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B7E05A-9CF7-1992-1197-B0F00B971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D9C9F86F-1B16-6FA0-0351-F7E1ACF6A1E0}"/>
              </a:ext>
            </a:extLst>
          </p:cNvPr>
          <p:cNvSpPr>
            <a:spLocks noGrp="1"/>
          </p:cNvSpPr>
          <p:nvPr/>
        </p:nvSpPr>
        <p:spPr>
          <a:xfrm>
            <a:off x="838200" y="4220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rgbClr val="C00000"/>
                </a:solidFill>
              </a:rPr>
              <a:t>Convocatorias</a:t>
            </a: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C1F03EEC-9359-B191-7E4D-F7B8FC85E3EF}"/>
              </a:ext>
            </a:extLst>
          </p:cNvPr>
          <p:cNvSpPr>
            <a:spLocks noGrp="1"/>
          </p:cNvSpPr>
          <p:nvPr/>
        </p:nvSpPr>
        <p:spPr>
          <a:xfrm>
            <a:off x="1080000" y="1620000"/>
            <a:ext cx="102325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s-ES" dirty="0">
                <a:solidFill>
                  <a:srgbClr val="C00000"/>
                </a:solidFill>
              </a:rPr>
              <a:t>Colaboración internacional</a:t>
            </a:r>
          </a:p>
          <a:p>
            <a:pPr lvl="0">
              <a:buFont typeface="Courier New" panose="02070309020205020404" pitchFamily="49" charset="0"/>
              <a:buChar char="o"/>
            </a:pPr>
            <a:endParaRPr lang="es-ES" sz="2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2400" dirty="0" err="1">
                <a:ea typeface="Calibri" panose="020F0502020204030204" pitchFamily="34" charset="0"/>
                <a:cs typeface="Arial" panose="020B0604020202020204" pitchFamily="34" charset="0"/>
              </a:rPr>
              <a:t>WEAVE</a:t>
            </a:r>
            <a:r>
              <a:rPr lang="es-ES" sz="2400" dirty="0">
                <a:ea typeface="Calibri" panose="020F0502020204030204" pitchFamily="34" charset="0"/>
                <a:cs typeface="Arial" panose="020B0604020202020204" pitchFamily="34" charset="0"/>
              </a:rPr>
              <a:t> (Europa) y ENTRELAZAR (LAC y otros)</a:t>
            </a:r>
            <a:endParaRPr lang="es-ES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CC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es-E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Grupos españoles en convocatorias de otros países</a:t>
            </a:r>
          </a:p>
          <a:p>
            <a:pPr lvl="0">
              <a:buClr>
                <a:srgbClr val="CC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es-ES" sz="2400" dirty="0">
                <a:ea typeface="Calibri" panose="020F0502020204030204" pitchFamily="34" charset="0"/>
                <a:cs typeface="Arial" panose="020B0604020202020204" pitchFamily="34" charset="0"/>
              </a:rPr>
              <a:t>Grupos extranjeros en Proyectos Generación de Conocimiento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6883EF92-E85A-22DC-9613-B264B8864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83" y="5555407"/>
            <a:ext cx="7093493" cy="678328"/>
          </a:xfrm>
          <a:prstGeom prst="rect">
            <a:avLst/>
          </a:prstGeom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33614505-7A9D-2AEB-372D-265FC53F2108}"/>
              </a:ext>
            </a:extLst>
          </p:cNvPr>
          <p:cNvGrpSpPr>
            <a:grpSpLocks noChangeAspect="1"/>
          </p:cNvGrpSpPr>
          <p:nvPr/>
        </p:nvGrpSpPr>
        <p:grpSpPr>
          <a:xfrm>
            <a:off x="982683" y="4543545"/>
            <a:ext cx="4458389" cy="825753"/>
            <a:chOff x="21951" y="1195076"/>
            <a:chExt cx="12061347" cy="2233924"/>
          </a:xfrm>
        </p:grpSpPr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818ECF83-0A81-EB2A-1723-E1D938EE8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702" y="1195076"/>
              <a:ext cx="11974596" cy="1133424"/>
            </a:xfrm>
            <a:prstGeom prst="rect">
              <a:avLst/>
            </a:prstGeom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EB9B9CED-0B73-7D11-E55C-C38A931FD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951" y="2346926"/>
              <a:ext cx="11974596" cy="1082074"/>
            </a:xfrm>
            <a:prstGeom prst="rect">
              <a:avLst/>
            </a:prstGeom>
          </p:spPr>
        </p:pic>
      </p:grpSp>
      <p:pic>
        <p:nvPicPr>
          <p:cNvPr id="12" name="Imagen 11">
            <a:extLst>
              <a:ext uri="{FF2B5EF4-FFF2-40B4-BE49-F238E27FC236}">
                <a16:creationId xmlns:a16="http://schemas.microsoft.com/office/drawing/2014/main" id="{1D32B493-AA31-989D-BA6A-016E551C7F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206" y="4564532"/>
            <a:ext cx="3690499" cy="2251899"/>
          </a:xfrm>
          <a:prstGeom prst="rect">
            <a:avLst/>
          </a:prstGeo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7A9721-18F8-18F0-073A-A8939E1C4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Cuenca, 13, 14 y 15 de noviembre de 2024</a:t>
            </a:r>
            <a:endParaRPr lang="es-E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97F059B-8EE3-0562-9C01-9F4D1161043D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00000" y="1440000"/>
            <a:ext cx="900000" cy="90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08543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66E333-655F-E669-3F15-9D2C78126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817436C5-B509-B224-8A5F-39AE4D45EB09}"/>
              </a:ext>
            </a:extLst>
          </p:cNvPr>
          <p:cNvSpPr>
            <a:spLocks noGrp="1"/>
          </p:cNvSpPr>
          <p:nvPr/>
        </p:nvSpPr>
        <p:spPr>
          <a:xfrm>
            <a:off x="838200" y="4220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rgbClr val="C00000"/>
                </a:solidFill>
              </a:rPr>
              <a:t>Convocatorias</a:t>
            </a:r>
          </a:p>
        </p:txBody>
      </p:sp>
      <p:sp>
        <p:nvSpPr>
          <p:cNvPr id="14" name="Marcador de contenido 3">
            <a:extLst>
              <a:ext uri="{FF2B5EF4-FFF2-40B4-BE49-F238E27FC236}">
                <a16:creationId xmlns:a16="http://schemas.microsoft.com/office/drawing/2014/main" id="{15D3BB97-887B-A97A-2278-AE405B6F8212}"/>
              </a:ext>
            </a:extLst>
          </p:cNvPr>
          <p:cNvSpPr>
            <a:spLocks noGrp="1"/>
          </p:cNvSpPr>
          <p:nvPr/>
        </p:nvSpPr>
        <p:spPr>
          <a:xfrm>
            <a:off x="1080000" y="1620000"/>
            <a:ext cx="54263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s-ES" dirty="0">
                <a:solidFill>
                  <a:srgbClr val="C00000"/>
                </a:solidFill>
              </a:rPr>
              <a:t>Estabilización del calendario</a:t>
            </a:r>
          </a:p>
          <a:p>
            <a:pPr marL="0" lvl="0" indent="0">
              <a:buNone/>
            </a:pPr>
            <a:endParaRPr lang="es-ES" dirty="0">
              <a:solidFill>
                <a:srgbClr val="C00000"/>
              </a:solidFill>
            </a:endParaRPr>
          </a:p>
          <a:p>
            <a:pPr lvl="0"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es-ES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Mejora de la eficacia en los procesos</a:t>
            </a:r>
          </a:p>
          <a:p>
            <a:pPr lvl="1"/>
            <a:r>
              <a:rPr lang="es-ES" sz="1800" dirty="0"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s-ES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 han disminuido los tiempos de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s-ES" sz="14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Solicitud:</a:t>
            </a:r>
            <a:r>
              <a:rPr lang="es-ES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de media, </a:t>
            </a:r>
            <a:r>
              <a:rPr lang="es-ES" sz="14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6,5 meses </a:t>
            </a:r>
            <a:r>
              <a:rPr lang="es-ES" sz="1400" dirty="0">
                <a:solidFill>
                  <a:schemeClr val="tx2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a partir del cierre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s-ES" sz="14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Evaluación</a:t>
            </a:r>
            <a:r>
              <a:rPr lang="es-ES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: de media, </a:t>
            </a:r>
            <a:r>
              <a:rPr lang="es-ES" sz="14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menos de 3 meses</a:t>
            </a:r>
          </a:p>
          <a:p>
            <a:pPr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es-ES" sz="2000" dirty="0">
                <a:ea typeface="Calibri" panose="020F0502020204030204" pitchFamily="34" charset="0"/>
                <a:cs typeface="Arial" panose="020B0604020202020204" pitchFamily="34" charset="0"/>
              </a:rPr>
              <a:t>Mejora de la información</a:t>
            </a:r>
          </a:p>
          <a:p>
            <a:pPr lvl="1"/>
            <a:r>
              <a:rPr lang="es-ES" sz="1600" dirty="0">
                <a:ea typeface="Calibri" panose="020F0502020204030204" pitchFamily="34" charset="0"/>
                <a:cs typeface="Arial" panose="020B0604020202020204" pitchFamily="34" charset="0"/>
              </a:rPr>
              <a:t>Actualización trimestral o cuando es necesaria</a:t>
            </a:r>
            <a:endParaRPr lang="es-ES" sz="1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ES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Mejora de la estabilidad del calendario</a:t>
            </a:r>
          </a:p>
          <a:p>
            <a:pPr lvl="1"/>
            <a:r>
              <a:rPr lang="es-ES" sz="1600" dirty="0">
                <a:ea typeface="Calibri" panose="020F0502020204030204" pitchFamily="34" charset="0"/>
                <a:cs typeface="Arial" panose="020B0604020202020204" pitchFamily="34" charset="0"/>
              </a:rPr>
              <a:t>Escenario de convocatorias estable</a:t>
            </a:r>
          </a:p>
          <a:p>
            <a:pPr lvl="1"/>
            <a:r>
              <a:rPr lang="es-ES" sz="16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Alcance de </a:t>
            </a:r>
            <a:r>
              <a:rPr lang="es-ES" sz="1600" dirty="0">
                <a:ea typeface="Calibri" panose="020F0502020204030204" pitchFamily="34" charset="0"/>
                <a:cs typeface="Arial" panose="020B0604020202020204" pitchFamily="34" charset="0"/>
              </a:rPr>
              <a:t>convocatorias estable</a:t>
            </a:r>
          </a:p>
          <a:p>
            <a:pPr lvl="1"/>
            <a:r>
              <a:rPr lang="es-ES" sz="16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Presupuestos estables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6227B14-4A11-5985-912D-DCB6B1195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8333" y="2263764"/>
            <a:ext cx="6083668" cy="4333885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FDC1B2F-2AC3-54C8-2EBF-CC770092A5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487511"/>
            <a:ext cx="2743200" cy="365125"/>
          </a:xfrm>
        </p:spPr>
        <p:txBody>
          <a:bodyPr/>
          <a:lstStyle/>
          <a:p>
            <a:r>
              <a:rPr lang="es-ES" dirty="0"/>
              <a:t>Cuenca, 13, 14 y 15 de noviembre de 2024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6A8A421A-BAFF-4595-36CC-7BDD092DFE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00000" y="1440000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42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94024-7A50-0C03-80FF-FF6458408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2631F256-1A17-8132-9C4D-13877F999A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3215775"/>
              </p:ext>
            </p:extLst>
          </p:nvPr>
        </p:nvGraphicFramePr>
        <p:xfrm>
          <a:off x="2656783" y="1104900"/>
          <a:ext cx="8023917" cy="5612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D4367C04-A77E-8825-81AA-6288537802AD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" t="1498" r="2897" b="1"/>
          <a:stretch/>
        </p:blipFill>
        <p:spPr>
          <a:xfrm>
            <a:off x="2978053" y="2928075"/>
            <a:ext cx="900000" cy="900000"/>
          </a:xfrm>
          <a:prstGeom prst="ellipse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EC508296-A38F-0160-542D-1E7817C8947D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83115" t="66186" r="14647" b="30751"/>
          <a:stretch/>
        </p:blipFill>
        <p:spPr>
          <a:xfrm>
            <a:off x="9434097" y="2924903"/>
            <a:ext cx="900000" cy="900001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AD819738-7A4F-B13A-E4D5-157E695FC349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84623" t="74125" r="13217" b="22790"/>
          <a:stretch/>
        </p:blipFill>
        <p:spPr>
          <a:xfrm>
            <a:off x="2978053" y="3959224"/>
            <a:ext cx="900000" cy="900000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A44F6B89-7144-7FF3-CADA-03915C6C4E66}"/>
              </a:ext>
            </a:extLst>
          </p:cNvPr>
          <p:cNvPicPr>
            <a:picLocks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85256" t="83142" r="12539" b="13733"/>
          <a:stretch/>
        </p:blipFill>
        <p:spPr>
          <a:xfrm>
            <a:off x="9434097" y="3960180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15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1D78B-1DDF-E753-D072-C4590E5D0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97140F66-0B7A-CF5A-B666-E8DAF9C4A33E}"/>
              </a:ext>
            </a:extLst>
          </p:cNvPr>
          <p:cNvSpPr>
            <a:spLocks noGrp="1"/>
          </p:cNvSpPr>
          <p:nvPr/>
        </p:nvSpPr>
        <p:spPr>
          <a:xfrm>
            <a:off x="838200" y="4220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rgbClr val="C00000"/>
                </a:solidFill>
              </a:rPr>
              <a:t>Comunicación</a:t>
            </a: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2DEF7E0F-7EE7-D2E1-28F0-345324CDAD2B}"/>
              </a:ext>
            </a:extLst>
          </p:cNvPr>
          <p:cNvSpPr>
            <a:spLocks noGrp="1"/>
          </p:cNvSpPr>
          <p:nvPr/>
        </p:nvSpPr>
        <p:spPr>
          <a:xfrm>
            <a:off x="1080000" y="1619999"/>
            <a:ext cx="7339724" cy="4658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s-ES" dirty="0">
                <a:solidFill>
                  <a:srgbClr val="CC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Simplificación de consultas</a:t>
            </a:r>
            <a:endParaRPr lang="es-ES" sz="2800" dirty="0">
              <a:solidFill>
                <a:srgbClr val="CC000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s-ES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es-ES" sz="24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AURIA</a:t>
            </a:r>
            <a:r>
              <a:rPr lang="es-E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ES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Asistente Unificado de Respuestas a consultas</a:t>
            </a:r>
          </a:p>
          <a:p>
            <a:r>
              <a:rPr lang="es-E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Mejora de la atención al usuario en la gestión de </a:t>
            </a:r>
            <a:r>
              <a:rPr lang="es-ES" sz="18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las  </a:t>
            </a:r>
            <a:r>
              <a:rPr lang="es-ES" sz="1800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&gt; 68.000 </a:t>
            </a:r>
            <a:r>
              <a:rPr lang="es-ES" sz="18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consultas recibidas por la AEI</a:t>
            </a:r>
            <a:r>
              <a:rPr lang="es-E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.</a:t>
            </a:r>
          </a:p>
          <a:p>
            <a:r>
              <a:rPr lang="es-E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Simplificación del acceso </a:t>
            </a:r>
            <a:r>
              <a:rPr lang="es-ES" sz="18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 la AEI: f</a:t>
            </a:r>
            <a:r>
              <a:rPr lang="es-E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ormulario web como único punto de acceso en lugar de los buzones por convocatorias actuales</a:t>
            </a:r>
            <a:r>
              <a:rPr lang="es-ES" sz="18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.</a:t>
            </a:r>
            <a:endParaRPr lang="es-ES" sz="18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es-E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Seguimiento en un entorno específico para asegurar un tiempo de respuesta y una calidad adecuada.</a:t>
            </a:r>
          </a:p>
          <a:p>
            <a:r>
              <a:rPr lang="es-E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Se introducirán herramientas basadas en la inteligencia artificial para mejorar la eficiencia en las propuestas de respuestas, que serán siempre supervisadas por los gestores.</a:t>
            </a:r>
            <a:endParaRPr lang="es-ES" sz="18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s-ES" sz="2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8E0E0AD-01C6-7F3B-61E9-37D8B7805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955" y="2593697"/>
            <a:ext cx="3684960" cy="368496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102BBB7-53F7-A02C-B750-8F86538CE686}"/>
              </a:ext>
            </a:extLst>
          </p:cNvPr>
          <p:cNvSpPr txBox="1"/>
          <p:nvPr/>
        </p:nvSpPr>
        <p:spPr>
          <a:xfrm>
            <a:off x="8661524" y="6215179"/>
            <a:ext cx="3301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highlight>
                  <a:srgbClr val="FFFF00"/>
                </a:highlight>
              </a:rPr>
              <a:t>PREVISTO 1</a:t>
            </a:r>
            <a:r>
              <a:rPr lang="es-ES" baseline="30000" dirty="0">
                <a:highlight>
                  <a:srgbClr val="FFFF00"/>
                </a:highlight>
              </a:rPr>
              <a:t>ER</a:t>
            </a:r>
            <a:r>
              <a:rPr lang="es-ES" dirty="0">
                <a:highlight>
                  <a:srgbClr val="FFFF00"/>
                </a:highlight>
              </a:rPr>
              <a:t> TRIMESTRE 2025!</a:t>
            </a: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F39F86EB-80DC-F2D4-7BB7-4A9526207647}"/>
              </a:ext>
            </a:extLst>
          </p:cNvPr>
          <p:cNvSpPr/>
          <p:nvPr/>
        </p:nvSpPr>
        <p:spPr>
          <a:xfrm>
            <a:off x="7920000" y="1620000"/>
            <a:ext cx="1031913" cy="59439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Marcador de fecha 7">
            <a:extLst>
              <a:ext uri="{FF2B5EF4-FFF2-40B4-BE49-F238E27FC236}">
                <a16:creationId xmlns:a16="http://schemas.microsoft.com/office/drawing/2014/main" id="{A18299C2-13CB-A02F-45AD-37433EBBB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Cuenca, 13, 14 y 15 de noviembre de 2024</a:t>
            </a:r>
            <a:endParaRPr lang="es-E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84FE88B-50C1-DA63-AF4D-1A7FF9540C1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" t="1498" r="2897" b="1"/>
          <a:stretch/>
        </p:blipFill>
        <p:spPr>
          <a:xfrm>
            <a:off x="9000000" y="1440000"/>
            <a:ext cx="900000" cy="90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35583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FE9ED-28BD-5F77-5E44-CC3225817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CD9E15E1-94D4-8090-6FB5-980C3057A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018" y="1788434"/>
            <a:ext cx="2840982" cy="325554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F9E3E1CD-4203-4084-FA79-3C9AECDE94D8}"/>
              </a:ext>
            </a:extLst>
          </p:cNvPr>
          <p:cNvSpPr>
            <a:spLocks noGrp="1"/>
          </p:cNvSpPr>
          <p:nvPr/>
        </p:nvSpPr>
        <p:spPr>
          <a:xfrm>
            <a:off x="838200" y="4220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rgbClr val="C00000"/>
                </a:solidFill>
              </a:rPr>
              <a:t>Comunicación</a:t>
            </a:r>
          </a:p>
        </p:txBody>
      </p:sp>
      <p:sp>
        <p:nvSpPr>
          <p:cNvPr id="14" name="Marcador de contenido 3">
            <a:extLst>
              <a:ext uri="{FF2B5EF4-FFF2-40B4-BE49-F238E27FC236}">
                <a16:creationId xmlns:a16="http://schemas.microsoft.com/office/drawing/2014/main" id="{4742158C-343B-AAAD-CF06-326D6D484B3B}"/>
              </a:ext>
            </a:extLst>
          </p:cNvPr>
          <p:cNvSpPr>
            <a:spLocks noGrp="1"/>
          </p:cNvSpPr>
          <p:nvPr/>
        </p:nvSpPr>
        <p:spPr>
          <a:xfrm>
            <a:off x="1080000" y="1620000"/>
            <a:ext cx="700157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s-ES" dirty="0">
                <a:solidFill>
                  <a:srgbClr val="C00000"/>
                </a:solidFill>
              </a:rPr>
              <a:t>Aumento de información pública</a:t>
            </a:r>
            <a:endParaRPr lang="es-ES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SzPct val="120000"/>
            </a:pPr>
            <a:r>
              <a:rPr lang="es-E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Incremento de los informes de convocatorias</a:t>
            </a:r>
          </a:p>
          <a:p>
            <a:pPr lvl="1"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es-ES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Sobre resultado de concesiones </a:t>
            </a:r>
          </a:p>
          <a:p>
            <a:pPr lvl="1"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es-ES" sz="2000" dirty="0">
                <a:ea typeface="Calibri" panose="020F0502020204030204" pitchFamily="34" charset="0"/>
                <a:cs typeface="Arial" panose="020B0604020202020204" pitchFamily="34" charset="0"/>
              </a:rPr>
              <a:t>Sobre el </a:t>
            </a:r>
            <a:r>
              <a:rPr lang="es-ES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seguimiento de las ayudas</a:t>
            </a:r>
          </a:p>
          <a:p>
            <a:pPr marL="457200" lvl="1" indent="0">
              <a:buClr>
                <a:srgbClr val="FF0000"/>
              </a:buClr>
              <a:buSzPct val="120000"/>
              <a:buNone/>
            </a:pPr>
            <a:endParaRPr lang="es-ES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E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Noticias sobre la </a:t>
            </a:r>
            <a:r>
              <a:rPr lang="es-ES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ciencia financiada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s-ES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Impacto en medios de comunicación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s-ES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Más de 3.600 impactos en medios anualmente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s-ES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Valor publicitario equivalente </a:t>
            </a:r>
            <a:r>
              <a:rPr lang="es-ES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VPE</a:t>
            </a:r>
            <a:r>
              <a:rPr lang="es-ES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12,8 M€</a:t>
            </a:r>
          </a:p>
          <a:p>
            <a:pPr marL="0" lvl="0" indent="0">
              <a:buNone/>
            </a:pPr>
            <a:endParaRPr lang="es-ES" dirty="0">
              <a:solidFill>
                <a:srgbClr val="CC000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21055B0F-265C-BB9D-243F-EF4D4F377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308" y="2785509"/>
            <a:ext cx="2369584" cy="245111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9E587FB-25D6-A3EF-2FB2-A54FFE4C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336" y="4892607"/>
            <a:ext cx="3168619" cy="18302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A7A74DF0-D309-C130-F920-DEB2C642BC81}"/>
              </a:ext>
            </a:extLst>
          </p:cNvPr>
          <p:cNvSpPr/>
          <p:nvPr/>
        </p:nvSpPr>
        <p:spPr>
          <a:xfrm>
            <a:off x="5078774" y="5572209"/>
            <a:ext cx="986147" cy="211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AA425ACC-1AD2-C5E0-1E6F-2C0F038C9E26}"/>
              </a:ext>
            </a:extLst>
          </p:cNvPr>
          <p:cNvSpPr/>
          <p:nvPr/>
        </p:nvSpPr>
        <p:spPr>
          <a:xfrm>
            <a:off x="1812557" y="5572209"/>
            <a:ext cx="986147" cy="211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C563EA21-728A-ABA6-33D3-03A79D942B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890" y="5282907"/>
            <a:ext cx="5216012" cy="1259549"/>
          </a:xfrm>
          <a:prstGeom prst="rect">
            <a:avLst/>
          </a:prstGeom>
        </p:spPr>
      </p:pic>
      <p:sp>
        <p:nvSpPr>
          <p:cNvPr id="25" name="Flecha: hacia la izquierda 24">
            <a:extLst>
              <a:ext uri="{FF2B5EF4-FFF2-40B4-BE49-F238E27FC236}">
                <a16:creationId xmlns:a16="http://schemas.microsoft.com/office/drawing/2014/main" id="{48E655E4-DF3A-25FE-7C88-2B0CF8C0ECA5}"/>
              </a:ext>
            </a:extLst>
          </p:cNvPr>
          <p:cNvSpPr/>
          <p:nvPr/>
        </p:nvSpPr>
        <p:spPr>
          <a:xfrm>
            <a:off x="7920000" y="1620001"/>
            <a:ext cx="1031913" cy="59439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23AF0CB2-ED94-88DE-7D05-36DE47468826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83115" t="66186" r="14647" b="30751"/>
          <a:stretch/>
        </p:blipFill>
        <p:spPr>
          <a:xfrm>
            <a:off x="9000000" y="1440000"/>
            <a:ext cx="900000" cy="90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47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61A460-024B-BCE4-FE5E-73403CA7B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979E2477-ADD2-56C8-F2C2-81C1EA612ED8}"/>
              </a:ext>
            </a:extLst>
          </p:cNvPr>
          <p:cNvSpPr>
            <a:spLocks noGrp="1"/>
          </p:cNvSpPr>
          <p:nvPr/>
        </p:nvSpPr>
        <p:spPr>
          <a:xfrm>
            <a:off x="838200" y="4220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rgbClr val="C00000"/>
                </a:solidFill>
              </a:rPr>
              <a:t>Comunicación</a:t>
            </a: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745B8E41-EE06-FA3A-6CBC-5902AE38E45D}"/>
              </a:ext>
            </a:extLst>
          </p:cNvPr>
          <p:cNvSpPr>
            <a:spLocks noGrp="1"/>
          </p:cNvSpPr>
          <p:nvPr/>
        </p:nvSpPr>
        <p:spPr>
          <a:xfrm>
            <a:off x="1061338" y="1631068"/>
            <a:ext cx="1065295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s-ES" dirty="0">
                <a:solidFill>
                  <a:srgbClr val="C00000"/>
                </a:solidFill>
              </a:rPr>
              <a:t>Mejora de los canales de información</a:t>
            </a:r>
            <a:endParaRPr lang="es-ES" sz="2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es-E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Nueva </a:t>
            </a:r>
            <a:r>
              <a:rPr lang="es-ES" sz="2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newsletter</a:t>
            </a:r>
            <a:endParaRPr lang="es-ES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es-ES" sz="2400" dirty="0">
                <a:ea typeface="Calibri" panose="020F0502020204030204" pitchFamily="34" charset="0"/>
                <a:cs typeface="Arial" panose="020B0604020202020204" pitchFamily="34" charset="0"/>
              </a:rPr>
              <a:t>Nuevos datos desagregados por genero</a:t>
            </a:r>
          </a:p>
          <a:p>
            <a:pPr>
              <a:buClr>
                <a:srgbClr val="FF0000"/>
              </a:buClr>
              <a:buSzPct val="120000"/>
              <a:buFont typeface="Courier New" panose="02070309020205020404" pitchFamily="49" charset="0"/>
              <a:buChar char="o"/>
            </a:pPr>
            <a:r>
              <a:rPr lang="es-ES" sz="2400" b="1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ARCADE</a:t>
            </a:r>
            <a:r>
              <a:rPr lang="es-ES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Análisis y Registro de Concesiones </a:t>
            </a:r>
          </a:p>
          <a:p>
            <a:pPr marL="0" indent="0">
              <a:buClr>
                <a:srgbClr val="FF0000"/>
              </a:buClr>
              <a:buSzPct val="120000"/>
              <a:buNone/>
            </a:pPr>
            <a:r>
              <a:rPr lang="es-ES" sz="24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Ayudas y Datos Estadísticos </a:t>
            </a:r>
            <a:endParaRPr lang="es-ES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FF0000"/>
              </a:buClr>
              <a:buSzPct val="120000"/>
              <a:buNone/>
            </a:pPr>
            <a:endParaRPr lang="es-ES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endParaRPr lang="es-ES" sz="2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endParaRPr lang="es-ES" sz="2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099B98D-6023-ECE2-667E-70E7F57C8F0F}"/>
              </a:ext>
            </a:extLst>
          </p:cNvPr>
          <p:cNvGrpSpPr/>
          <p:nvPr/>
        </p:nvGrpSpPr>
        <p:grpSpPr>
          <a:xfrm>
            <a:off x="896995" y="4141211"/>
            <a:ext cx="3272158" cy="1984638"/>
            <a:chOff x="1141227" y="3884727"/>
            <a:chExt cx="4410493" cy="249146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49D06B5C-3A46-D870-FDA1-E1400A97E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227" y="3884727"/>
              <a:ext cx="4410493" cy="249146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" name="Elipse 1">
              <a:extLst>
                <a:ext uri="{FF2B5EF4-FFF2-40B4-BE49-F238E27FC236}">
                  <a16:creationId xmlns:a16="http://schemas.microsoft.com/office/drawing/2014/main" id="{AC302316-C5D5-F97A-D04F-9B2CF370AE6E}"/>
                </a:ext>
              </a:extLst>
            </p:cNvPr>
            <p:cNvSpPr/>
            <p:nvPr/>
          </p:nvSpPr>
          <p:spPr>
            <a:xfrm>
              <a:off x="2949866" y="5238000"/>
              <a:ext cx="793214" cy="44444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6D2C4E18-E6E3-AAF6-7F16-DBAE63586D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0473" y="2511672"/>
            <a:ext cx="3768162" cy="4050359"/>
          </a:xfrm>
          <a:prstGeom prst="rect">
            <a:avLst/>
          </a:prstGeom>
        </p:spPr>
      </p:pic>
      <p:sp>
        <p:nvSpPr>
          <p:cNvPr id="4" name="Flecha: hacia la izquierda 3">
            <a:extLst>
              <a:ext uri="{FF2B5EF4-FFF2-40B4-BE49-F238E27FC236}">
                <a16:creationId xmlns:a16="http://schemas.microsoft.com/office/drawing/2014/main" id="{B09BC198-732E-FFEF-B6F8-9E60EF6E5E26}"/>
              </a:ext>
            </a:extLst>
          </p:cNvPr>
          <p:cNvSpPr/>
          <p:nvPr/>
        </p:nvSpPr>
        <p:spPr>
          <a:xfrm>
            <a:off x="7920000" y="1620000"/>
            <a:ext cx="1031913" cy="59439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BAA12CE-7D63-6248-6341-BF973458C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Cuenca, 13, 14 y 15 de noviembre de 2024</a:t>
            </a:r>
            <a:endParaRPr lang="es-ES" dirty="0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9483699D-8487-79CD-CC51-AD133CFA2FEA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4623" t="74125" r="13217" b="22790"/>
          <a:stretch/>
        </p:blipFill>
        <p:spPr>
          <a:xfrm>
            <a:off x="9000000" y="1440000"/>
            <a:ext cx="900000" cy="900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068E605-49E6-EB9C-7816-CBD510A17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210" y="4154301"/>
            <a:ext cx="3578401" cy="198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179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817A2-8E52-B97C-DD90-A1AE545CB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2BE54A3B-2250-4DC7-8670-7F02431243B6}"/>
              </a:ext>
            </a:extLst>
          </p:cNvPr>
          <p:cNvSpPr>
            <a:spLocks noGrp="1"/>
          </p:cNvSpPr>
          <p:nvPr/>
        </p:nvSpPr>
        <p:spPr>
          <a:xfrm>
            <a:off x="838200" y="4220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rgbClr val="C00000"/>
                </a:solidFill>
              </a:rPr>
              <a:t>Comunicación</a:t>
            </a:r>
          </a:p>
        </p:txBody>
      </p:sp>
      <p:sp>
        <p:nvSpPr>
          <p:cNvPr id="14" name="Marcador de contenido 3">
            <a:extLst>
              <a:ext uri="{FF2B5EF4-FFF2-40B4-BE49-F238E27FC236}">
                <a16:creationId xmlns:a16="http://schemas.microsoft.com/office/drawing/2014/main" id="{21F22A59-5FEB-9906-62FD-9D33D1E05063}"/>
              </a:ext>
            </a:extLst>
          </p:cNvPr>
          <p:cNvSpPr>
            <a:spLocks noGrp="1"/>
          </p:cNvSpPr>
          <p:nvPr/>
        </p:nvSpPr>
        <p:spPr>
          <a:xfrm>
            <a:off x="1080001" y="1620000"/>
            <a:ext cx="7281802" cy="4907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s-ES" dirty="0">
                <a:solidFill>
                  <a:srgbClr val="C00000"/>
                </a:solidFill>
              </a:rPr>
              <a:t>Grupos de interlocución</a:t>
            </a:r>
          </a:p>
          <a:p>
            <a:pPr marL="0" lvl="0" indent="0">
              <a:buNone/>
            </a:pPr>
            <a:endParaRPr lang="es-ES" sz="2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es-E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Comité de beneficiarios: </a:t>
            </a:r>
          </a:p>
          <a:p>
            <a:pPr marL="457200" lvl="1" indent="0">
              <a:buClr>
                <a:srgbClr val="FF0000"/>
              </a:buClr>
              <a:buSzPct val="120000"/>
              <a:buNone/>
            </a:pPr>
            <a:r>
              <a:rPr lang="es-ES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con representantes de las entidades públicas más destacadas		</a:t>
            </a:r>
          </a:p>
          <a:p>
            <a:pPr lvl="0"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es-E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Foro de gestión: </a:t>
            </a:r>
          </a:p>
          <a:p>
            <a:pPr marL="457200" lvl="1" indent="0">
              <a:buClr>
                <a:srgbClr val="FF0000"/>
              </a:buClr>
              <a:buSzPct val="120000"/>
              <a:buNone/>
            </a:pPr>
            <a:r>
              <a:rPr lang="es-ES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con gestores I+D+i de los organismos beneficiarios</a:t>
            </a:r>
          </a:p>
          <a:p>
            <a:pPr lvl="0"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es-ES" sz="2400" dirty="0">
                <a:ea typeface="Calibri" panose="020F0502020204030204" pitchFamily="34" charset="0"/>
                <a:cs typeface="Arial" panose="020B0604020202020204" pitchFamily="34" charset="0"/>
              </a:rPr>
              <a:t> Grupo de trabajo para la carrera postdoctoral</a:t>
            </a:r>
          </a:p>
          <a:p>
            <a:pPr marL="457200" lvl="1" indent="0">
              <a:buClr>
                <a:srgbClr val="FF0000"/>
              </a:buClr>
              <a:buSzPct val="120000"/>
              <a:buNone/>
            </a:pPr>
            <a:r>
              <a:rPr lang="es-ES" sz="2000" dirty="0">
                <a:ea typeface="Calibri" panose="020F0502020204030204" pitchFamily="34" charset="0"/>
                <a:cs typeface="Arial" panose="020B0604020202020204" pitchFamily="34" charset="0"/>
              </a:rPr>
              <a:t>Con representantes de las convocatorias </a:t>
            </a:r>
            <a:r>
              <a:rPr lang="es-ES" sz="2000" dirty="0" err="1">
                <a:ea typeface="Calibri" panose="020F0502020204030204" pitchFamily="34" charset="0"/>
                <a:cs typeface="Arial" panose="020B0604020202020204" pitchFamily="34" charset="0"/>
              </a:rPr>
              <a:t>RyC</a:t>
            </a:r>
            <a:r>
              <a:rPr lang="es-ES" sz="2000" dirty="0"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s-ES" sz="2000" dirty="0" err="1">
                <a:ea typeface="Calibri" panose="020F0502020204030204" pitchFamily="34" charset="0"/>
                <a:cs typeface="Arial" panose="020B0604020202020204" pitchFamily="34" charset="0"/>
              </a:rPr>
              <a:t>JdC</a:t>
            </a:r>
            <a:endParaRPr lang="es-E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FF0000"/>
              </a:buClr>
              <a:buSzPct val="120000"/>
              <a:buNone/>
            </a:pPr>
            <a:endParaRPr lang="es-ES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s-ES" sz="2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endParaRPr lang="es-ES" sz="2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5DDD156-EA25-08D3-435D-77D877E13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551" y="2945563"/>
            <a:ext cx="3056583" cy="2292437"/>
          </a:xfrm>
          <a:prstGeom prst="rect">
            <a:avLst/>
          </a:prstGeom>
        </p:spPr>
      </p:pic>
      <p:sp>
        <p:nvSpPr>
          <p:cNvPr id="4" name="Flecha: a la izquierda y derecha 3">
            <a:extLst>
              <a:ext uri="{FF2B5EF4-FFF2-40B4-BE49-F238E27FC236}">
                <a16:creationId xmlns:a16="http://schemas.microsoft.com/office/drawing/2014/main" id="{28FA263B-7BA2-0F44-97FD-53FA1AB82B8B}"/>
              </a:ext>
            </a:extLst>
          </p:cNvPr>
          <p:cNvSpPr/>
          <p:nvPr/>
        </p:nvSpPr>
        <p:spPr>
          <a:xfrm>
            <a:off x="7920000" y="1620000"/>
            <a:ext cx="1031913" cy="594390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4FAFEB-15BB-C76A-C9CD-84BC7ECE2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Cuenca, 13, 14 y 15 de noviembre de 2024</a:t>
            </a:r>
            <a:endParaRPr lang="es-ES" dirty="0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B318C503-FC42-D049-ACC2-EA567DD8262C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85256" t="83142" r="12539" b="13733"/>
          <a:stretch/>
        </p:blipFill>
        <p:spPr>
          <a:xfrm>
            <a:off x="9000000" y="1440000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873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2A76D-65A2-829E-E797-3DEE31587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A410ACB3-B325-35AB-7F53-8A1670425D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8179357"/>
              </p:ext>
            </p:extLst>
          </p:nvPr>
        </p:nvGraphicFramePr>
        <p:xfrm>
          <a:off x="2656783" y="1041400"/>
          <a:ext cx="7820717" cy="5676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ráfico 5">
            <a:extLst>
              <a:ext uri="{FF2B5EF4-FFF2-40B4-BE49-F238E27FC236}">
                <a16:creationId xmlns:a16="http://schemas.microsoft.com/office/drawing/2014/main" id="{2F4DD087-EB88-FB7E-1D00-D8EFAAD06371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42521" y="3997346"/>
            <a:ext cx="900000" cy="90000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A1756916-9B0C-2AF0-8B27-DF8DA2F90274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54918" t="67586" r="42873" b="29302"/>
          <a:stretch/>
        </p:blipFill>
        <p:spPr>
          <a:xfrm>
            <a:off x="2858256" y="2838448"/>
            <a:ext cx="900000" cy="900000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B41AAE79-D038-1E8A-AD84-DC7310A31D32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57669" t="76633" r="40142" b="20291"/>
          <a:stretch/>
        </p:blipFill>
        <p:spPr>
          <a:xfrm>
            <a:off x="9442521" y="2886075"/>
            <a:ext cx="900000" cy="900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32E85C7-FBB6-D1AD-319B-064DCBDC7467}"/>
              </a:ext>
            </a:extLst>
          </p:cNvPr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8256" y="3986345"/>
            <a:ext cx="900000" cy="90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05580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97DD9F6-36B2-ED02-2C6F-2C8BA2D0B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La Agencia Estatal de Investigación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BFFC8B1F-DB1C-2D14-E9D2-EA3A6C010F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1786" y="1682151"/>
            <a:ext cx="5660771" cy="4872558"/>
          </a:xfrm>
        </p:spPr>
        <p:txBody>
          <a:bodyPr>
            <a:noAutofit/>
          </a:bodyPr>
          <a:lstStyle/>
          <a:p>
            <a:pPr marL="0" lvl="0" indent="0">
              <a:lnSpc>
                <a:spcPts val="1500"/>
              </a:lnSpc>
              <a:buNone/>
            </a:pPr>
            <a:r>
              <a:rPr lang="es-ES" sz="1600" b="1" dirty="0"/>
              <a:t>Agencia financiadora de investigación (RFO)</a:t>
            </a:r>
          </a:p>
          <a:p>
            <a:pPr lvl="0">
              <a:lnSpc>
                <a:spcPts val="1500"/>
              </a:lnSpc>
            </a:pPr>
            <a:r>
              <a:rPr lang="es-ES" sz="1600" dirty="0"/>
              <a:t>Organismo autónomo dentro del Ministerio de Ciencia, Innovación y Universidades</a:t>
            </a:r>
          </a:p>
          <a:p>
            <a:pPr lvl="0">
              <a:lnSpc>
                <a:spcPts val="1500"/>
              </a:lnSpc>
            </a:pPr>
            <a:r>
              <a:rPr lang="es-ES" sz="1600" b="1" dirty="0"/>
              <a:t>La mayor financiadora de ciencia en España</a:t>
            </a:r>
            <a:r>
              <a:rPr lang="es-ES" sz="1600" dirty="0"/>
              <a:t> (1 de cada 3 euros de dinero público gestionado por la AGE)</a:t>
            </a:r>
          </a:p>
          <a:p>
            <a:pPr lvl="0">
              <a:lnSpc>
                <a:spcPts val="1500"/>
              </a:lnSpc>
            </a:pPr>
            <a:r>
              <a:rPr lang="es-ES" sz="1600" dirty="0"/>
              <a:t>Todas las áreas temáticas (salvo investigación clínica)</a:t>
            </a:r>
          </a:p>
          <a:p>
            <a:pPr marL="0" lvl="0" indent="0">
              <a:lnSpc>
                <a:spcPts val="1500"/>
              </a:lnSpc>
              <a:buNone/>
            </a:pPr>
            <a:r>
              <a:rPr lang="es-ES" sz="1600" b="1" dirty="0"/>
              <a:t>Gobernanza</a:t>
            </a:r>
          </a:p>
          <a:p>
            <a:pPr>
              <a:lnSpc>
                <a:spcPts val="1500"/>
              </a:lnSpc>
            </a:pPr>
            <a:r>
              <a:rPr lang="es-ES" sz="1600" dirty="0"/>
              <a:t>Consejo Rector con representantes de varios Ministerios, otras RFO y otros estamentos relacionados con ciencia</a:t>
            </a:r>
          </a:p>
          <a:p>
            <a:pPr>
              <a:lnSpc>
                <a:spcPts val="1500"/>
              </a:lnSpc>
            </a:pPr>
            <a:r>
              <a:rPr lang="es-ES" sz="1600" dirty="0"/>
              <a:t>Secretario de Estado del MICIU es el Presidente de la AEI</a:t>
            </a:r>
          </a:p>
          <a:p>
            <a:pPr>
              <a:lnSpc>
                <a:spcPts val="1500"/>
              </a:lnSpc>
            </a:pPr>
            <a:r>
              <a:rPr lang="es-ES" sz="1600" dirty="0"/>
              <a:t>Director: investigador/as con período  temporal de 3+3 años</a:t>
            </a:r>
          </a:p>
          <a:p>
            <a:pPr>
              <a:lnSpc>
                <a:spcPts val="1500"/>
              </a:lnSpc>
            </a:pPr>
            <a:r>
              <a:rPr lang="es-ES" sz="1600" dirty="0"/>
              <a:t>Comité Científico y Técnico, con 12 expertos a nivel mundial que asesoran a la AEI</a:t>
            </a:r>
          </a:p>
          <a:p>
            <a:pPr>
              <a:lnSpc>
                <a:spcPts val="1500"/>
              </a:lnSpc>
            </a:pPr>
            <a:r>
              <a:rPr lang="es-ES" sz="1600" dirty="0"/>
              <a:t>Cierto grado de autonomía financiera  y no sujeto a intervención previa de sus actuaciones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8928E94-9F40-0294-52C9-715A023472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5" t="11281" r="3125" b="863"/>
          <a:stretch/>
        </p:blipFill>
        <p:spPr>
          <a:xfrm>
            <a:off x="7467600" y="1425626"/>
            <a:ext cx="4318267" cy="4714511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B99A333-F02C-FE1D-4368-7268A623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Cuenca, 13, 14 y 15 de noviembre de 2024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61708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F51EB-1724-1901-3DC4-AB3007175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83AEAF97-1859-F123-CF0D-A9576E6B574F}"/>
              </a:ext>
            </a:extLst>
          </p:cNvPr>
          <p:cNvSpPr>
            <a:spLocks noGrp="1"/>
          </p:cNvSpPr>
          <p:nvPr/>
        </p:nvSpPr>
        <p:spPr>
          <a:xfrm>
            <a:off x="838200" y="4220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rgbClr val="C00000"/>
                </a:solidFill>
              </a:rPr>
              <a:t>Ayudas</a:t>
            </a:r>
          </a:p>
        </p:txBody>
      </p:sp>
      <p:sp>
        <p:nvSpPr>
          <p:cNvPr id="14" name="Marcador de contenido 3">
            <a:extLst>
              <a:ext uri="{FF2B5EF4-FFF2-40B4-BE49-F238E27FC236}">
                <a16:creationId xmlns:a16="http://schemas.microsoft.com/office/drawing/2014/main" id="{B589CA4C-F6F0-EBC1-B29E-B09FA9B8B354}"/>
              </a:ext>
            </a:extLst>
          </p:cNvPr>
          <p:cNvSpPr>
            <a:spLocks noGrp="1"/>
          </p:cNvSpPr>
          <p:nvPr/>
        </p:nvSpPr>
        <p:spPr>
          <a:xfrm>
            <a:off x="1080000" y="1620001"/>
            <a:ext cx="10273800" cy="45494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s-ES" dirty="0">
                <a:solidFill>
                  <a:srgbClr val="C00000"/>
                </a:solidFill>
              </a:rPr>
              <a:t>Instrucciones de justificación y seguimiento</a:t>
            </a:r>
          </a:p>
          <a:p>
            <a:pPr marL="0" lvl="0" indent="0">
              <a:buNone/>
            </a:pPr>
            <a:endParaRPr lang="es-ES" sz="2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CC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es-ES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Instrucciones </a:t>
            </a:r>
            <a:r>
              <a:rPr lang="es-ES" sz="2400" b="1" dirty="0">
                <a:ea typeface="Calibri" panose="020F0502020204030204" pitchFamily="34" charset="0"/>
                <a:cs typeface="Arial" panose="020B0604020202020204" pitchFamily="34" charset="0"/>
              </a:rPr>
              <a:t>AEI </a:t>
            </a:r>
            <a:r>
              <a:rPr lang="es-E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de junio 2024</a:t>
            </a:r>
            <a:endParaRPr lang="es-ES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CC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es-ES" sz="2400" dirty="0">
                <a:ea typeface="Calibri" panose="020F0502020204030204" pitchFamily="34" charset="0"/>
                <a:cs typeface="Arial" panose="020B0604020202020204" pitchFamily="34" charset="0"/>
              </a:rPr>
              <a:t>Optimización de procesos para minimizar carga burocrática</a:t>
            </a:r>
          </a:p>
          <a:p>
            <a:pPr lvl="0">
              <a:buClr>
                <a:srgbClr val="CC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es-E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Principio de confianza recíproca</a:t>
            </a:r>
          </a:p>
          <a:p>
            <a:pPr lvl="1">
              <a:buClr>
                <a:srgbClr val="CC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es-ES" sz="2200" dirty="0">
                <a:ea typeface="Calibri" panose="020F0502020204030204" pitchFamily="34" charset="0"/>
                <a:cs typeface="Arial" panose="020B0604020202020204" pitchFamily="34" charset="0"/>
              </a:rPr>
              <a:t>Lenguaje claro y comprensible con instrucciones sencillas y claras</a:t>
            </a:r>
          </a:p>
          <a:p>
            <a:pPr lvl="1">
              <a:buClr>
                <a:srgbClr val="CC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es-ES" sz="2200" dirty="0">
                <a:ea typeface="Calibri" panose="020F0502020204030204" pitchFamily="34" charset="0"/>
                <a:cs typeface="Arial" panose="020B0604020202020204" pitchFamily="34" charset="0"/>
              </a:rPr>
              <a:t>Facilidad en aceptación del gasto: </a:t>
            </a:r>
            <a:r>
              <a:rPr lang="es-ES" sz="2200" dirty="0">
                <a:solidFill>
                  <a:schemeClr val="tx2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firma del RL da validez</a:t>
            </a:r>
            <a:endParaRPr lang="es-ES" sz="22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CC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es-ES" sz="2200" dirty="0">
                <a:solidFill>
                  <a:schemeClr val="tx2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Actualización de indemnizaciones por razón de servicio</a:t>
            </a:r>
          </a:p>
          <a:p>
            <a:pPr lvl="1">
              <a:buClr>
                <a:srgbClr val="CC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es-ES" sz="2200" dirty="0">
                <a:ea typeface="Calibri" panose="020F0502020204030204" pitchFamily="34" charset="0"/>
                <a:cs typeface="Arial" panose="020B0604020202020204" pitchFamily="34" charset="0"/>
              </a:rPr>
              <a:t>Implementación de </a:t>
            </a:r>
            <a:r>
              <a:rPr lang="es-ES" sz="2200" dirty="0">
                <a:solidFill>
                  <a:schemeClr val="tx2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criterios de muestreo </a:t>
            </a:r>
            <a:r>
              <a:rPr lang="es-ES" sz="2200" dirty="0">
                <a:ea typeface="Calibri" panose="020F0502020204030204" pitchFamily="34" charset="0"/>
                <a:cs typeface="Arial" panose="020B0604020202020204" pitchFamily="34" charset="0"/>
              </a:rPr>
              <a:t>donde aplicable</a:t>
            </a:r>
          </a:p>
          <a:p>
            <a:pPr lvl="1">
              <a:buClr>
                <a:srgbClr val="CC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es-ES" sz="2200" dirty="0">
                <a:ea typeface="Calibri" panose="020F0502020204030204" pitchFamily="34" charset="0"/>
                <a:cs typeface="Arial" panose="020B0604020202020204" pitchFamily="34" charset="0"/>
              </a:rPr>
              <a:t>Inicio de actuaciones rápido</a:t>
            </a:r>
          </a:p>
          <a:p>
            <a:pPr lvl="1">
              <a:buClr>
                <a:srgbClr val="CC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es-ES" sz="2200" dirty="0">
                <a:ea typeface="Calibri" panose="020F0502020204030204" pitchFamily="34" charset="0"/>
                <a:cs typeface="Arial" panose="020B0604020202020204" pitchFamily="34" charset="0"/>
              </a:rPr>
              <a:t>Procedimiento como cambio </a:t>
            </a:r>
            <a:r>
              <a:rPr lang="es-ES" sz="2200" dirty="0" err="1">
                <a:ea typeface="Calibri" panose="020F0502020204030204" pitchFamily="34" charset="0"/>
                <a:cs typeface="Arial" panose="020B0604020202020204" pitchFamily="34" charset="0"/>
              </a:rPr>
              <a:t>IPs</a:t>
            </a:r>
            <a:r>
              <a:rPr lang="es-ES" sz="2200" dirty="0">
                <a:ea typeface="Calibri" panose="020F0502020204030204" pitchFamily="34" charset="0"/>
                <a:cs typeface="Arial" panose="020B0604020202020204" pitchFamily="34" charset="0"/>
              </a:rPr>
              <a:t> o centros y modificación de fechas unificados y ágiles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es-ES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489D0A-A3FA-8208-0B80-A64B59DCF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Cuenca, 13, 14 y 15 de noviembre de 2024</a:t>
            </a:r>
            <a:endParaRPr lang="es-ES" dirty="0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B72CE537-876E-D3FC-441B-D3C6D5C7DD8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4918" t="67586" r="42873" b="29302"/>
          <a:stretch/>
        </p:blipFill>
        <p:spPr>
          <a:xfrm>
            <a:off x="9000000" y="1440000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10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C7605-149E-ABE6-CC3A-5948783DD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9C7D80C1-1F61-F00B-8F66-7C0538533CD1}"/>
              </a:ext>
            </a:extLst>
          </p:cNvPr>
          <p:cNvSpPr>
            <a:spLocks noGrp="1"/>
          </p:cNvSpPr>
          <p:nvPr/>
        </p:nvSpPr>
        <p:spPr>
          <a:xfrm>
            <a:off x="838200" y="4220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rgbClr val="C00000"/>
                </a:solidFill>
              </a:rPr>
              <a:t>Ayudas</a:t>
            </a: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709EF675-D39C-06E9-DD4D-174F933BFECA}"/>
              </a:ext>
            </a:extLst>
          </p:cNvPr>
          <p:cNvSpPr>
            <a:spLocks noGrp="1"/>
          </p:cNvSpPr>
          <p:nvPr/>
        </p:nvSpPr>
        <p:spPr>
          <a:xfrm>
            <a:off x="833561" y="1632123"/>
            <a:ext cx="55011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s-ES" dirty="0">
                <a:solidFill>
                  <a:srgbClr val="C00000"/>
                </a:solidFill>
              </a:rPr>
              <a:t>Revisión justificación económica</a:t>
            </a:r>
          </a:p>
          <a:p>
            <a:pPr lvl="0"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endParaRPr lang="es-ES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es-ES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Reducción del tiempo de comprobación de las ayudas</a:t>
            </a:r>
          </a:p>
          <a:p>
            <a:pPr lvl="1">
              <a:buSzPct val="120000"/>
            </a:pPr>
            <a:r>
              <a:rPr lang="es-ES" sz="18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De media dos años desde el cierre </a:t>
            </a:r>
          </a:p>
          <a:p>
            <a:pPr lvl="1">
              <a:buSzPct val="120000"/>
            </a:pPr>
            <a:r>
              <a:rPr lang="es-ES" sz="1800" dirty="0">
                <a:solidFill>
                  <a:schemeClr val="tx2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el caso de PID, se inicia a los 6 meses.</a:t>
            </a:r>
            <a:endParaRPr lang="es-ES" sz="1800" dirty="0">
              <a:solidFill>
                <a:schemeClr val="tx2">
                  <a:lumMod val="50000"/>
                  <a:lumOff val="50000"/>
                </a:schemeClr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es-ES" sz="2000" dirty="0">
                <a:ea typeface="Calibri" panose="020F0502020204030204" pitchFamily="34" charset="0"/>
                <a:cs typeface="Arial" panose="020B0604020202020204" pitchFamily="34" charset="0"/>
              </a:rPr>
              <a:t>Publicación del plan de revisión anual Publicación de plan de Revisión de Justificaciones Económicas</a:t>
            </a:r>
            <a:endParaRPr lang="es-ES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es-ES" sz="2000" dirty="0">
                <a:ea typeface="Calibri" panose="020F0502020204030204" pitchFamily="34" charset="0"/>
                <a:cs typeface="Arial" panose="020B0604020202020204" pitchFamily="34" charset="0"/>
              </a:rPr>
              <a:t>Disminución de la litigiosidad</a:t>
            </a:r>
            <a:endParaRPr lang="es-ES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A20AF01-0631-1556-E3F6-D792671D3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573" y="2765563"/>
            <a:ext cx="5693601" cy="278693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3E1974B-C22B-1705-1259-8FB9ECC20795}"/>
              </a:ext>
            </a:extLst>
          </p:cNvPr>
          <p:cNvSpPr txBox="1"/>
          <p:nvPr/>
        </p:nvSpPr>
        <p:spPr>
          <a:xfrm>
            <a:off x="6821942" y="5451444"/>
            <a:ext cx="4874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Inicio de la revisión de las cuentas justificativas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6399FC-C51E-89B3-6F40-3B9BDD552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Cuenca, 13, 14 y 15 de noviembre de 2024</a:t>
            </a:r>
            <a:endParaRPr lang="es-ES" dirty="0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A045AC0A-78E3-FF89-2803-7C7762FA6C3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7669" t="76633" r="40142" b="20291"/>
          <a:stretch/>
        </p:blipFill>
        <p:spPr>
          <a:xfrm>
            <a:off x="9000000" y="1440000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25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DCA73-EA71-457F-EE50-CCE46C643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8967F92-2361-4B15-49E0-2078A95F2ECD}"/>
              </a:ext>
            </a:extLst>
          </p:cNvPr>
          <p:cNvSpPr>
            <a:spLocks noGrp="1"/>
          </p:cNvSpPr>
          <p:nvPr/>
        </p:nvSpPr>
        <p:spPr>
          <a:xfrm>
            <a:off x="838200" y="4220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rgbClr val="C00000"/>
                </a:solidFill>
              </a:rPr>
              <a:t>Ayudas</a:t>
            </a:r>
          </a:p>
        </p:txBody>
      </p:sp>
      <p:sp>
        <p:nvSpPr>
          <p:cNvPr id="14" name="Marcador de contenido 3">
            <a:extLst>
              <a:ext uri="{FF2B5EF4-FFF2-40B4-BE49-F238E27FC236}">
                <a16:creationId xmlns:a16="http://schemas.microsoft.com/office/drawing/2014/main" id="{2C2C28C2-E6E4-5500-A9AC-65D7B0991691}"/>
              </a:ext>
            </a:extLst>
          </p:cNvPr>
          <p:cNvSpPr>
            <a:spLocks noGrp="1"/>
          </p:cNvSpPr>
          <p:nvPr/>
        </p:nvSpPr>
        <p:spPr>
          <a:xfrm>
            <a:off x="1080000" y="1620000"/>
            <a:ext cx="75902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s-ES" dirty="0">
                <a:solidFill>
                  <a:srgbClr val="C00000"/>
                </a:solidFill>
              </a:rPr>
              <a:t>Recursos de reposición</a:t>
            </a:r>
          </a:p>
          <a:p>
            <a:pPr lvl="0"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es-E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Disminución del tiempo de resolución de recursos</a:t>
            </a:r>
          </a:p>
          <a:p>
            <a:pPr lvl="1"/>
            <a:r>
              <a:rPr lang="es-ES" sz="2000" dirty="0">
                <a:ea typeface="Calibri" panose="020F0502020204030204" pitchFamily="34" charset="0"/>
                <a:cs typeface="Arial" panose="020B0604020202020204" pitchFamily="34" charset="0"/>
              </a:rPr>
              <a:t>Se ha bajado 3 meses de media, estando </a:t>
            </a:r>
            <a:r>
              <a:rPr lang="es-ES" sz="2000" dirty="0">
                <a:solidFill>
                  <a:schemeClr val="tx2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15 meses</a:t>
            </a:r>
            <a:endParaRPr lang="es-ES" sz="2000" dirty="0">
              <a:solidFill>
                <a:schemeClr val="tx2">
                  <a:lumMod val="50000"/>
                  <a:lumOff val="50000"/>
                </a:schemeClr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endParaRPr lang="es-ES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s-ES" dirty="0">
                <a:solidFill>
                  <a:srgbClr val="C00000"/>
                </a:solidFill>
              </a:rPr>
              <a:t>Agilización del pago / gasto</a:t>
            </a:r>
          </a:p>
          <a:p>
            <a:pPr lvl="0"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es-E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Modificación de las órdenes de bases para</a:t>
            </a:r>
          </a:p>
          <a:p>
            <a:pPr lvl="1">
              <a:buClr>
                <a:schemeClr val="tx1"/>
              </a:buClr>
              <a:buSzPct val="120000"/>
            </a:pPr>
            <a:r>
              <a:rPr lang="es-ES" sz="20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desvincular el pago de la justificación anual </a:t>
            </a:r>
            <a:r>
              <a:rPr lang="es-ES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de algunas convocatorias.</a:t>
            </a:r>
          </a:p>
          <a:p>
            <a:pPr lvl="1">
              <a:buClr>
                <a:schemeClr val="tx1"/>
              </a:buClr>
              <a:buSzPct val="120000"/>
            </a:pPr>
            <a:r>
              <a:rPr lang="es-ES" sz="20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reducción del número de informes de seguimiento</a:t>
            </a:r>
          </a:p>
          <a:p>
            <a:pPr lvl="0"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es-ES" sz="2400" dirty="0">
                <a:ea typeface="Calibri" panose="020F0502020204030204" pitchFamily="34" charset="0"/>
                <a:cs typeface="Arial" panose="020B0604020202020204" pitchFamily="34" charset="0"/>
              </a:rPr>
              <a:t>Disminución del tiempo de pago desde que se cumplen las condiciones </a:t>
            </a:r>
            <a:r>
              <a:rPr lang="es-ES" sz="2400" dirty="0">
                <a:solidFill>
                  <a:schemeClr val="tx2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a 20 días.</a:t>
            </a:r>
          </a:p>
          <a:p>
            <a:pPr lvl="0"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es-E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Posibilidad de </a:t>
            </a:r>
            <a:r>
              <a:rPr lang="es-ES" sz="24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gasto desde la PRP</a:t>
            </a:r>
            <a:endParaRPr lang="es-ES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s-ES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AE54F3-073E-1BD4-17A3-26DE2242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Cuenca, 13, 14 y 15 de noviembre de 2024</a:t>
            </a:r>
            <a:endParaRPr lang="es-E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BF3743C-E1F2-A783-45D9-0D686870183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00000" y="1440000"/>
            <a:ext cx="900000" cy="900000"/>
          </a:xfrm>
          <a:prstGeom prst="ellipse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F35A8FFF-BAA5-F22D-56FE-DEACB57AD83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00000" y="3204000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509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D97CF2-B627-0A3F-2090-4E224801E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1045325-D118-72EB-DB24-DB33EA6D0D90}"/>
              </a:ext>
            </a:extLst>
          </p:cNvPr>
          <p:cNvSpPr>
            <a:spLocks noGrp="1"/>
          </p:cNvSpPr>
          <p:nvPr/>
        </p:nvSpPr>
        <p:spPr>
          <a:xfrm>
            <a:off x="838200" y="4220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14" name="Marcador de contenido 3">
            <a:extLst>
              <a:ext uri="{FF2B5EF4-FFF2-40B4-BE49-F238E27FC236}">
                <a16:creationId xmlns:a16="http://schemas.microsoft.com/office/drawing/2014/main" id="{34066DEA-20F3-3634-99E1-50E62EB0B16A}"/>
              </a:ext>
            </a:extLst>
          </p:cNvPr>
          <p:cNvSpPr>
            <a:spLocks noGrp="1"/>
          </p:cNvSpPr>
          <p:nvPr/>
        </p:nvSpPr>
        <p:spPr>
          <a:xfrm>
            <a:off x="709022" y="1747590"/>
            <a:ext cx="10853057" cy="4907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50000"/>
              </a:lnSpc>
              <a:buNone/>
            </a:pPr>
            <a:r>
              <a:rPr lang="es-ES" b="1" dirty="0"/>
              <a:t>Las universidades son un agente clave para la AEI</a:t>
            </a:r>
          </a:p>
          <a:p>
            <a:pPr marL="0" lvl="0" indent="0" algn="ctr">
              <a:lnSpc>
                <a:spcPct val="150000"/>
              </a:lnSpc>
              <a:buNone/>
            </a:pPr>
            <a:r>
              <a:rPr lang="es-ES" b="1" dirty="0"/>
              <a:t>AGILIZA es uno de los principales proyectos internos de la AEI</a:t>
            </a:r>
          </a:p>
          <a:p>
            <a:pPr marL="0" lvl="0" indent="0" algn="ctr">
              <a:lnSpc>
                <a:spcPct val="150000"/>
              </a:lnSpc>
              <a:buNone/>
            </a:pPr>
            <a:r>
              <a:rPr lang="es-ES" b="1" dirty="0"/>
              <a:t>Compromiso de la AEI con la agilización y simplificación</a:t>
            </a:r>
          </a:p>
          <a:p>
            <a:pPr marL="0" lvl="0" indent="0" algn="ctr">
              <a:lnSpc>
                <a:spcPct val="150000"/>
              </a:lnSpc>
              <a:buNone/>
            </a:pPr>
            <a:r>
              <a:rPr lang="es-ES" b="1" dirty="0">
                <a:ea typeface="Calibri" panose="020F0502020204030204" pitchFamily="34" charset="0"/>
                <a:cs typeface="Arial" panose="020B0604020202020204" pitchFamily="34" charset="0"/>
              </a:rPr>
              <a:t>Necesidad de confianza mutua para aligerar carga administrativa</a:t>
            </a:r>
          </a:p>
          <a:p>
            <a:pPr marL="0" lvl="0" indent="0" algn="ctr">
              <a:lnSpc>
                <a:spcPct val="150000"/>
              </a:lnSpc>
              <a:buNone/>
            </a:pPr>
            <a:r>
              <a:rPr lang="es-ES" b="1" dirty="0">
                <a:ea typeface="Calibri" panose="020F0502020204030204" pitchFamily="34" charset="0"/>
                <a:cs typeface="Arial" panose="020B0604020202020204" pitchFamily="34" charset="0"/>
              </a:rPr>
              <a:t>Diálogo abierto con todos los agentes del SEICTI</a:t>
            </a:r>
            <a:endParaRPr lang="es-ES" sz="2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F5099D3-9642-D2EF-E5BB-4FDA4BE60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Cuenca, 13, 14 y 15 de noviembre de 2024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64147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E75C82-6802-3980-117F-FA42ED6C7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Cuenca, 13, 14 y 15 de noviembre de 2024</a:t>
            </a: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8E4FA0F-E4F0-CBE2-055A-C46AFD2E0653}"/>
              </a:ext>
            </a:extLst>
          </p:cNvPr>
          <p:cNvSpPr txBox="1"/>
          <p:nvPr/>
        </p:nvSpPr>
        <p:spPr>
          <a:xfrm>
            <a:off x="3048918" y="2058269"/>
            <a:ext cx="6097836" cy="2746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b="1" kern="1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“Sí,  estamos al corriente de esta disposición que se publicó para los PID2023, el caso es que según nos dijeron el XXXXXX y el YYYYYY, no era de aplicación ya que según los servicios jurídicos la AEI no es competente para dictar estas variaciones, por lo que no lo podemos tomar en consideración y tenemos que seguir aplicando los precios que se publicaron en su día en el BOE y que no se han modificado hasta la fecha”</a:t>
            </a:r>
            <a:endParaRPr lang="es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046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0BDFDF-EAB8-4DE9-BE03-3F8895D78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Cuenca, 13, 14 y 15 de noviembre de 2024</a:t>
            </a:r>
            <a:endParaRPr lang="es-ES" dirty="0"/>
          </a:p>
        </p:txBody>
      </p:sp>
      <p:pic>
        <p:nvPicPr>
          <p:cNvPr id="5" name="Imagen 4" descr="Un grupo de personas de pie&#10;&#10;Descripción generada automáticamente con confianza media">
            <a:extLst>
              <a:ext uri="{FF2B5EF4-FFF2-40B4-BE49-F238E27FC236}">
                <a16:creationId xmlns:a16="http://schemas.microsoft.com/office/drawing/2014/main" id="{0253A2AD-B97E-25C8-8168-6EDD601A7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606" y="2087523"/>
            <a:ext cx="4524375" cy="3057525"/>
          </a:xfrm>
          <a:prstGeom prst="rect">
            <a:avLst/>
          </a:prstGeom>
        </p:spPr>
      </p:pic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36FD31A2-ADA2-FDEC-2964-1C60CBCBF0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534" y="1931035"/>
            <a:ext cx="5400040" cy="1497965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8C53135C-3B71-3B49-3A88-5B65CF2C40CC}"/>
              </a:ext>
            </a:extLst>
          </p:cNvPr>
          <p:cNvSpPr/>
          <p:nvPr/>
        </p:nvSpPr>
        <p:spPr>
          <a:xfrm>
            <a:off x="6553200" y="2485292"/>
            <a:ext cx="762000" cy="2930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CE71E2C-BDC8-AE35-4790-55BA99828725}"/>
              </a:ext>
            </a:extLst>
          </p:cNvPr>
          <p:cNvSpPr/>
          <p:nvPr/>
        </p:nvSpPr>
        <p:spPr>
          <a:xfrm>
            <a:off x="4406747" y="2087523"/>
            <a:ext cx="594911" cy="2811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1880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D4ADD6-8A7B-255A-1D77-CAEFED154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Cuenca, 13, 14 y 15 de noviembre de 2024</a:t>
            </a: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B839423-3566-3DC6-F024-AB78EEBF599E}"/>
              </a:ext>
            </a:extLst>
          </p:cNvPr>
          <p:cNvSpPr txBox="1"/>
          <p:nvPr/>
        </p:nvSpPr>
        <p:spPr>
          <a:xfrm>
            <a:off x="3048918" y="2000593"/>
            <a:ext cx="609783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“Después de esta expresión de interés, la sección de Psicobiología hizo una reunión interna y decidió por votación que me ofrecían formalizar la </a:t>
            </a:r>
            <a:r>
              <a:rPr lang="es-ES" sz="180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RyC</a:t>
            </a:r>
            <a:r>
              <a:rPr lang="es-ES" sz="180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 en la sección de Psicobiología pero me imponían firmar un certificado en el que yo, "voluntariamente", accediera a NO poder optar a la estabilización (documento adjunto "RyC2022 Certificado no optar estabilización.docx"). Yo me negué en rotundo a firmar esta coacción, pues quería ejercer mi derecho a poder competir en la estabilización como cualquier otro candidato”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61659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A9876-D6B5-0C0D-07AC-2BDB894AC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1304B7F1-5D06-5838-2B4F-3CE75371CB47}"/>
              </a:ext>
            </a:extLst>
          </p:cNvPr>
          <p:cNvSpPr>
            <a:spLocks noGrp="1"/>
          </p:cNvSpPr>
          <p:nvPr/>
        </p:nvSpPr>
        <p:spPr>
          <a:xfrm>
            <a:off x="838200" y="4220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14" name="Marcador de contenido 3">
            <a:extLst>
              <a:ext uri="{FF2B5EF4-FFF2-40B4-BE49-F238E27FC236}">
                <a16:creationId xmlns:a16="http://schemas.microsoft.com/office/drawing/2014/main" id="{A63BDC38-5522-3ABF-2A44-CA149CA645E3}"/>
              </a:ext>
            </a:extLst>
          </p:cNvPr>
          <p:cNvSpPr>
            <a:spLocks noGrp="1"/>
          </p:cNvSpPr>
          <p:nvPr/>
        </p:nvSpPr>
        <p:spPr>
          <a:xfrm>
            <a:off x="709022" y="1747590"/>
            <a:ext cx="10853057" cy="4907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50000"/>
              </a:lnSpc>
              <a:buNone/>
            </a:pPr>
            <a:r>
              <a:rPr lang="es-ES" b="1" dirty="0"/>
              <a:t>Las universidades son un agente clave para la AEI</a:t>
            </a:r>
          </a:p>
          <a:p>
            <a:pPr marL="0" lvl="0" indent="0" algn="ctr">
              <a:lnSpc>
                <a:spcPct val="150000"/>
              </a:lnSpc>
              <a:buNone/>
            </a:pPr>
            <a:r>
              <a:rPr lang="es-ES" b="1" dirty="0"/>
              <a:t>AGILIZA es uno de los principales proyectos internos de la AEI</a:t>
            </a:r>
          </a:p>
          <a:p>
            <a:pPr marL="0" lvl="0" indent="0" algn="ctr">
              <a:lnSpc>
                <a:spcPct val="150000"/>
              </a:lnSpc>
              <a:buNone/>
            </a:pPr>
            <a:r>
              <a:rPr lang="es-ES" b="1" dirty="0"/>
              <a:t>Compromiso de la AEI con la agilización y simplificación</a:t>
            </a:r>
          </a:p>
          <a:p>
            <a:pPr marL="0" lvl="0" indent="0" algn="ctr">
              <a:lnSpc>
                <a:spcPct val="150000"/>
              </a:lnSpc>
              <a:buNone/>
            </a:pPr>
            <a:r>
              <a:rPr lang="es-ES" b="1" dirty="0">
                <a:ea typeface="Calibri" panose="020F0502020204030204" pitchFamily="34" charset="0"/>
                <a:cs typeface="Arial" panose="020B0604020202020204" pitchFamily="34" charset="0"/>
              </a:rPr>
              <a:t>Necesidad de confianza mutua para aligerar carga administrativa</a:t>
            </a:r>
          </a:p>
          <a:p>
            <a:pPr marL="0" lvl="0" indent="0" algn="ctr">
              <a:lnSpc>
                <a:spcPct val="150000"/>
              </a:lnSpc>
              <a:buNone/>
            </a:pPr>
            <a:r>
              <a:rPr lang="es-ES" b="1" dirty="0">
                <a:ea typeface="Calibri" panose="020F0502020204030204" pitchFamily="34" charset="0"/>
                <a:cs typeface="Arial" panose="020B0604020202020204" pitchFamily="34" charset="0"/>
              </a:rPr>
              <a:t>Diálogo abierto con todos los agentes del SEICTI</a:t>
            </a:r>
            <a:endParaRPr lang="es-ES" sz="2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7AF99EF-88CC-270F-2EDC-7507EF121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Cuenca, 13, 14 y 15 de noviembre de 2024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885354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3CDBEA-30BD-9206-BCE7-DE77AB25B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Gracias</a:t>
            </a:r>
          </a:p>
        </p:txBody>
      </p:sp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27BEFF9A-1FB1-9775-D7D1-CB120E37E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846" y="5677994"/>
            <a:ext cx="4541401" cy="1080000"/>
          </a:xfrm>
          <a:prstGeom prst="rect">
            <a:avLst/>
          </a:prstGeo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F37AE0-A72F-CEC1-7C38-575D19342D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1850" y="6217994"/>
            <a:ext cx="2743200" cy="365125"/>
          </a:xfrm>
        </p:spPr>
        <p:txBody>
          <a:bodyPr/>
          <a:lstStyle/>
          <a:p>
            <a:r>
              <a:rPr lang="es-ES" dirty="0"/>
              <a:t>Cuenca, 13, 14 y 15 de noviembre de 2024</a:t>
            </a:r>
          </a:p>
        </p:txBody>
      </p:sp>
    </p:spTree>
    <p:extLst>
      <p:ext uri="{BB962C8B-B14F-4D97-AF65-F5344CB8AC3E}">
        <p14:creationId xmlns:p14="http://schemas.microsoft.com/office/powerpoint/2010/main" val="1132575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D8118-59D2-0412-D20C-3DAE4774C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3E8BF035-237B-DC5F-3838-701A6910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La Agencia Estatal de Investigación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A53EC643-3ADE-BF07-428E-8C9095E1C6F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endParaRPr lang="es-ES" sz="1800" b="1" dirty="0"/>
          </a:p>
          <a:p>
            <a:pPr lvl="0">
              <a:lnSpc>
                <a:spcPct val="100000"/>
              </a:lnSpc>
            </a:pPr>
            <a:r>
              <a:rPr lang="es-ES" sz="1800" b="1" dirty="0"/>
              <a:t>Independencia técnica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s-ES" sz="1800" dirty="0"/>
              <a:t>Objetividad en la evaluación científica, técnica o innovadora 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s-ES" sz="1800" dirty="0"/>
              <a:t>Evaluación mediante criterios previamente establecidos</a:t>
            </a:r>
          </a:p>
          <a:p>
            <a:pPr lvl="0">
              <a:lnSpc>
                <a:spcPct val="100000"/>
              </a:lnSpc>
            </a:pPr>
            <a:r>
              <a:rPr lang="es-ES" sz="1800" b="1" dirty="0"/>
              <a:t>Presupuesto</a:t>
            </a:r>
            <a:r>
              <a:rPr lang="es-ES" sz="1800" dirty="0"/>
              <a:t>: En 2024 comprometidos </a:t>
            </a:r>
            <a:r>
              <a:rPr lang="es-ES" sz="1800" b="1" dirty="0"/>
              <a:t>1.149 M€ </a:t>
            </a:r>
            <a:r>
              <a:rPr lang="es-ES" sz="1800" dirty="0"/>
              <a:t>con fondos nacionales y europeos.</a:t>
            </a:r>
          </a:p>
          <a:p>
            <a:pPr lvl="0">
              <a:lnSpc>
                <a:spcPct val="100000"/>
              </a:lnSpc>
            </a:pPr>
            <a:r>
              <a:rPr lang="es-ES" sz="1800" b="1" dirty="0"/>
              <a:t>Recursos humanos</a:t>
            </a:r>
            <a:r>
              <a:rPr lang="es-ES" sz="1800" dirty="0"/>
              <a:t>: </a:t>
            </a:r>
          </a:p>
          <a:p>
            <a:pPr lvl="0">
              <a:lnSpc>
                <a:spcPct val="100000"/>
              </a:lnSpc>
            </a:pPr>
            <a:r>
              <a:rPr lang="es-ES" sz="1800" dirty="0"/>
              <a:t>300 personas trabajando en AEI</a:t>
            </a:r>
          </a:p>
          <a:p>
            <a:pPr lvl="0">
              <a:lnSpc>
                <a:spcPct val="100000"/>
              </a:lnSpc>
            </a:pPr>
            <a:r>
              <a:rPr lang="es-ES" sz="1800" dirty="0"/>
              <a:t>260 colaboradores científicos a tiempo parcial</a:t>
            </a:r>
          </a:p>
          <a:p>
            <a:pPr lvl="0">
              <a:lnSpc>
                <a:spcPct val="100000"/>
              </a:lnSpc>
            </a:pPr>
            <a:r>
              <a:rPr lang="es-ES" sz="1800" dirty="0"/>
              <a:t>Más de 35 mil evaluadores en la base de datos</a:t>
            </a:r>
          </a:p>
        </p:txBody>
      </p:sp>
      <p:pic>
        <p:nvPicPr>
          <p:cNvPr id="2" name="Marcador de contenido 12">
            <a:extLst>
              <a:ext uri="{FF2B5EF4-FFF2-40B4-BE49-F238E27FC236}">
                <a16:creationId xmlns:a16="http://schemas.microsoft.com/office/drawing/2014/main" id="{6FE3737F-E30F-293A-6825-6510B0CAACC4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000"/>
                    </a14:imgEffect>
                    <a14:imgEffect>
                      <a14:saturation sat="63000"/>
                    </a14:imgEffect>
                    <a14:imgEffect>
                      <a14:brightnessContrast bright="11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80"/>
          <a:stretch/>
        </p:blipFill>
        <p:spPr>
          <a:xfrm>
            <a:off x="6748004" y="2400300"/>
            <a:ext cx="5443996" cy="3276600"/>
          </a:xfrm>
          <a:prstGeom prst="rect">
            <a:avLst/>
          </a:prstGeom>
        </p:spPr>
      </p:pic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6EA8650-84EA-F89A-5C7F-B4F7D7F8A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Cuenca, 13, 14 y 15 de noviembre de 2024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08134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2CD0F-4DE8-FD17-5A40-FB8807F34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A12F5CC-813E-74D0-561B-C6A8C054A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            El Mandato de la AEI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207F6BEB-F246-9848-A3D3-CE703F16F3D9}"/>
              </a:ext>
            </a:extLst>
          </p:cNvPr>
          <p:cNvGrpSpPr/>
          <p:nvPr/>
        </p:nvGrpSpPr>
        <p:grpSpPr>
          <a:xfrm>
            <a:off x="821574" y="2061013"/>
            <a:ext cx="4701040" cy="1260000"/>
            <a:chOff x="263075" y="1927281"/>
            <a:chExt cx="3845443" cy="1260000"/>
          </a:xfrm>
        </p:grpSpPr>
        <p:sp>
          <p:nvSpPr>
            <p:cNvPr id="7" name="Título 1">
              <a:extLst>
                <a:ext uri="{FF2B5EF4-FFF2-40B4-BE49-F238E27FC236}">
                  <a16:creationId xmlns:a16="http://schemas.microsoft.com/office/drawing/2014/main" id="{3773AC7E-4661-C1F5-E0BD-6112D39F069B}"/>
                </a:ext>
              </a:extLst>
            </p:cNvPr>
            <p:cNvSpPr txBox="1">
              <a:spLocks/>
            </p:cNvSpPr>
            <p:nvPr/>
          </p:nvSpPr>
          <p:spPr>
            <a:xfrm>
              <a:off x="263075" y="1927281"/>
              <a:ext cx="1018956" cy="6654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ES" dirty="0">
                  <a:latin typeface="+mn-lt"/>
                  <a:ea typeface="+mj-lt"/>
                  <a:cs typeface="+mj-lt"/>
                </a:rPr>
                <a:t>01</a:t>
              </a:r>
              <a:endParaRPr lang="es-ES" dirty="0">
                <a:latin typeface="+mn-lt"/>
              </a:endParaRPr>
            </a:p>
          </p:txBody>
        </p:sp>
        <p:sp>
          <p:nvSpPr>
            <p:cNvPr id="8" name="Título 1">
              <a:extLst>
                <a:ext uri="{FF2B5EF4-FFF2-40B4-BE49-F238E27FC236}">
                  <a16:creationId xmlns:a16="http://schemas.microsoft.com/office/drawing/2014/main" id="{24095711-F4B3-14DF-557F-252F27413F1B}"/>
                </a:ext>
              </a:extLst>
            </p:cNvPr>
            <p:cNvSpPr txBox="1">
              <a:spLocks/>
            </p:cNvSpPr>
            <p:nvPr/>
          </p:nvSpPr>
          <p:spPr>
            <a:xfrm>
              <a:off x="930431" y="1927281"/>
              <a:ext cx="3178087" cy="126000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00" b="1" dirty="0" err="1">
                  <a:latin typeface="+mn-lt"/>
                  <a:ea typeface="+mj-lt"/>
                  <a:cs typeface="+mj-lt"/>
                </a:rPr>
                <a:t>Distribución</a:t>
              </a:r>
              <a:r>
                <a:rPr lang="en-US" sz="1800" b="1" dirty="0">
                  <a:latin typeface="+mn-lt"/>
                  <a:ea typeface="+mj-lt"/>
                  <a:cs typeface="+mj-lt"/>
                </a:rPr>
                <a:t> </a:t>
              </a:r>
              <a:r>
                <a:rPr lang="en-US" sz="1800" b="1" dirty="0" err="1">
                  <a:latin typeface="+mn-lt"/>
                  <a:ea typeface="+mj-lt"/>
                  <a:cs typeface="+mj-lt"/>
                </a:rPr>
                <a:t>eficiente</a:t>
              </a:r>
              <a:r>
                <a:rPr lang="en-US" sz="1800" b="1" dirty="0">
                  <a:latin typeface="+mn-lt"/>
                  <a:ea typeface="+mj-lt"/>
                  <a:cs typeface="+mj-lt"/>
                </a:rPr>
                <a:t> de </a:t>
              </a:r>
              <a:r>
                <a:rPr lang="en-US" sz="1800" b="1" dirty="0" err="1">
                  <a:latin typeface="+mn-lt"/>
                  <a:ea typeface="+mj-lt"/>
                  <a:cs typeface="+mj-lt"/>
                </a:rPr>
                <a:t>los</a:t>
              </a:r>
              <a:r>
                <a:rPr lang="en-US" sz="1800" b="1" dirty="0">
                  <a:latin typeface="+mn-lt"/>
                  <a:ea typeface="+mj-lt"/>
                  <a:cs typeface="+mj-lt"/>
                </a:rPr>
                <a:t> </a:t>
              </a:r>
              <a:r>
                <a:rPr lang="en-US" sz="1800" b="1" dirty="0" err="1">
                  <a:latin typeface="+mn-lt"/>
                  <a:ea typeface="+mj-lt"/>
                  <a:cs typeface="+mj-lt"/>
                </a:rPr>
                <a:t>recursos</a:t>
              </a:r>
              <a:r>
                <a:rPr lang="en-US" sz="1800" b="1" dirty="0">
                  <a:latin typeface="+mn-lt"/>
                  <a:ea typeface="+mj-lt"/>
                  <a:cs typeface="+mj-lt"/>
                </a:rPr>
                <a:t> </a:t>
              </a:r>
              <a:r>
                <a:rPr lang="en-US" sz="1800" b="1" dirty="0" err="1">
                  <a:latin typeface="+mn-lt"/>
                  <a:ea typeface="+mj-lt"/>
                  <a:cs typeface="+mj-lt"/>
                </a:rPr>
                <a:t>públicos</a:t>
              </a:r>
              <a:r>
                <a:rPr lang="en-US" sz="1800" dirty="0">
                  <a:latin typeface="+mn-lt"/>
                  <a:ea typeface="+mj-lt"/>
                  <a:cs typeface="+mj-lt"/>
                </a:rPr>
                <a:t>  para </a:t>
              </a:r>
              <a:r>
                <a:rPr lang="en-US" sz="1800" dirty="0" err="1">
                  <a:latin typeface="+mn-lt"/>
                  <a:ea typeface="+mj-lt"/>
                  <a:cs typeface="+mj-lt"/>
                </a:rPr>
                <a:t>promover</a:t>
              </a:r>
              <a:r>
                <a:rPr lang="en-US" sz="1800" dirty="0">
                  <a:latin typeface="+mn-lt"/>
                  <a:ea typeface="+mj-lt"/>
                  <a:cs typeface="+mj-lt"/>
                </a:rPr>
                <a:t> las </a:t>
              </a:r>
              <a:r>
                <a:rPr lang="en-US" sz="1800" dirty="0" err="1">
                  <a:latin typeface="+mn-lt"/>
                  <a:ea typeface="+mj-lt"/>
                  <a:cs typeface="+mj-lt"/>
                </a:rPr>
                <a:t>actividades</a:t>
              </a:r>
              <a:r>
                <a:rPr lang="en-US" sz="1800" dirty="0">
                  <a:latin typeface="+mn-lt"/>
                  <a:ea typeface="+mj-lt"/>
                  <a:cs typeface="+mj-lt"/>
                </a:rPr>
                <a:t> de I+D  </a:t>
              </a:r>
              <a:r>
                <a:rPr lang="en-US" sz="1800" dirty="0" err="1">
                  <a:latin typeface="+mn-lt"/>
                  <a:ea typeface="+mj-lt"/>
                  <a:cs typeface="+mj-lt"/>
                </a:rPr>
                <a:t>en</a:t>
              </a:r>
              <a:r>
                <a:rPr lang="en-US" sz="1800" dirty="0">
                  <a:latin typeface="+mn-lt"/>
                  <a:ea typeface="+mj-lt"/>
                  <a:cs typeface="+mj-lt"/>
                </a:rPr>
                <a:t> </a:t>
              </a:r>
              <a:r>
                <a:rPr lang="en-US" sz="1800" dirty="0" err="1">
                  <a:latin typeface="+mn-lt"/>
                  <a:ea typeface="+mj-lt"/>
                  <a:cs typeface="+mj-lt"/>
                </a:rPr>
                <a:t>el</a:t>
              </a:r>
              <a:r>
                <a:rPr lang="en-US" sz="1800" dirty="0">
                  <a:latin typeface="+mn-lt"/>
                  <a:ea typeface="+mj-lt"/>
                  <a:cs typeface="+mj-lt"/>
                </a:rPr>
                <a:t> SECTI </a:t>
              </a:r>
              <a:r>
                <a:rPr lang="en-US" sz="1800" dirty="0" err="1">
                  <a:latin typeface="+mn-lt"/>
                  <a:ea typeface="+mj-lt"/>
                  <a:cs typeface="+mj-lt"/>
                </a:rPr>
                <a:t>mediante</a:t>
              </a:r>
              <a:r>
                <a:rPr lang="en-US" sz="1800" dirty="0">
                  <a:latin typeface="+mn-lt"/>
                  <a:ea typeface="+mj-lt"/>
                  <a:cs typeface="+mj-lt"/>
                </a:rPr>
                <a:t> </a:t>
              </a:r>
              <a:r>
                <a:rPr lang="en-US" sz="1800" dirty="0" err="1">
                  <a:latin typeface="+mn-lt"/>
                  <a:ea typeface="+mj-lt"/>
                  <a:cs typeface="+mj-lt"/>
                </a:rPr>
                <a:t>convocatorias</a:t>
              </a:r>
              <a:r>
                <a:rPr lang="en-US" sz="1800" dirty="0">
                  <a:latin typeface="+mn-lt"/>
                  <a:ea typeface="+mj-lt"/>
                  <a:cs typeface="+mj-lt"/>
                </a:rPr>
                <a:t> </a:t>
              </a:r>
              <a:r>
                <a:rPr lang="en-US" sz="1800" dirty="0" err="1">
                  <a:latin typeface="+mn-lt"/>
                  <a:ea typeface="+mj-lt"/>
                  <a:cs typeface="+mj-lt"/>
                </a:rPr>
                <a:t>competitivas</a:t>
              </a:r>
              <a:endParaRPr lang="es-ES" sz="1800" dirty="0">
                <a:latin typeface="+mn-lt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32A97254-572D-0C6E-E648-BE2F67012898}"/>
              </a:ext>
            </a:extLst>
          </p:cNvPr>
          <p:cNvGrpSpPr/>
          <p:nvPr/>
        </p:nvGrpSpPr>
        <p:grpSpPr>
          <a:xfrm>
            <a:off x="821574" y="3478480"/>
            <a:ext cx="4637666" cy="1435618"/>
            <a:chOff x="263075" y="3344748"/>
            <a:chExt cx="3936355" cy="1435618"/>
          </a:xfrm>
        </p:grpSpPr>
        <p:sp>
          <p:nvSpPr>
            <p:cNvPr id="10" name="Título 1">
              <a:extLst>
                <a:ext uri="{FF2B5EF4-FFF2-40B4-BE49-F238E27FC236}">
                  <a16:creationId xmlns:a16="http://schemas.microsoft.com/office/drawing/2014/main" id="{6AED1280-97EE-1BDB-EAB8-9F2741D4B624}"/>
                </a:ext>
              </a:extLst>
            </p:cNvPr>
            <p:cNvSpPr txBox="1">
              <a:spLocks/>
            </p:cNvSpPr>
            <p:nvPr/>
          </p:nvSpPr>
          <p:spPr>
            <a:xfrm>
              <a:off x="263075" y="3344748"/>
              <a:ext cx="1018956" cy="6654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ES" dirty="0">
                  <a:latin typeface="+mn-lt"/>
                  <a:ea typeface="+mj-lt"/>
                  <a:cs typeface="+mj-lt"/>
                </a:rPr>
                <a:t>02</a:t>
              </a:r>
            </a:p>
          </p:txBody>
        </p:sp>
        <p:sp>
          <p:nvSpPr>
            <p:cNvPr id="11" name="Título 1">
              <a:extLst>
                <a:ext uri="{FF2B5EF4-FFF2-40B4-BE49-F238E27FC236}">
                  <a16:creationId xmlns:a16="http://schemas.microsoft.com/office/drawing/2014/main" id="{7889E4AF-43AC-D36A-F32A-B5C39982C9BC}"/>
                </a:ext>
              </a:extLst>
            </p:cNvPr>
            <p:cNvSpPr txBox="1">
              <a:spLocks/>
            </p:cNvSpPr>
            <p:nvPr/>
          </p:nvSpPr>
          <p:spPr>
            <a:xfrm>
              <a:off x="955544" y="3520366"/>
              <a:ext cx="3243886" cy="126000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defPPr>
                <a:defRPr lang="es-ES"/>
              </a:defPPr>
              <a:lvl1pPr>
                <a:lnSpc>
                  <a:spcPct val="90000"/>
                </a:lnSpc>
                <a:spcBef>
                  <a:spcPct val="0"/>
                </a:spcBef>
                <a:buNone/>
                <a:defRPr sz="2000">
                  <a:solidFill>
                    <a:srgbClr val="2E5496"/>
                  </a:solidFill>
                  <a:latin typeface="Arial Nova Light"/>
                  <a:ea typeface="+mj-lt"/>
                  <a:cs typeface="+mj-lt"/>
                </a:defRPr>
              </a:lvl1pPr>
            </a:lstStyle>
            <a:p>
              <a:r>
                <a:rPr lang="en-US" sz="1800" b="1" dirty="0">
                  <a:solidFill>
                    <a:schemeClr val="tx1"/>
                  </a:solidFill>
                  <a:latin typeface="+mn-lt"/>
                </a:rPr>
                <a:t>Evaluación ex-ante </a:t>
              </a:r>
              <a:r>
                <a:rPr lang="en-US" sz="1800" dirty="0">
                  <a:solidFill>
                    <a:schemeClr val="tx1"/>
                  </a:solidFill>
                  <a:latin typeface="+mn-lt"/>
                </a:rPr>
                <a:t>de las </a:t>
              </a:r>
              <a:r>
                <a:rPr lang="en-US" sz="1800" dirty="0" err="1">
                  <a:solidFill>
                    <a:schemeClr val="tx1"/>
                  </a:solidFill>
                  <a:latin typeface="+mn-lt"/>
                </a:rPr>
                <a:t>convocatorias</a:t>
              </a:r>
              <a:r>
                <a:rPr lang="en-US" sz="1800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+mn-lt"/>
                </a:rPr>
                <a:t>competitivas</a:t>
              </a:r>
              <a:r>
                <a:rPr lang="en-US" sz="1800" dirty="0">
                  <a:solidFill>
                    <a:schemeClr val="tx1"/>
                  </a:solidFill>
                  <a:latin typeface="+mn-lt"/>
                </a:rPr>
                <a:t> (Proyectos, RRHH, etc.)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j-lt"/>
                  <a:cs typeface="+mj-lt"/>
                </a:rPr>
                <a:t>Evaluación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j-lt"/>
                  <a:cs typeface="+mj-lt"/>
                </a:rPr>
                <a:t> ex-post y del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j-lt"/>
                  <a:cs typeface="+mj-lt"/>
                </a:rPr>
                <a:t>impacto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j-lt"/>
                  <a:cs typeface="+mj-lt"/>
                </a:rPr>
                <a:t>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j-lt"/>
                  <a:cs typeface="+mj-lt"/>
                </a:rPr>
                <a:t>de las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j-lt"/>
                  <a:cs typeface="+mj-lt"/>
                </a:rPr>
                <a:t>actividades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j-lt"/>
                  <a:cs typeface="+mj-lt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j-lt"/>
                  <a:cs typeface="+mj-lt"/>
                </a:rPr>
                <a:t>financiadas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lt"/>
                <a:cs typeface="+mj-lt"/>
              </a:endParaRPr>
            </a:p>
            <a:p>
              <a:endParaRPr lang="en-US" sz="1800" dirty="0">
                <a:solidFill>
                  <a:schemeClr val="tx1"/>
                </a:solidFill>
                <a:latin typeface="+mn-lt"/>
              </a:endParaRPr>
            </a:p>
            <a:p>
              <a:endParaRPr lang="en-US" sz="1800" b="1" dirty="0">
                <a:solidFill>
                  <a:schemeClr val="tx1"/>
                </a:solidFill>
                <a:latin typeface="+mn-lt"/>
              </a:endParaRPr>
            </a:p>
            <a:p>
              <a:r>
                <a:rPr lang="en-US" sz="1800" b="1" dirty="0" err="1">
                  <a:solidFill>
                    <a:schemeClr val="tx1"/>
                  </a:solidFill>
                  <a:latin typeface="+mn-lt"/>
                </a:rPr>
                <a:t>Asesorar</a:t>
              </a:r>
              <a:r>
                <a:rPr lang="en-US" sz="1800" dirty="0">
                  <a:solidFill>
                    <a:schemeClr val="tx1"/>
                  </a:solidFill>
                  <a:latin typeface="+mn-lt"/>
                </a:rPr>
                <a:t> al </a:t>
              </a:r>
              <a:r>
                <a:rPr lang="en-US" sz="1800" dirty="0" err="1">
                  <a:solidFill>
                    <a:schemeClr val="tx1"/>
                  </a:solidFill>
                  <a:latin typeface="+mn-lt"/>
                </a:rPr>
                <a:t>gobierno</a:t>
              </a:r>
              <a:r>
                <a:rPr lang="en-US" sz="1800" dirty="0">
                  <a:solidFill>
                    <a:schemeClr val="tx1"/>
                  </a:solidFill>
                  <a:latin typeface="+mn-lt"/>
                </a:rPr>
                <a:t> en las </a:t>
              </a:r>
              <a:r>
                <a:rPr lang="en-US" sz="1800" dirty="0" err="1">
                  <a:solidFill>
                    <a:schemeClr val="tx1"/>
                  </a:solidFill>
                  <a:latin typeface="+mn-lt"/>
                </a:rPr>
                <a:t>materias</a:t>
              </a:r>
              <a:r>
                <a:rPr lang="en-US" sz="1800" dirty="0">
                  <a:solidFill>
                    <a:schemeClr val="tx1"/>
                  </a:solidFill>
                  <a:latin typeface="+mn-lt"/>
                </a:rPr>
                <a:t> de </a:t>
              </a:r>
              <a:r>
                <a:rPr lang="en-US" sz="1800" dirty="0" err="1">
                  <a:solidFill>
                    <a:schemeClr val="tx1"/>
                  </a:solidFill>
                  <a:latin typeface="+mn-lt"/>
                </a:rPr>
                <a:t>su</a:t>
              </a:r>
              <a:r>
                <a:rPr lang="en-US" sz="1800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+mn-lt"/>
                </a:rPr>
                <a:t>competencia</a:t>
              </a:r>
              <a:r>
                <a:rPr lang="en-US" sz="1800" dirty="0">
                  <a:solidFill>
                    <a:schemeClr val="tx1"/>
                  </a:solidFill>
                  <a:latin typeface="+mn-lt"/>
                </a:rPr>
                <a:t>.</a:t>
              </a: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16635521-FFDB-4A12-66BE-143488832EC1}"/>
              </a:ext>
            </a:extLst>
          </p:cNvPr>
          <p:cNvGrpSpPr/>
          <p:nvPr/>
        </p:nvGrpSpPr>
        <p:grpSpPr>
          <a:xfrm>
            <a:off x="866750" y="5204294"/>
            <a:ext cx="4655864" cy="1260000"/>
            <a:chOff x="301417" y="4762214"/>
            <a:chExt cx="3951803" cy="1260000"/>
          </a:xfrm>
        </p:grpSpPr>
        <p:sp>
          <p:nvSpPr>
            <p:cNvPr id="13" name="Título 1">
              <a:extLst>
                <a:ext uri="{FF2B5EF4-FFF2-40B4-BE49-F238E27FC236}">
                  <a16:creationId xmlns:a16="http://schemas.microsoft.com/office/drawing/2014/main" id="{D2FDC9E3-BB91-07A2-BE43-BA20CC010D69}"/>
                </a:ext>
              </a:extLst>
            </p:cNvPr>
            <p:cNvSpPr txBox="1">
              <a:spLocks/>
            </p:cNvSpPr>
            <p:nvPr/>
          </p:nvSpPr>
          <p:spPr>
            <a:xfrm>
              <a:off x="301417" y="4919681"/>
              <a:ext cx="1018956" cy="6654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ES" dirty="0">
                  <a:latin typeface="+mn-lt"/>
                  <a:ea typeface="+mj-lt"/>
                  <a:cs typeface="+mj-lt"/>
                </a:rPr>
                <a:t>03</a:t>
              </a:r>
              <a:endParaRPr lang="es-ES" dirty="0">
                <a:latin typeface="+mn-lt"/>
              </a:endParaRPr>
            </a:p>
          </p:txBody>
        </p:sp>
        <p:sp>
          <p:nvSpPr>
            <p:cNvPr id="14" name="Título 1">
              <a:extLst>
                <a:ext uri="{FF2B5EF4-FFF2-40B4-BE49-F238E27FC236}">
                  <a16:creationId xmlns:a16="http://schemas.microsoft.com/office/drawing/2014/main" id="{C642208C-DB03-9766-57C9-A315DE9F00A3}"/>
                </a:ext>
              </a:extLst>
            </p:cNvPr>
            <p:cNvSpPr txBox="1">
              <a:spLocks/>
            </p:cNvSpPr>
            <p:nvPr/>
          </p:nvSpPr>
          <p:spPr>
            <a:xfrm>
              <a:off x="955543" y="4762214"/>
              <a:ext cx="3297677" cy="126000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s-ES" sz="2000" dirty="0" err="1">
                <a:latin typeface="+mn-lt"/>
              </a:endParaRPr>
            </a:p>
          </p:txBody>
        </p:sp>
      </p:grpSp>
      <p:pic>
        <p:nvPicPr>
          <p:cNvPr id="17" name="Imagen 16">
            <a:extLst>
              <a:ext uri="{FF2B5EF4-FFF2-40B4-BE49-F238E27FC236}">
                <a16:creationId xmlns:a16="http://schemas.microsoft.com/office/drawing/2014/main" id="{DAC7023B-BB15-B915-4ECF-6B584F74E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778" y="2175916"/>
            <a:ext cx="6344093" cy="3488396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0C6BF9D-8877-C0E5-849D-C239F6A64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Cuenca, 13, 14 y 15 de noviembre de 2024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56594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8FFC1-A1F6-2855-D5ED-807FA6C54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45D66FC-C905-16F0-5188-7E105522B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Evaluación y Financiación en la  AEI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6CABFB20-92A1-6C84-9FA6-ABB02D05F61A}"/>
              </a:ext>
            </a:extLst>
          </p:cNvPr>
          <p:cNvGrpSpPr/>
          <p:nvPr/>
        </p:nvGrpSpPr>
        <p:grpSpPr>
          <a:xfrm>
            <a:off x="821574" y="1576557"/>
            <a:ext cx="5472900" cy="1260000"/>
            <a:chOff x="263075" y="1927281"/>
            <a:chExt cx="4476823" cy="1260000"/>
          </a:xfrm>
        </p:grpSpPr>
        <p:sp>
          <p:nvSpPr>
            <p:cNvPr id="7" name="Título 1">
              <a:extLst>
                <a:ext uri="{FF2B5EF4-FFF2-40B4-BE49-F238E27FC236}">
                  <a16:creationId xmlns:a16="http://schemas.microsoft.com/office/drawing/2014/main" id="{B01534C0-D53E-087B-68B9-85E9EE3F9F3D}"/>
                </a:ext>
              </a:extLst>
            </p:cNvPr>
            <p:cNvSpPr txBox="1">
              <a:spLocks/>
            </p:cNvSpPr>
            <p:nvPr/>
          </p:nvSpPr>
          <p:spPr>
            <a:xfrm>
              <a:off x="263075" y="1927281"/>
              <a:ext cx="1018956" cy="6654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ES" sz="4000" dirty="0">
                  <a:latin typeface="+mn-lt"/>
                  <a:ea typeface="+mj-lt"/>
                  <a:cs typeface="+mj-lt"/>
                </a:rPr>
                <a:t>01</a:t>
              </a:r>
              <a:endParaRPr lang="es-ES" sz="4000" dirty="0">
                <a:latin typeface="+mn-lt"/>
              </a:endParaRPr>
            </a:p>
          </p:txBody>
        </p:sp>
        <p:sp>
          <p:nvSpPr>
            <p:cNvPr id="8" name="Título 1">
              <a:extLst>
                <a:ext uri="{FF2B5EF4-FFF2-40B4-BE49-F238E27FC236}">
                  <a16:creationId xmlns:a16="http://schemas.microsoft.com/office/drawing/2014/main" id="{229B69BB-05B7-00FF-7725-13D7FADC195D}"/>
                </a:ext>
              </a:extLst>
            </p:cNvPr>
            <p:cNvSpPr txBox="1">
              <a:spLocks/>
            </p:cNvSpPr>
            <p:nvPr/>
          </p:nvSpPr>
          <p:spPr>
            <a:xfrm>
              <a:off x="930431" y="1927281"/>
              <a:ext cx="3809467" cy="126000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00" b="1" dirty="0" err="1">
                  <a:latin typeface="+mn-lt"/>
                  <a:ea typeface="+mj-lt"/>
                  <a:cs typeface="+mj-lt"/>
                </a:rPr>
                <a:t>Convocatorias</a:t>
              </a:r>
              <a:r>
                <a:rPr lang="en-US" sz="1800" b="1" dirty="0">
                  <a:latin typeface="+mn-lt"/>
                  <a:ea typeface="+mj-lt"/>
                  <a:cs typeface="+mj-lt"/>
                </a:rPr>
                <a:t>  </a:t>
              </a:r>
              <a:endParaRPr lang="en-US" sz="1800" dirty="0">
                <a:latin typeface="+mn-lt"/>
                <a:ea typeface="+mj-lt"/>
                <a:cs typeface="+mj-lt"/>
              </a:endParaRPr>
            </a:p>
            <a:p>
              <a:r>
                <a:rPr lang="en-US" sz="1800" dirty="0" err="1">
                  <a:latin typeface="+mn-lt"/>
                  <a:ea typeface="+mj-lt"/>
                  <a:cs typeface="+mj-lt"/>
                </a:rPr>
                <a:t>Financiación</a:t>
              </a:r>
              <a:r>
                <a:rPr lang="en-US" sz="1800" dirty="0">
                  <a:latin typeface="+mn-lt"/>
                  <a:ea typeface="+mj-lt"/>
                  <a:cs typeface="+mj-lt"/>
                </a:rPr>
                <a:t> </a:t>
              </a:r>
              <a:r>
                <a:rPr lang="en-US" sz="1800" dirty="0" err="1">
                  <a:latin typeface="+mn-lt"/>
                  <a:ea typeface="+mj-lt"/>
                  <a:cs typeface="+mj-lt"/>
                </a:rPr>
                <a:t>competitiva</a:t>
              </a:r>
              <a:endParaRPr lang="es-ES" sz="1800" dirty="0">
                <a:latin typeface="+mn-lt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78A19227-3F67-3CDD-57B6-67128F26F80C}"/>
              </a:ext>
            </a:extLst>
          </p:cNvPr>
          <p:cNvGrpSpPr/>
          <p:nvPr/>
        </p:nvGrpSpPr>
        <p:grpSpPr>
          <a:xfrm>
            <a:off x="821574" y="2404744"/>
            <a:ext cx="5274427" cy="1260000"/>
            <a:chOff x="263075" y="3344748"/>
            <a:chExt cx="4476825" cy="1260000"/>
          </a:xfrm>
        </p:grpSpPr>
        <p:sp>
          <p:nvSpPr>
            <p:cNvPr id="10" name="Título 1">
              <a:extLst>
                <a:ext uri="{FF2B5EF4-FFF2-40B4-BE49-F238E27FC236}">
                  <a16:creationId xmlns:a16="http://schemas.microsoft.com/office/drawing/2014/main" id="{253BC3E1-CA04-D78B-B7A4-979BB7CAF482}"/>
                </a:ext>
              </a:extLst>
            </p:cNvPr>
            <p:cNvSpPr txBox="1">
              <a:spLocks/>
            </p:cNvSpPr>
            <p:nvPr/>
          </p:nvSpPr>
          <p:spPr>
            <a:xfrm>
              <a:off x="263075" y="3344748"/>
              <a:ext cx="1018956" cy="6654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ES" sz="4000" dirty="0">
                  <a:latin typeface="+mn-lt"/>
                  <a:ea typeface="+mj-lt"/>
                  <a:cs typeface="+mj-lt"/>
                </a:rPr>
                <a:t>02</a:t>
              </a:r>
            </a:p>
          </p:txBody>
        </p:sp>
        <p:sp>
          <p:nvSpPr>
            <p:cNvPr id="11" name="Título 1">
              <a:extLst>
                <a:ext uri="{FF2B5EF4-FFF2-40B4-BE49-F238E27FC236}">
                  <a16:creationId xmlns:a16="http://schemas.microsoft.com/office/drawing/2014/main" id="{C782BC5D-C1DE-75F3-D9DE-CE0C89A6DA67}"/>
                </a:ext>
              </a:extLst>
            </p:cNvPr>
            <p:cNvSpPr txBox="1">
              <a:spLocks/>
            </p:cNvSpPr>
            <p:nvPr/>
          </p:nvSpPr>
          <p:spPr>
            <a:xfrm>
              <a:off x="955544" y="3344748"/>
              <a:ext cx="3784356" cy="126000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defPPr>
                <a:defRPr lang="es-ES"/>
              </a:defPPr>
              <a:lvl1pPr>
                <a:lnSpc>
                  <a:spcPct val="90000"/>
                </a:lnSpc>
                <a:spcBef>
                  <a:spcPct val="0"/>
                </a:spcBef>
                <a:buNone/>
                <a:defRPr sz="2000">
                  <a:solidFill>
                    <a:srgbClr val="2E5496"/>
                  </a:solidFill>
                  <a:latin typeface="Arial Nova Light"/>
                  <a:ea typeface="+mj-lt"/>
                  <a:cs typeface="+mj-lt"/>
                </a:defRPr>
              </a:lvl1pPr>
            </a:lstStyle>
            <a:p>
              <a:r>
                <a:rPr lang="en-US" sz="1800" b="1" dirty="0" err="1">
                  <a:solidFill>
                    <a:schemeClr val="tx1"/>
                  </a:solidFill>
                  <a:latin typeface="+mn-lt"/>
                </a:rPr>
                <a:t>Principales</a:t>
              </a:r>
              <a:r>
                <a:rPr lang="en-US" sz="1800" b="1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+mn-lt"/>
                </a:rPr>
                <a:t>caracterísisticas</a:t>
              </a:r>
              <a:r>
                <a:rPr lang="en-US" sz="1800" b="1" dirty="0">
                  <a:solidFill>
                    <a:schemeClr val="tx1"/>
                  </a:solidFill>
                  <a:latin typeface="+mn-lt"/>
                </a:rPr>
                <a:t> de las </a:t>
              </a:r>
              <a:r>
                <a:rPr lang="en-US" sz="1800" b="1" dirty="0" err="1">
                  <a:solidFill>
                    <a:schemeClr val="tx1"/>
                  </a:solidFill>
                  <a:latin typeface="+mn-lt"/>
                </a:rPr>
                <a:t>convocatorias</a:t>
              </a:r>
              <a:r>
                <a:rPr lang="en-US" sz="1800" b="1" dirty="0">
                  <a:solidFill>
                    <a:schemeClr val="tx1"/>
                  </a:solidFill>
                  <a:latin typeface="+mn-lt"/>
                </a:rPr>
                <a:t> </a:t>
              </a:r>
              <a:endParaRPr lang="en-US" sz="1800" dirty="0">
                <a:solidFill>
                  <a:schemeClr val="tx1"/>
                </a:solidFill>
                <a:latin typeface="+mn-lt"/>
              </a:endParaRPr>
            </a:p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en-US" sz="1800" dirty="0" err="1">
                  <a:solidFill>
                    <a:schemeClr val="tx1"/>
                  </a:solidFill>
                  <a:latin typeface="+mn-lt"/>
                </a:rPr>
                <a:t>Proyectos</a:t>
              </a:r>
              <a:r>
                <a:rPr lang="en-US" sz="1800" dirty="0">
                  <a:solidFill>
                    <a:schemeClr val="tx1"/>
                  </a:solidFill>
                  <a:latin typeface="+mn-lt"/>
                </a:rPr>
                <a:t> de </a:t>
              </a:r>
              <a:r>
                <a:rPr lang="en-US" sz="1800" dirty="0" err="1">
                  <a:solidFill>
                    <a:schemeClr val="tx1"/>
                  </a:solidFill>
                  <a:latin typeface="+mn-lt"/>
                </a:rPr>
                <a:t>investigación</a:t>
              </a:r>
              <a:r>
                <a:rPr lang="en-US" sz="1800" dirty="0">
                  <a:solidFill>
                    <a:schemeClr val="tx1"/>
                  </a:solidFill>
                  <a:latin typeface="+mn-lt"/>
                </a:rPr>
                <a:t> </a:t>
              </a:r>
            </a:p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en-US" sz="1800" dirty="0" err="1">
                  <a:solidFill>
                    <a:schemeClr val="tx1"/>
                  </a:solidFill>
                  <a:latin typeface="+mn-lt"/>
                </a:rPr>
                <a:t>Convocatorias</a:t>
              </a:r>
              <a:r>
                <a:rPr lang="en-US" sz="1800" dirty="0">
                  <a:solidFill>
                    <a:schemeClr val="tx1"/>
                  </a:solidFill>
                  <a:latin typeface="+mn-lt"/>
                </a:rPr>
                <a:t> de RRHH</a:t>
              </a:r>
            </a:p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en-US" sz="1800" dirty="0" err="1">
                  <a:solidFill>
                    <a:schemeClr val="tx1"/>
                  </a:solidFill>
                  <a:latin typeface="+mn-lt"/>
                </a:rPr>
                <a:t>Transferencia</a:t>
              </a:r>
              <a:r>
                <a:rPr lang="en-US" sz="1800" dirty="0">
                  <a:solidFill>
                    <a:schemeClr val="tx1"/>
                  </a:solidFill>
                  <a:latin typeface="+mn-lt"/>
                </a:rPr>
                <a:t> del </a:t>
              </a:r>
              <a:r>
                <a:rPr lang="en-US" sz="1800" dirty="0" err="1">
                  <a:solidFill>
                    <a:schemeClr val="tx1"/>
                  </a:solidFill>
                  <a:latin typeface="+mn-lt"/>
                </a:rPr>
                <a:t>conocimiento</a:t>
              </a:r>
              <a:endParaRPr lang="en-US" sz="1800" dirty="0">
                <a:solidFill>
                  <a:schemeClr val="tx1"/>
                </a:solidFill>
                <a:latin typeface="+mn-lt"/>
              </a:endParaRPr>
            </a:p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en-US" sz="1800" dirty="0" err="1">
                  <a:solidFill>
                    <a:schemeClr val="tx1"/>
                  </a:solidFill>
                  <a:latin typeface="+mn-lt"/>
                </a:rPr>
                <a:t>Actividad</a:t>
              </a:r>
              <a:r>
                <a:rPr lang="en-US" sz="1800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+mn-lt"/>
                </a:rPr>
                <a:t>internacional</a:t>
              </a:r>
              <a:endParaRPr lang="en-US" sz="1800" dirty="0">
                <a:solidFill>
                  <a:schemeClr val="tx1"/>
                </a:solidFill>
                <a:latin typeface="+mn-lt"/>
              </a:endParaRPr>
            </a:p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en-US" sz="1800" dirty="0" err="1">
                  <a:solidFill>
                    <a:schemeClr val="tx1"/>
                  </a:solidFill>
                  <a:latin typeface="+mn-lt"/>
                </a:rPr>
                <a:t>Beneficiarios</a:t>
              </a:r>
              <a:r>
                <a:rPr lang="en-US" sz="1800" dirty="0">
                  <a:solidFill>
                    <a:schemeClr val="tx1"/>
                  </a:solidFill>
                  <a:latin typeface="+mn-lt"/>
                </a:rPr>
                <a:t>: </a:t>
              </a:r>
              <a:r>
                <a:rPr lang="en-US" sz="1800" dirty="0" err="1">
                  <a:solidFill>
                    <a:schemeClr val="tx1"/>
                  </a:solidFill>
                  <a:latin typeface="+mn-lt"/>
                </a:rPr>
                <a:t>Mayoría</a:t>
              </a:r>
              <a:r>
                <a:rPr lang="en-US" sz="1800" dirty="0">
                  <a:solidFill>
                    <a:schemeClr val="tx1"/>
                  </a:solidFill>
                  <a:latin typeface="+mn-lt"/>
                </a:rPr>
                <a:t> de </a:t>
              </a:r>
              <a:r>
                <a:rPr lang="en-US" sz="1800" dirty="0" err="1">
                  <a:solidFill>
                    <a:schemeClr val="tx1"/>
                  </a:solidFill>
                  <a:latin typeface="+mn-lt"/>
                </a:rPr>
                <a:t>organizaciones</a:t>
              </a:r>
              <a:r>
                <a:rPr lang="en-US" sz="1800" dirty="0">
                  <a:solidFill>
                    <a:schemeClr val="tx1"/>
                  </a:solidFill>
                  <a:latin typeface="+mn-lt"/>
                </a:rPr>
                <a:t> sin </a:t>
              </a:r>
              <a:r>
                <a:rPr lang="en-US" sz="1800" dirty="0" err="1">
                  <a:solidFill>
                    <a:schemeClr val="tx1"/>
                  </a:solidFill>
                  <a:latin typeface="+mn-lt"/>
                </a:rPr>
                <a:t>ánimo</a:t>
              </a:r>
              <a:r>
                <a:rPr lang="en-US" sz="1800" dirty="0">
                  <a:solidFill>
                    <a:schemeClr val="tx1"/>
                  </a:solidFill>
                  <a:latin typeface="+mn-lt"/>
                </a:rPr>
                <a:t> de </a:t>
              </a:r>
              <a:r>
                <a:rPr lang="en-US" sz="1800" dirty="0" err="1">
                  <a:solidFill>
                    <a:schemeClr val="tx1"/>
                  </a:solidFill>
                  <a:latin typeface="+mn-lt"/>
                </a:rPr>
                <a:t>lucro</a:t>
              </a:r>
              <a:r>
                <a:rPr lang="en-US" sz="1800" dirty="0">
                  <a:solidFill>
                    <a:schemeClr val="tx1"/>
                  </a:solidFill>
                  <a:latin typeface="+mn-lt"/>
                </a:rPr>
                <a:t>, </a:t>
              </a:r>
              <a:r>
                <a:rPr lang="en-US" sz="1800" dirty="0" err="1">
                  <a:solidFill>
                    <a:schemeClr val="tx1"/>
                  </a:solidFill>
                  <a:latin typeface="+mn-lt"/>
                </a:rPr>
                <a:t>pero</a:t>
              </a:r>
              <a:r>
                <a:rPr lang="en-US" sz="1800" dirty="0">
                  <a:solidFill>
                    <a:schemeClr val="tx1"/>
                  </a:solidFill>
                  <a:latin typeface="+mn-lt"/>
                </a:rPr>
                <a:t> también </a:t>
              </a:r>
              <a:r>
                <a:rPr lang="en-US" sz="1800" dirty="0" err="1">
                  <a:solidFill>
                    <a:schemeClr val="tx1"/>
                  </a:solidFill>
                  <a:latin typeface="+mn-lt"/>
                </a:rPr>
                <a:t>empresas</a:t>
              </a:r>
              <a:r>
                <a:rPr lang="en-US" sz="1800" dirty="0">
                  <a:solidFill>
                    <a:schemeClr val="tx1"/>
                  </a:solidFill>
                  <a:latin typeface="+mn-lt"/>
                </a:rPr>
                <a:t> (</a:t>
              </a:r>
              <a:r>
                <a:rPr lang="en-US" sz="1800" dirty="0" err="1">
                  <a:solidFill>
                    <a:schemeClr val="tx1"/>
                  </a:solidFill>
                  <a:latin typeface="+mn-lt"/>
                </a:rPr>
                <a:t>especialmente</a:t>
              </a:r>
              <a:r>
                <a:rPr lang="en-US" sz="1800" dirty="0">
                  <a:solidFill>
                    <a:schemeClr val="tx1"/>
                  </a:solidFill>
                  <a:latin typeface="+mn-lt"/>
                </a:rPr>
                <a:t> PYMES, start-ups,…)</a:t>
              </a:r>
            </a:p>
            <a:p>
              <a:pPr marL="342900" indent="-342900">
                <a:buFont typeface="Wingdings" panose="05000000000000000000" pitchFamily="2" charset="2"/>
                <a:buChar char="q"/>
              </a:pPr>
              <a:endParaRPr lang="en-US" sz="180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A60D2C5B-03E9-ED0D-24C5-F2242AD61B6C}"/>
              </a:ext>
            </a:extLst>
          </p:cNvPr>
          <p:cNvGrpSpPr/>
          <p:nvPr/>
        </p:nvGrpSpPr>
        <p:grpSpPr>
          <a:xfrm>
            <a:off x="876073" y="4885757"/>
            <a:ext cx="5219924" cy="1260000"/>
            <a:chOff x="309335" y="4077917"/>
            <a:chExt cx="4430563" cy="1260000"/>
          </a:xfrm>
        </p:grpSpPr>
        <p:sp>
          <p:nvSpPr>
            <p:cNvPr id="13" name="Título 1">
              <a:extLst>
                <a:ext uri="{FF2B5EF4-FFF2-40B4-BE49-F238E27FC236}">
                  <a16:creationId xmlns:a16="http://schemas.microsoft.com/office/drawing/2014/main" id="{1B9880CC-1D8E-A9AA-14FA-04FA72B83FA6}"/>
                </a:ext>
              </a:extLst>
            </p:cNvPr>
            <p:cNvSpPr txBox="1">
              <a:spLocks/>
            </p:cNvSpPr>
            <p:nvPr/>
          </p:nvSpPr>
          <p:spPr>
            <a:xfrm>
              <a:off x="309335" y="4380704"/>
              <a:ext cx="1018956" cy="6654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ES" sz="4000" dirty="0">
                  <a:latin typeface="+mn-lt"/>
                  <a:ea typeface="+mj-lt"/>
                  <a:cs typeface="+mj-lt"/>
                </a:rPr>
                <a:t>03</a:t>
              </a:r>
              <a:endParaRPr lang="es-ES" sz="4000" dirty="0">
                <a:latin typeface="+mn-lt"/>
              </a:endParaRPr>
            </a:p>
          </p:txBody>
        </p:sp>
        <p:sp>
          <p:nvSpPr>
            <p:cNvPr id="14" name="Título 1">
              <a:extLst>
                <a:ext uri="{FF2B5EF4-FFF2-40B4-BE49-F238E27FC236}">
                  <a16:creationId xmlns:a16="http://schemas.microsoft.com/office/drawing/2014/main" id="{51680B38-6B0B-41CE-ED56-DFCFACD652DC}"/>
                </a:ext>
              </a:extLst>
            </p:cNvPr>
            <p:cNvSpPr txBox="1">
              <a:spLocks/>
            </p:cNvSpPr>
            <p:nvPr/>
          </p:nvSpPr>
          <p:spPr>
            <a:xfrm>
              <a:off x="955543" y="4077917"/>
              <a:ext cx="3784355" cy="126000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1800" b="1" dirty="0">
                <a:latin typeface="+mn-lt"/>
                <a:ea typeface="+mj-lt"/>
                <a:cs typeface="+mj-lt"/>
              </a:endParaRPr>
            </a:p>
            <a:p>
              <a:r>
                <a:rPr lang="en-US" sz="1800" dirty="0" err="1">
                  <a:latin typeface="+mn-lt"/>
                  <a:ea typeface="+mj-lt"/>
                  <a:cs typeface="+mj-lt"/>
                </a:rPr>
                <a:t>Declaración</a:t>
              </a:r>
              <a:r>
                <a:rPr lang="en-US" sz="1800" dirty="0">
                  <a:latin typeface="+mn-lt"/>
                  <a:ea typeface="+mj-lt"/>
                  <a:cs typeface="+mj-lt"/>
                </a:rPr>
                <a:t> de San Francisco (DORA)     </a:t>
              </a:r>
              <a:r>
                <a:rPr lang="en-US" sz="1800" dirty="0" err="1">
                  <a:latin typeface="+mn-lt"/>
                  <a:ea typeface="+mj-lt"/>
                  <a:cs typeface="+mj-lt"/>
                </a:rPr>
                <a:t>Políticas</a:t>
              </a:r>
              <a:r>
                <a:rPr lang="en-US" sz="1800" dirty="0">
                  <a:latin typeface="+mn-lt"/>
                  <a:ea typeface="+mj-lt"/>
                  <a:cs typeface="+mj-lt"/>
                </a:rPr>
                <a:t> de </a:t>
              </a:r>
              <a:r>
                <a:rPr lang="en-US" sz="1800" dirty="0" err="1">
                  <a:latin typeface="+mn-lt"/>
                  <a:ea typeface="+mj-lt"/>
                  <a:cs typeface="+mj-lt"/>
                </a:rPr>
                <a:t>igualdad</a:t>
              </a:r>
              <a:r>
                <a:rPr lang="en-US" sz="1800" dirty="0">
                  <a:latin typeface="+mn-lt"/>
                  <a:ea typeface="+mj-lt"/>
                  <a:cs typeface="+mj-lt"/>
                </a:rPr>
                <a:t> y </a:t>
              </a:r>
              <a:r>
                <a:rPr lang="en-US" sz="1800" dirty="0" err="1">
                  <a:latin typeface="+mn-lt"/>
                  <a:ea typeface="+mj-lt"/>
                  <a:cs typeface="+mj-lt"/>
                </a:rPr>
                <a:t>principios</a:t>
              </a:r>
              <a:r>
                <a:rPr lang="en-US" sz="1800" dirty="0">
                  <a:latin typeface="+mn-lt"/>
                  <a:ea typeface="+mj-lt"/>
                  <a:cs typeface="+mj-lt"/>
                </a:rPr>
                <a:t> </a:t>
              </a:r>
              <a:r>
                <a:rPr lang="en-US" sz="1800" dirty="0" err="1">
                  <a:latin typeface="+mn-lt"/>
                  <a:ea typeface="+mj-lt"/>
                  <a:cs typeface="+mj-lt"/>
                </a:rPr>
                <a:t>éticos</a:t>
              </a:r>
              <a:endParaRPr lang="en-US" sz="1800" dirty="0">
                <a:latin typeface="+mn-lt"/>
                <a:ea typeface="+mj-lt"/>
                <a:cs typeface="+mj-lt"/>
              </a:endParaRPr>
            </a:p>
            <a:p>
              <a:r>
                <a:rPr lang="en-US" sz="1800" dirty="0">
                  <a:latin typeface="+mn-lt"/>
                  <a:ea typeface="+mj-lt"/>
                  <a:cs typeface="+mj-lt"/>
                </a:rPr>
                <a:t>Ciencia </a:t>
              </a:r>
              <a:r>
                <a:rPr lang="en-US" sz="1800" dirty="0" err="1">
                  <a:latin typeface="+mn-lt"/>
                  <a:ea typeface="+mj-lt"/>
                  <a:cs typeface="+mj-lt"/>
                </a:rPr>
                <a:t>abierta</a:t>
              </a:r>
              <a:r>
                <a:rPr lang="en-US" sz="1800" dirty="0">
                  <a:latin typeface="+mn-lt"/>
                  <a:ea typeface="+mj-lt"/>
                  <a:cs typeface="+mj-lt"/>
                </a:rPr>
                <a:t> (ENCA)</a:t>
              </a:r>
            </a:p>
            <a:p>
              <a:r>
                <a:rPr lang="en-US" sz="1800" dirty="0" err="1">
                  <a:latin typeface="+mn-lt"/>
                  <a:ea typeface="+mj-lt"/>
                  <a:cs typeface="+mj-lt"/>
                </a:rPr>
                <a:t>Alineamiento</a:t>
              </a:r>
              <a:r>
                <a:rPr lang="en-US" sz="1800" dirty="0">
                  <a:latin typeface="+mn-lt"/>
                  <a:ea typeface="+mj-lt"/>
                  <a:cs typeface="+mj-lt"/>
                </a:rPr>
                <a:t> con las </a:t>
              </a:r>
              <a:r>
                <a:rPr lang="en-US" sz="1800" dirty="0" err="1">
                  <a:latin typeface="+mn-lt"/>
                  <a:ea typeface="+mj-lt"/>
                  <a:cs typeface="+mj-lt"/>
                </a:rPr>
                <a:t>políticas</a:t>
              </a:r>
              <a:r>
                <a:rPr lang="en-US" sz="1800" dirty="0">
                  <a:latin typeface="+mn-lt"/>
                  <a:ea typeface="+mj-lt"/>
                  <a:cs typeface="+mj-lt"/>
                </a:rPr>
                <a:t> UE </a:t>
              </a:r>
            </a:p>
            <a:p>
              <a:endParaRPr lang="es-ES" sz="1800" dirty="0" err="1">
                <a:latin typeface="+mn-lt"/>
              </a:endParaRPr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043AB52B-19F9-6862-EDE7-7E1D8EB92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965" y="1321118"/>
            <a:ext cx="5056990" cy="5056990"/>
          </a:xfrm>
          <a:prstGeom prst="rect">
            <a:avLst/>
          </a:prstGeom>
        </p:spPr>
      </p:pic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D705639B-AD52-87AA-2F52-3AA940C2F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Cuenca, 13, 14 y 15 de noviembre de 2024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0000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3C003-5C73-616E-86DB-6B7B3AB90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A4B0D5AF-5D74-4DE4-D6C7-FBF08DD2A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AEI y Universidades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5B60656D-00FC-8D8E-6744-0956E5DB9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406" y="1279046"/>
            <a:ext cx="7847975" cy="1088419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buSzPts val="1200"/>
              <a:buNone/>
              <a:tabLst>
                <a:tab pos="1533525" algn="l"/>
              </a:tabLst>
            </a:pPr>
            <a:r>
              <a:rPr lang="es-ES" sz="2400" b="1" kern="100" dirty="0">
                <a:ea typeface="Calibri" panose="020F0502020204030204" pitchFamily="34" charset="0"/>
                <a:cs typeface="Arial" panose="020B0604020202020204" pitchFamily="34" charset="0"/>
              </a:rPr>
              <a:t>Principales beneficiarios</a:t>
            </a:r>
          </a:p>
          <a:p>
            <a:pPr marL="0" indent="0" algn="just">
              <a:lnSpc>
                <a:spcPct val="115000"/>
              </a:lnSpc>
              <a:buSzPts val="1200"/>
              <a:buNone/>
              <a:tabLst>
                <a:tab pos="1533525" algn="l"/>
              </a:tabLst>
            </a:pPr>
            <a:r>
              <a:rPr lang="es-ES" sz="2000" kern="100" dirty="0">
                <a:ea typeface="Calibri" panose="020F0502020204030204" pitchFamily="34" charset="0"/>
                <a:cs typeface="Arial" panose="020B0604020202020204" pitchFamily="34" charset="0"/>
              </a:rPr>
              <a:t>Sobre 60% de las ayudas de la AEI</a:t>
            </a:r>
            <a:endParaRPr lang="es-ES" sz="2000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SzPts val="1200"/>
              <a:buFont typeface="Random Grotesque Standard Book"/>
              <a:buChar char="⚪"/>
              <a:tabLst>
                <a:tab pos="1533525" algn="l"/>
              </a:tabLst>
            </a:pPr>
            <a:endParaRPr lang="es-ES" sz="1100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BF67138C-1097-6193-C183-40D2295A5992}"/>
              </a:ext>
            </a:extLst>
          </p:cNvPr>
          <p:cNvGrpSpPr/>
          <p:nvPr/>
        </p:nvGrpSpPr>
        <p:grpSpPr>
          <a:xfrm>
            <a:off x="973578" y="2380027"/>
            <a:ext cx="6596658" cy="2645864"/>
            <a:chOff x="973578" y="2212069"/>
            <a:chExt cx="6596658" cy="2645864"/>
          </a:xfrm>
        </p:grpSpPr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F8779604-E941-7446-2C9C-88BD7AB79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6" t="3106" r="4190" b="1880"/>
            <a:stretch/>
          </p:blipFill>
          <p:spPr>
            <a:xfrm>
              <a:off x="982406" y="2212069"/>
              <a:ext cx="858625" cy="864000"/>
            </a:xfrm>
            <a:prstGeom prst="rect">
              <a:avLst/>
            </a:prstGeom>
          </p:spPr>
        </p:pic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8D5895BC-4578-D79B-A3B6-7C884C75B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578" y="3103001"/>
              <a:ext cx="876281" cy="864000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DDA97671-583C-BE8F-2F5B-2BC6674391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7116" y="3993933"/>
              <a:ext cx="869204" cy="864000"/>
            </a:xfrm>
            <a:prstGeom prst="rect">
              <a:avLst/>
            </a:prstGeom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C89C34F2-00B3-695B-5F7C-AEEBA703A33E}"/>
                </a:ext>
              </a:extLst>
            </p:cNvPr>
            <p:cNvSpPr txBox="1"/>
            <p:nvPr/>
          </p:nvSpPr>
          <p:spPr>
            <a:xfrm>
              <a:off x="1472682" y="2446482"/>
              <a:ext cx="6097554" cy="395173"/>
            </a:xfrm>
            <a:prstGeom prst="rect">
              <a:avLst/>
            </a:prstGeom>
            <a:noFill/>
            <a:ln>
              <a:solidFill>
                <a:srgbClr val="156082"/>
              </a:solidFill>
            </a:ln>
          </p:spPr>
          <p:txBody>
            <a:bodyPr wrap="square">
              <a:spAutoFit/>
            </a:bodyPr>
            <a:lstStyle/>
            <a:p>
              <a:pPr lvl="1" algn="just">
                <a:lnSpc>
                  <a:spcPct val="115000"/>
                </a:lnSpc>
                <a:buSzPts val="1200"/>
                <a:tabLst>
                  <a:tab pos="1533525" algn="l"/>
                </a:tabLst>
              </a:pPr>
              <a:r>
                <a:rPr lang="es-ES" sz="1800" kern="100" dirty="0">
                  <a:ea typeface="Calibri" panose="020F0502020204030204" pitchFamily="34" charset="0"/>
                  <a:cs typeface="Arial" panose="020B0604020202020204" pitchFamily="34" charset="0"/>
                </a:rPr>
                <a:t>Generación del conocimiento (PID 2023-PRP): </a:t>
              </a:r>
              <a:r>
                <a:rPr lang="es-ES" sz="1800" kern="100" dirty="0">
                  <a:solidFill>
                    <a:schemeClr val="tx2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61 %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7B8FDC75-C252-5F3F-E985-5FC5C4A38A9C}"/>
                </a:ext>
              </a:extLst>
            </p:cNvPr>
            <p:cNvSpPr txBox="1"/>
            <p:nvPr/>
          </p:nvSpPr>
          <p:spPr>
            <a:xfrm>
              <a:off x="1472682" y="3337414"/>
              <a:ext cx="6097554" cy="395173"/>
            </a:xfrm>
            <a:prstGeom prst="rect">
              <a:avLst/>
            </a:prstGeom>
            <a:noFill/>
            <a:ln>
              <a:solidFill>
                <a:srgbClr val="156082"/>
              </a:solidFill>
            </a:ln>
          </p:spPr>
          <p:txBody>
            <a:bodyPr wrap="square">
              <a:spAutoFit/>
            </a:bodyPr>
            <a:lstStyle/>
            <a:p>
              <a:pPr lvl="1" algn="just">
                <a:lnSpc>
                  <a:spcPct val="115000"/>
                </a:lnSpc>
                <a:buSzPts val="1200"/>
                <a:tabLst>
                  <a:tab pos="1533525" algn="l"/>
                </a:tabLst>
              </a:pPr>
              <a:r>
                <a:rPr lang="es-ES" sz="1800" kern="100" dirty="0">
                  <a:ea typeface="Calibri" panose="020F0502020204030204" pitchFamily="34" charset="0"/>
                  <a:cs typeface="Arial" panose="020B0604020202020204" pitchFamily="34" charset="0"/>
                </a:rPr>
                <a:t>Equipamiento Científico Técnico (</a:t>
              </a:r>
              <a:r>
                <a:rPr lang="es-ES" sz="1800" kern="100" dirty="0" err="1">
                  <a:ea typeface="Calibri" panose="020F0502020204030204" pitchFamily="34" charset="0"/>
                  <a:cs typeface="Arial" panose="020B0604020202020204" pitchFamily="34" charset="0"/>
                </a:rPr>
                <a:t>EQC</a:t>
              </a:r>
              <a:r>
                <a:rPr lang="es-ES" sz="1800" kern="100" dirty="0">
                  <a:ea typeface="Calibri" panose="020F0502020204030204" pitchFamily="34" charset="0"/>
                  <a:cs typeface="Arial" panose="020B0604020202020204" pitchFamily="34" charset="0"/>
                </a:rPr>
                <a:t> 2024-PRP): </a:t>
              </a:r>
              <a:r>
                <a:rPr lang="es-ES" sz="1800" kern="100" dirty="0">
                  <a:solidFill>
                    <a:schemeClr val="tx2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71% 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F530D5EB-BBB1-81FC-B15E-2D4D47699771}"/>
                </a:ext>
              </a:extLst>
            </p:cNvPr>
            <p:cNvSpPr txBox="1"/>
            <p:nvPr/>
          </p:nvSpPr>
          <p:spPr>
            <a:xfrm>
              <a:off x="1472682" y="4191022"/>
              <a:ext cx="6097554" cy="395173"/>
            </a:xfrm>
            <a:prstGeom prst="rect">
              <a:avLst/>
            </a:prstGeom>
            <a:noFill/>
            <a:ln>
              <a:solidFill>
                <a:srgbClr val="156082"/>
              </a:solidFill>
            </a:ln>
          </p:spPr>
          <p:txBody>
            <a:bodyPr wrap="square">
              <a:spAutoFit/>
            </a:bodyPr>
            <a:lstStyle/>
            <a:p>
              <a:pPr lvl="1" algn="just">
                <a:lnSpc>
                  <a:spcPct val="115000"/>
                </a:lnSpc>
                <a:buSzPts val="1200"/>
                <a:tabLst>
                  <a:tab pos="1533525" algn="l"/>
                </a:tabLst>
              </a:pPr>
              <a:r>
                <a:rPr lang="es-ES" sz="1800" kern="100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ATRAE 2023 (RC): </a:t>
              </a:r>
              <a:r>
                <a:rPr lang="es-ES" sz="1800" kern="100" dirty="0">
                  <a:solidFill>
                    <a:schemeClr val="tx2">
                      <a:lumMod val="50000"/>
                      <a:lumOff val="50000"/>
                    </a:schemeClr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45 %</a:t>
              </a:r>
            </a:p>
          </p:txBody>
        </p: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E920548-5BB6-74F2-887B-3AA26C545F76}"/>
              </a:ext>
            </a:extLst>
          </p:cNvPr>
          <p:cNvSpPr txBox="1"/>
          <p:nvPr/>
        </p:nvSpPr>
        <p:spPr>
          <a:xfrm>
            <a:off x="5918804" y="5799676"/>
            <a:ext cx="6596658" cy="42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>
              <a:lnSpc>
                <a:spcPct val="115000"/>
              </a:lnSpc>
              <a:buSzPts val="1200"/>
              <a:buNone/>
              <a:tabLst>
                <a:tab pos="1533525" algn="l"/>
              </a:tabLst>
            </a:pPr>
            <a:r>
              <a:rPr lang="es-ES" sz="2000" kern="100" dirty="0">
                <a:ea typeface="Calibri" panose="020F0502020204030204" pitchFamily="34" charset="0"/>
                <a:cs typeface="Arial" panose="020B0604020202020204" pitchFamily="34" charset="0"/>
              </a:rPr>
              <a:t>61 % de contratos Ramón y Cajal entre 2009 y 2022</a:t>
            </a:r>
            <a:endParaRPr lang="es-ES" sz="4800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265CE360-C623-D076-1A2E-EC3E7CAB9C63}"/>
              </a:ext>
            </a:extLst>
          </p:cNvPr>
          <p:cNvGrpSpPr/>
          <p:nvPr/>
        </p:nvGrpSpPr>
        <p:grpSpPr>
          <a:xfrm>
            <a:off x="8072196" y="1329916"/>
            <a:ext cx="3512140" cy="4350911"/>
            <a:chOff x="8406882" y="1779301"/>
            <a:chExt cx="3512140" cy="4350911"/>
          </a:xfrm>
        </p:grpSpPr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5C475427-77D4-6420-5F76-FCADD0043023}"/>
                </a:ext>
              </a:extLst>
            </p:cNvPr>
            <p:cNvSpPr txBox="1"/>
            <p:nvPr/>
          </p:nvSpPr>
          <p:spPr>
            <a:xfrm>
              <a:off x="8579497" y="5627564"/>
              <a:ext cx="316690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dirty="0"/>
                <a:t>*https://www.aei.gob.es/sites/default/files/page/field_file/2024-07/Informe%20RyC2009-22_24jul.pdf</a:t>
              </a:r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0296ED6F-A432-2474-1958-CD54DE9AE0B1}"/>
                </a:ext>
              </a:extLst>
            </p:cNvPr>
            <p:cNvSpPr/>
            <p:nvPr/>
          </p:nvSpPr>
          <p:spPr>
            <a:xfrm>
              <a:off x="8406882" y="1779301"/>
              <a:ext cx="3512140" cy="4350911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21" name="Imagen 20">
            <a:extLst>
              <a:ext uri="{FF2B5EF4-FFF2-40B4-BE49-F238E27FC236}">
                <a16:creationId xmlns:a16="http://schemas.microsoft.com/office/drawing/2014/main" id="{4D24ACDD-8595-CB9E-3C93-F35D014795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446" y="1429145"/>
            <a:ext cx="3029641" cy="3774750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A7899C80-D9D8-5B6E-5272-53F704958608}"/>
              </a:ext>
            </a:extLst>
          </p:cNvPr>
          <p:cNvSpPr txBox="1"/>
          <p:nvPr/>
        </p:nvSpPr>
        <p:spPr>
          <a:xfrm>
            <a:off x="10541288" y="1953732"/>
            <a:ext cx="8700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latin typeface="Arial Narrow" panose="020B0606020202030204" pitchFamily="34" charset="0"/>
              </a:rPr>
              <a:t>2009-2022</a:t>
            </a:r>
            <a:endParaRPr lang="es-ES" sz="1200" dirty="0">
              <a:latin typeface="Arial Narrow" panose="020B0606020202030204" pitchFamily="34" charset="0"/>
            </a:endParaRPr>
          </a:p>
        </p:txBody>
      </p:sp>
      <p:sp>
        <p:nvSpPr>
          <p:cNvPr id="27" name="Marcador de fecha 26">
            <a:extLst>
              <a:ext uri="{FF2B5EF4-FFF2-40B4-BE49-F238E27FC236}">
                <a16:creationId xmlns:a16="http://schemas.microsoft.com/office/drawing/2014/main" id="{09B39F8A-1B7E-D488-4B2B-A008AE550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Cuenca, 13, 14 y 15 de noviembre de 2024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3B22C0D-4885-64AD-D4C4-C63727B09CB3}"/>
              </a:ext>
            </a:extLst>
          </p:cNvPr>
          <p:cNvSpPr/>
          <p:nvPr/>
        </p:nvSpPr>
        <p:spPr>
          <a:xfrm>
            <a:off x="5918804" y="5827711"/>
            <a:ext cx="5665532" cy="37770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4130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5625A68B-0503-DAB5-F23C-EA9A90608E25}"/>
              </a:ext>
            </a:extLst>
          </p:cNvPr>
          <p:cNvSpPr>
            <a:spLocks noGrp="1"/>
          </p:cNvSpPr>
          <p:nvPr/>
        </p:nvSpPr>
        <p:spPr>
          <a:xfrm>
            <a:off x="838200" y="-139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>
                <a:solidFill>
                  <a:srgbClr val="C00000"/>
                </a:solidFill>
              </a:rPr>
              <a:t>          </a:t>
            </a:r>
            <a:r>
              <a:rPr lang="es-ES" b="1" dirty="0">
                <a:solidFill>
                  <a:srgbClr val="C00000"/>
                </a:solidFill>
              </a:rPr>
              <a:t>Simplificación: una exigencia</a:t>
            </a: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C5D38310-BC96-72EC-1C6A-AE534672B456}"/>
              </a:ext>
            </a:extLst>
          </p:cNvPr>
          <p:cNvSpPr>
            <a:spLocks noGrp="1"/>
          </p:cNvSpPr>
          <p:nvPr/>
        </p:nvSpPr>
        <p:spPr>
          <a:xfrm>
            <a:off x="965396" y="1746923"/>
            <a:ext cx="4760147" cy="3053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S" sz="2000" dirty="0">
                <a:solidFill>
                  <a:srgbClr val="C00000"/>
                </a:solidFill>
              </a:rPr>
              <a:t>Ley 14/2011 de la Ciencia, la Tecnología y la Innovación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s-E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</a:t>
            </a:r>
            <a:r>
              <a:rPr lang="es-E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nsta a los agentes del Sistema Español de Ciencia, Tecnología e Innovación que formen parte del sector público estatal a promover medidas para la reducción de cargas </a:t>
            </a:r>
            <a:r>
              <a:rPr lang="es-ES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administrativas como medida de simplificación de los procedimientos administrativos. </a:t>
            </a:r>
            <a:endParaRPr lang="es-ES" sz="1600" dirty="0"/>
          </a:p>
        </p:txBody>
      </p:sp>
      <p:sp>
        <p:nvSpPr>
          <p:cNvPr id="14" name="Marcador de contenido 3">
            <a:extLst>
              <a:ext uri="{FF2B5EF4-FFF2-40B4-BE49-F238E27FC236}">
                <a16:creationId xmlns:a16="http://schemas.microsoft.com/office/drawing/2014/main" id="{591370AF-A555-4C18-151F-87C5AC626083}"/>
              </a:ext>
            </a:extLst>
          </p:cNvPr>
          <p:cNvSpPr>
            <a:spLocks noGrp="1"/>
          </p:cNvSpPr>
          <p:nvPr/>
        </p:nvSpPr>
        <p:spPr>
          <a:xfrm>
            <a:off x="5851557" y="1746923"/>
            <a:ext cx="5726607" cy="962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S" sz="2000" dirty="0">
                <a:solidFill>
                  <a:srgbClr val="C00000"/>
                </a:solidFill>
              </a:rPr>
              <a:t>Recomendaciones Tribunal de Cuentas</a:t>
            </a:r>
          </a:p>
          <a:p>
            <a:pPr lvl="1"/>
            <a:r>
              <a:rPr lang="es-ES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Dirigidas hacia la simplificación administrativa</a:t>
            </a:r>
            <a:endParaRPr lang="es-ES" sz="2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5D2C97-16F8-2177-A0B0-99B0C8DFFAD3}"/>
              </a:ext>
            </a:extLst>
          </p:cNvPr>
          <p:cNvSpPr>
            <a:spLocks noGrp="1"/>
          </p:cNvSpPr>
          <p:nvPr/>
        </p:nvSpPr>
        <p:spPr>
          <a:xfrm>
            <a:off x="7511684" y="3680685"/>
            <a:ext cx="4066480" cy="2042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S" sz="2000" dirty="0">
                <a:solidFill>
                  <a:srgbClr val="C00000"/>
                </a:solidFill>
              </a:rPr>
              <a:t>Voluntad de tejer confianza entre la AEI y sus beneficiarios</a:t>
            </a:r>
            <a:endParaRPr lang="es-ES" sz="2000" dirty="0"/>
          </a:p>
          <a:p>
            <a:pPr lvl="1"/>
            <a:r>
              <a:rPr lang="es-ES" sz="1600" dirty="0"/>
              <a:t>Grupo trabajo con COSCE</a:t>
            </a:r>
          </a:p>
          <a:p>
            <a:pPr lvl="1"/>
            <a:r>
              <a:rPr lang="es-ES" sz="1600" b="1" i="1" dirty="0" err="1"/>
              <a:t>win</a:t>
            </a:r>
            <a:r>
              <a:rPr lang="es-ES" sz="1600" b="1" i="1" dirty="0"/>
              <a:t> </a:t>
            </a:r>
            <a:r>
              <a:rPr lang="es-ES" sz="1600" b="1" i="1" dirty="0" err="1"/>
              <a:t>win</a:t>
            </a:r>
            <a:endParaRPr lang="es-ES" sz="1600" b="1" i="1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33C39C4-387D-52A1-3F80-431591B6018B}"/>
              </a:ext>
            </a:extLst>
          </p:cNvPr>
          <p:cNvSpPr>
            <a:spLocks noGrp="1"/>
          </p:cNvSpPr>
          <p:nvPr/>
        </p:nvSpPr>
        <p:spPr>
          <a:xfrm>
            <a:off x="6553537" y="2592510"/>
            <a:ext cx="5218590" cy="1205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S" sz="2000" dirty="0">
                <a:solidFill>
                  <a:srgbClr val="C00000"/>
                </a:solidFill>
              </a:rPr>
              <a:t>Prioridad del Ministerio de Ciencia, Innovación y Universidades</a:t>
            </a:r>
          </a:p>
          <a:p>
            <a:pPr lvl="1"/>
            <a:r>
              <a:rPr lang="es-ES" sz="1600" i="1" dirty="0" err="1"/>
              <a:t>Task</a:t>
            </a:r>
            <a:r>
              <a:rPr lang="es-ES" sz="1600" i="1" dirty="0"/>
              <a:t> </a:t>
            </a:r>
            <a:r>
              <a:rPr lang="es-ES" sz="1600" i="1" dirty="0" err="1"/>
              <a:t>force</a:t>
            </a:r>
            <a:r>
              <a:rPr lang="es-ES" sz="1600" i="1" dirty="0"/>
              <a:t> </a:t>
            </a:r>
            <a:r>
              <a:rPr lang="es-ES" sz="1600" dirty="0"/>
              <a:t>MICIU</a:t>
            </a:r>
          </a:p>
          <a:p>
            <a:pPr marL="457200" lvl="1" indent="0">
              <a:buNone/>
            </a:pPr>
            <a:endParaRPr lang="es-ES" sz="2000" dirty="0"/>
          </a:p>
          <a:p>
            <a:pPr lvl="1"/>
            <a:endParaRPr lang="es-ES" sz="2000" dirty="0">
              <a:solidFill>
                <a:srgbClr val="C00000"/>
              </a:solidFill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8743F199-B350-6A58-F015-450659001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417" y="4576528"/>
            <a:ext cx="3078302" cy="1362590"/>
          </a:xfrm>
          <a:prstGeom prst="rect">
            <a:avLst/>
          </a:prstGeom>
        </p:spPr>
      </p:pic>
      <p:pic>
        <p:nvPicPr>
          <p:cNvPr id="5" name="Imagen 2">
            <a:extLst>
              <a:ext uri="{FF2B5EF4-FFF2-40B4-BE49-F238E27FC236}">
                <a16:creationId xmlns:a16="http://schemas.microsoft.com/office/drawing/2014/main" id="{F211BA2B-A203-1D90-B202-B36AC43C9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977" y="4576528"/>
            <a:ext cx="3078302" cy="1825294"/>
          </a:xfrm>
          <a:prstGeom prst="rect">
            <a:avLst/>
          </a:prstGeom>
        </p:spPr>
      </p:pic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46D9528-B96B-D36C-218C-D09458C2B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Cuenca, 13, 14 y 15 de noviembre de 2024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14441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3D5A5-CBD0-6CB8-0BBE-3C9BE12F0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F26504-2F76-3BA6-52A5-E0B8A5705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3944"/>
            <a:ext cx="10937966" cy="3669713"/>
          </a:xfrm>
        </p:spPr>
        <p:txBody>
          <a:bodyPr>
            <a:normAutofit fontScale="25000" lnSpcReduction="20000"/>
          </a:bodyPr>
          <a:lstStyle/>
          <a:p>
            <a:pPr marL="342900" lvl="0" indent="-342900" algn="just">
              <a:lnSpc>
                <a:spcPct val="115000"/>
              </a:lnSpc>
              <a:buSzPts val="1200"/>
              <a:buFont typeface="Random Grotesque Standard Book"/>
              <a:buChar char="⚪"/>
              <a:tabLst>
                <a:tab pos="1533525" algn="l"/>
              </a:tabLst>
            </a:pPr>
            <a:r>
              <a:rPr lang="es-ES" sz="7400" kern="100" dirty="0"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s-ES" sz="74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ncluye</a:t>
            </a:r>
            <a:r>
              <a:rPr lang="es-ES" sz="7400" b="1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acciones </a:t>
            </a:r>
            <a:r>
              <a:rPr lang="es-ES" sz="7400" b="1" kern="100" dirty="0">
                <a:ea typeface="Calibri" panose="020F0502020204030204" pitchFamily="34" charset="0"/>
                <a:cs typeface="Arial" panose="020B0604020202020204" pitchFamily="34" charset="0"/>
              </a:rPr>
              <a:t>para permitir</a:t>
            </a:r>
            <a:endParaRPr lang="es-ES" sz="7400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15000"/>
              </a:lnSpc>
              <a:buSzPts val="1200"/>
              <a:buFont typeface="Random Grotesque Standard Book"/>
              <a:buChar char="⚪"/>
              <a:tabLst>
                <a:tab pos="1533525" algn="l"/>
              </a:tabLst>
            </a:pPr>
            <a:r>
              <a:rPr lang="es-ES" sz="7400" kern="100" dirty="0"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s-ES" sz="74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ptimi</a:t>
            </a:r>
            <a:r>
              <a:rPr lang="es-ES" sz="7400" kern="100" dirty="0">
                <a:ea typeface="Calibri" panose="020F0502020204030204" pitchFamily="34" charset="0"/>
                <a:cs typeface="Arial" panose="020B0604020202020204" pitchFamily="34" charset="0"/>
              </a:rPr>
              <a:t>zar la estructura y la planificación de las </a:t>
            </a:r>
            <a:r>
              <a:rPr lang="es-ES" sz="7400" b="1" kern="100" dirty="0">
                <a:ea typeface="Calibri" panose="020F0502020204030204" pitchFamily="34" charset="0"/>
                <a:cs typeface="Arial" panose="020B0604020202020204" pitchFamily="34" charset="0"/>
              </a:rPr>
              <a:t>convocatorias</a:t>
            </a:r>
          </a:p>
          <a:p>
            <a:pPr marL="800100" lvl="1" indent="-342900" algn="just">
              <a:lnSpc>
                <a:spcPct val="115000"/>
              </a:lnSpc>
              <a:buSzPts val="1200"/>
              <a:buFont typeface="Random Grotesque Standard Book"/>
              <a:buChar char="⚪"/>
              <a:tabLst>
                <a:tab pos="1533525" algn="l"/>
              </a:tabLst>
            </a:pPr>
            <a:r>
              <a:rPr lang="es-ES" sz="74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simplificar los procedimientos de </a:t>
            </a:r>
            <a:r>
              <a:rPr lang="es-ES" sz="7400" b="1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justificación y seguimiento</a:t>
            </a:r>
            <a:r>
              <a:rPr lang="es-ES" sz="74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s-ES" sz="7400" kern="1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15000"/>
              </a:lnSpc>
              <a:buSzPts val="1200"/>
              <a:buFont typeface="Random Grotesque Standard Book"/>
              <a:buChar char="⚪"/>
              <a:tabLst>
                <a:tab pos="1533525" algn="l"/>
              </a:tabLst>
            </a:pPr>
            <a:r>
              <a:rPr lang="es-ES" sz="74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mejorar los </a:t>
            </a:r>
            <a:r>
              <a:rPr lang="es-ES" sz="7400" b="1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canales de comunicación </a:t>
            </a:r>
            <a:r>
              <a:rPr lang="es-ES" sz="74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entre la Agencia, los beneficiarios y el público en general</a:t>
            </a:r>
          </a:p>
          <a:p>
            <a:pPr marL="342900" indent="-342900" algn="just">
              <a:lnSpc>
                <a:spcPct val="115000"/>
              </a:lnSpc>
              <a:buSzPts val="1200"/>
              <a:buFont typeface="Random Grotesque Standard Book"/>
              <a:buChar char="⚪"/>
              <a:tabLst>
                <a:tab pos="1533525" algn="l"/>
              </a:tabLst>
            </a:pPr>
            <a:r>
              <a:rPr lang="es-ES" sz="74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La AEI empleará </a:t>
            </a:r>
            <a:r>
              <a:rPr lang="es-ES" sz="7400" b="1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la Inteligencia Artificial y mejorará las capacidades informáticas </a:t>
            </a:r>
            <a:r>
              <a:rPr lang="es-ES" sz="74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para simplificar la relación con los beneficiarios </a:t>
            </a:r>
            <a:r>
              <a:rPr lang="es-ES" sz="7400" kern="100" dirty="0">
                <a:ea typeface="Calibri" panose="020F0502020204030204" pitchFamily="34" charset="0"/>
                <a:cs typeface="Arial" panose="020B0604020202020204" pitchFamily="34" charset="0"/>
              </a:rPr>
              <a:t>de sus </a:t>
            </a:r>
            <a:r>
              <a:rPr lang="es-ES" sz="74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ayudas.</a:t>
            </a:r>
          </a:p>
          <a:p>
            <a:pPr marL="342900" indent="-342900" algn="just">
              <a:lnSpc>
                <a:spcPct val="115000"/>
              </a:lnSpc>
              <a:buSzPts val="1200"/>
              <a:buFont typeface="Random Grotesque Standard Book"/>
              <a:buChar char="⚪"/>
              <a:tabLst>
                <a:tab pos="1533525" algn="l"/>
              </a:tabLst>
            </a:pPr>
            <a:r>
              <a:rPr lang="es-ES_tradnl" sz="7400" kern="0" dirty="0">
                <a:ea typeface="Calibri" panose="020F0502020204030204" pitchFamily="34" charset="0"/>
              </a:rPr>
              <a:t>Hasta </a:t>
            </a:r>
            <a:r>
              <a:rPr lang="es-ES_tradnl" sz="7400" b="1" kern="0" dirty="0">
                <a:ea typeface="Calibri" panose="020F0502020204030204" pitchFamily="34" charset="0"/>
              </a:rPr>
              <a:t>2026 de forma gradual</a:t>
            </a:r>
            <a:r>
              <a:rPr lang="es-ES_tradnl" sz="7400" b="1" kern="0" dirty="0">
                <a:effectLst/>
                <a:ea typeface="Calibri" panose="020F0502020204030204" pitchFamily="34" charset="0"/>
              </a:rPr>
              <a:t>. </a:t>
            </a:r>
          </a:p>
          <a:p>
            <a:pPr marL="342900" indent="-342900" algn="just">
              <a:lnSpc>
                <a:spcPct val="115000"/>
              </a:lnSpc>
              <a:buSzPts val="1200"/>
              <a:buFont typeface="Random Grotesque Standard Book"/>
              <a:buChar char="⚪"/>
              <a:tabLst>
                <a:tab pos="1533525" algn="l"/>
              </a:tabLst>
            </a:pPr>
            <a:r>
              <a:rPr lang="es-ES_tradnl" sz="7400" kern="0" dirty="0">
                <a:effectLst/>
                <a:ea typeface="Calibri" panose="020F0502020204030204" pitchFamily="34" charset="0"/>
              </a:rPr>
              <a:t>Estas iniciativas afectan tanto a </a:t>
            </a:r>
            <a:r>
              <a:rPr lang="es-ES_tradnl" sz="7400" b="1" kern="0" dirty="0">
                <a:effectLst/>
                <a:ea typeface="Calibri" panose="020F0502020204030204" pitchFamily="34" charset="0"/>
              </a:rPr>
              <a:t>procesos internos como a procesos externos de la Agencia</a:t>
            </a:r>
          </a:p>
          <a:p>
            <a:pPr marL="342900" indent="-342900" algn="just">
              <a:lnSpc>
                <a:spcPct val="115000"/>
              </a:lnSpc>
              <a:buSzPts val="1200"/>
              <a:buFont typeface="Random Grotesque Standard Book"/>
              <a:buChar char="⚪"/>
              <a:tabLst>
                <a:tab pos="1533525" algn="l"/>
              </a:tabLst>
            </a:pPr>
            <a:r>
              <a:rPr lang="es-ES_tradnl" sz="7400" kern="0" dirty="0">
                <a:ea typeface="Calibri" panose="020F0502020204030204" pitchFamily="34" charset="0"/>
                <a:cs typeface="Arial" panose="020B0604020202020204" pitchFamily="34" charset="0"/>
              </a:rPr>
              <a:t>Formalización mediante distintos instrumentos: modificación de órdenes de base, instrucciones internas AEI, planes de revisión anuales </a:t>
            </a:r>
          </a:p>
          <a:p>
            <a:pPr marL="342900" indent="-342900" algn="just">
              <a:lnSpc>
                <a:spcPct val="115000"/>
              </a:lnSpc>
              <a:buSzPts val="1200"/>
              <a:buFont typeface="Random Grotesque Standard Book"/>
              <a:buChar char="⚪"/>
              <a:tabLst>
                <a:tab pos="1533525" algn="l"/>
              </a:tabLst>
            </a:pPr>
            <a:r>
              <a:rPr lang="es-ES_tradnl" sz="7400" b="1" kern="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Seguimiento</a:t>
            </a:r>
            <a:r>
              <a:rPr lang="es-ES_tradnl" sz="7400" b="1" kern="0" dirty="0">
                <a:ea typeface="Calibri" panose="020F0502020204030204" pitchFamily="34" charset="0"/>
                <a:cs typeface="Arial" panose="020B0604020202020204" pitchFamily="34" charset="0"/>
              </a:rPr>
              <a:t> del Programa</a:t>
            </a:r>
            <a:endParaRPr lang="es-ES" sz="7400" b="1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SzPts val="1200"/>
              <a:buFont typeface="Random Grotesque Standard Book"/>
              <a:buChar char="⚪"/>
              <a:tabLst>
                <a:tab pos="1533525" algn="l"/>
              </a:tabLst>
            </a:pPr>
            <a:endParaRPr lang="es-ES" sz="1800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algn="just">
              <a:lnSpc>
                <a:spcPct val="115000"/>
              </a:lnSpc>
              <a:spcAft>
                <a:spcPts val="800"/>
              </a:spcAft>
              <a:tabLst>
                <a:tab pos="1533525" algn="l"/>
              </a:tabLst>
            </a:pPr>
            <a:r>
              <a:rPr lang="es-ES" sz="1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E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9560384B-A483-2A7E-9195-39FB0324A7D0}"/>
              </a:ext>
            </a:extLst>
          </p:cNvPr>
          <p:cNvSpPr>
            <a:spLocks noGrp="1"/>
          </p:cNvSpPr>
          <p:nvPr/>
        </p:nvSpPr>
        <p:spPr>
          <a:xfrm>
            <a:off x="838200" y="4220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rgbClr val="C00000"/>
                </a:solidFill>
              </a:rPr>
              <a:t>PROGRAMA AGILIZA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662390-6DB0-7D0B-C387-E8087FDA5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Cuenca, 13, 14 y 15 de noviembre de 2024</a:t>
            </a:r>
          </a:p>
        </p:txBody>
      </p:sp>
    </p:spTree>
    <p:extLst>
      <p:ext uri="{BB962C8B-B14F-4D97-AF65-F5344CB8AC3E}">
        <p14:creationId xmlns:p14="http://schemas.microsoft.com/office/powerpoint/2010/main" val="625711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C40D2CA2-32FB-C842-9E92-DAF2BDA464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6621286"/>
              </p:ext>
            </p:extLst>
          </p:nvPr>
        </p:nvGraphicFramePr>
        <p:xfrm>
          <a:off x="2599853" y="1162490"/>
          <a:ext cx="7743711" cy="5567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Gráfico 1">
            <a:extLst>
              <a:ext uri="{FF2B5EF4-FFF2-40B4-BE49-F238E27FC236}">
                <a16:creationId xmlns:a16="http://schemas.microsoft.com/office/drawing/2014/main" id="{68B3DABE-5320-C78E-CD62-B83A9B6DDBD9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23773" t="57074" r="74020" b="39794"/>
          <a:stretch/>
        </p:blipFill>
        <p:spPr>
          <a:xfrm>
            <a:off x="2767897" y="2967150"/>
            <a:ext cx="900000" cy="900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19BB545C-025E-463B-B0DE-F45D485D5A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62058" y="2935226"/>
            <a:ext cx="900000" cy="900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2EAAC2F-3EEC-61EE-A5B2-D94359A529DB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67897" y="4042284"/>
            <a:ext cx="900000" cy="900000"/>
          </a:xfrm>
          <a:prstGeom prst="ellipse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8F73074C-4D06-6512-B60E-9E2B478DB4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262058" y="4024598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1598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1779</Words>
  <Application>Microsoft Office PowerPoint</Application>
  <PresentationFormat>Panorámica</PresentationFormat>
  <Paragraphs>237</Paragraphs>
  <Slides>28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7" baseType="lpstr">
      <vt:lpstr>Aptos</vt:lpstr>
      <vt:lpstr>Aptos Display</vt:lpstr>
      <vt:lpstr>Arial</vt:lpstr>
      <vt:lpstr>Arial Narrow</vt:lpstr>
      <vt:lpstr>Calibri</vt:lpstr>
      <vt:lpstr>Courier New</vt:lpstr>
      <vt:lpstr>Random Grotesque Standard Book</vt:lpstr>
      <vt:lpstr>Wingdings</vt:lpstr>
      <vt:lpstr>Tema de Office</vt:lpstr>
      <vt:lpstr>Programa Agiliza de la  Agencia Estatal de Investigación</vt:lpstr>
      <vt:lpstr>La Agencia Estatal de Investigación</vt:lpstr>
      <vt:lpstr>La Agencia Estatal de Investigación</vt:lpstr>
      <vt:lpstr>            El Mandato de la AEI</vt:lpstr>
      <vt:lpstr>Evaluación y Financiación en la  AEI</vt:lpstr>
      <vt:lpstr>AEI y Universidades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Ángela González Moreno</dc:creator>
  <cp:lastModifiedBy>Espriu Climent, Domenec</cp:lastModifiedBy>
  <cp:revision>93</cp:revision>
  <dcterms:created xsi:type="dcterms:W3CDTF">2024-10-23T14:15:33Z</dcterms:created>
  <dcterms:modified xsi:type="dcterms:W3CDTF">2024-11-12T09:27:14Z</dcterms:modified>
</cp:coreProperties>
</file>