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02" r:id="rId3"/>
    <p:sldId id="3103" r:id="rId4"/>
    <p:sldId id="3104" r:id="rId5"/>
    <p:sldId id="3105" r:id="rId6"/>
    <p:sldId id="3100" r:id="rId7"/>
    <p:sldId id="3101" r:id="rId8"/>
    <p:sldId id="258" r:id="rId9"/>
    <p:sldId id="327" r:id="rId10"/>
    <p:sldId id="257" r:id="rId11"/>
    <p:sldId id="259" r:id="rId12"/>
    <p:sldId id="260" r:id="rId13"/>
    <p:sldId id="261" r:id="rId14"/>
    <p:sldId id="309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50324-953C-4653-A05B-D0984FF45DC9}" v="5" dt="2024-11-11T12:31:45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36931F9-F49A-7E3F-2F73-0E4AF30F3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36F889-CA83-9D4E-D4AF-757778A661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102E-C4F0-3B4C-9E02-2DA7DAEB958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908C2-4A29-B042-5B52-0A8ACB3EB0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359049-1067-6102-3279-6C3DBFD94B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CBF3-6C9E-6E44-9898-76A258B97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62DF-60C3-7B48-8689-93A1FE013228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78BA-FB8E-794B-AA89-0BF964BFDD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6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B78BA-FB8E-794B-AA89-0BF964BFDD1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83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04EE-B555-C6AB-1F2B-B665FEF8B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0376F1-EB4C-8F48-1B86-D50F527A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839AB-D951-3B9C-2F95-F15C8BE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92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C9532-03DC-F845-5572-B88E791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0FAECB-74C4-4E6D-5279-62A3D6E6F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73F91E-0948-B0AE-70BE-37DCFB13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69908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A78462-1E72-678B-2A3F-FF4AB6554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ECAD3C-0293-E422-A7D1-41E2D7B31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D6EA3-163D-C40C-4F64-3D14966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83257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3C0B6-9A29-849F-765C-8EC47632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74" y="1057181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5E4B9-3808-A4B1-E91B-0D3DA793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5205"/>
            <a:ext cx="10515600" cy="36104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8B95F-8AE9-07B4-E5D3-670CF282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5741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E6120-9B25-C7B0-1DC0-4134BDE3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2F1D61-BC40-6FB5-8B67-D66591E3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07350D-7D7C-E18A-417F-1B9B57A8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8865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5A68B-0503-DAB5-F23C-EA9A9060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72928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F5651F-1289-304B-29F9-09391A25D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F67FEA-D88B-6FC1-19E4-EB779FEFB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5787" y="202414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1B7F65-E35B-C23D-DCBD-F53D3301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130623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28F1F-6CD1-E64F-D8BB-C7F5A6FD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897813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9E1C8-D211-290D-2607-B907F95E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5050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775E85-2B46-DE98-00F2-A2D244C44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9491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715EB-D3E3-FBB2-365C-29265030E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25050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D2722D-A151-A5E6-5BB4-B9C564AE8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94910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0DA22F-9A92-A692-9AF9-883007C0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337051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1CC77-5CA7-88A2-F6EA-1F3E3883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2823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ACEB59-B05F-CAB2-892D-60C46C4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26717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080E60-6B95-FD13-57AC-56289D9E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5539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53D96-3E98-41E7-3CBC-79FFF5FA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614C7-ED2A-1FB7-C15A-5C187711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898142"/>
            <a:ext cx="6172200" cy="5447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DCDEAD-345F-B73F-DEBE-7698C02A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F35489-D035-EBB0-D13A-460EDB21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8579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D7A69-98CE-4FCE-FF88-B1DF8CF9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8981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C1B94E-6075-D648-BF5D-C640B5A08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9578" y="898141"/>
            <a:ext cx="6172200" cy="54799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A4F48A-6C8D-258E-135A-3871815F6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163" y="25892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919BAC-6D19-9A5E-43A3-8716C724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Cuenca, 13, 14 y 15 de noviembre de 2024</a:t>
            </a:r>
          </a:p>
        </p:txBody>
      </p:sp>
    </p:spTree>
    <p:extLst>
      <p:ext uri="{BB962C8B-B14F-4D97-AF65-F5344CB8AC3E}">
        <p14:creationId xmlns:p14="http://schemas.microsoft.com/office/powerpoint/2010/main" val="954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03300E-0547-CCDD-7E64-9C55505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87" y="11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E6C41-EC8A-132D-E866-B5BC57640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4799"/>
            <a:ext cx="10515600" cy="366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2AE98-32DE-0766-D4FD-CEF56E9AE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781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Cuenca, 13, 14 y 15 de noviembre de 2024</a:t>
            </a:r>
            <a:endParaRPr lang="es-ES" dirty="0"/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A901EDEF-35FA-3E24-3D2B-D6CB1A99EA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28521" t="21930" r="3187" b="39544"/>
          <a:stretch/>
        </p:blipFill>
        <p:spPr>
          <a:xfrm rot="16200000">
            <a:off x="-2979738" y="3142635"/>
            <a:ext cx="6721475" cy="57272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58628895-6683-9DEF-26ED-5EA0B4727E71}"/>
              </a:ext>
            </a:extLst>
          </p:cNvPr>
          <p:cNvGrpSpPr/>
          <p:nvPr userDrawn="1"/>
        </p:nvGrpSpPr>
        <p:grpSpPr>
          <a:xfrm>
            <a:off x="668383" y="143350"/>
            <a:ext cx="2270287" cy="1026835"/>
            <a:chOff x="668383" y="143350"/>
            <a:chExt cx="2270287" cy="1026835"/>
          </a:xfrm>
        </p:grpSpPr>
        <p:pic>
          <p:nvPicPr>
            <p:cNvPr id="14" name="Imagen 13" descr="Interfaz de usuario gráfica, Texto, Aplicación, Word&#10;&#10;Descripción generada automáticamente">
              <a:extLst>
                <a:ext uri="{FF2B5EF4-FFF2-40B4-BE49-F238E27FC236}">
                  <a16:creationId xmlns:a16="http://schemas.microsoft.com/office/drawing/2014/main" id="{A7FDA578-8DFA-2A80-127C-E810D6382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666670" y="630185"/>
              <a:ext cx="1272000" cy="5400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01BA1E5-CF65-3840-FA9F-67BC655ABE72}"/>
                </a:ext>
              </a:extLst>
            </p:cNvPr>
            <p:cNvSpPr txBox="1"/>
            <p:nvPr userDrawn="1"/>
          </p:nvSpPr>
          <p:spPr>
            <a:xfrm>
              <a:off x="668383" y="143350"/>
              <a:ext cx="2027499" cy="522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s-ES" sz="1200" dirty="0"/>
                <a:t>XXX Jornadas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Investigación </a:t>
              </a:r>
              <a:r>
                <a:rPr lang="es-ES" sz="1200" b="0" dirty="0"/>
                <a:t>de las</a:t>
              </a:r>
            </a:p>
            <a:p>
              <a:pPr>
                <a:lnSpc>
                  <a:spcPts val="1100"/>
                </a:lnSpc>
              </a:pPr>
              <a:r>
                <a:rPr lang="es-ES" sz="1200" b="1" dirty="0"/>
                <a:t>Universidades Españolas</a:t>
              </a:r>
            </a:p>
          </p:txBody>
        </p:sp>
      </p:grp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EDB83A4-87E2-73F4-ADE2-7CE248DA638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91787" y="630185"/>
            <a:ext cx="816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6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4.tif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tiff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bin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casado@adastracapital.es" TargetMode="External"/><Relationship Id="rId5" Type="http://schemas.openxmlformats.org/officeDocument/2006/relationships/hyperlink" Target="mailto:moya@adastracapital.es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B9AAE-FC92-6D56-4D09-E260E8C4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9742" y="1691149"/>
            <a:ext cx="7983793" cy="106173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 que la Ley permite y no hacemos: Nuevas herramientas de financiación de la investigación con fondos privados. </a:t>
            </a:r>
            <a:br>
              <a:rPr lang="es-ES" sz="2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22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Experiencias de agentes del sistema de ciencia.</a:t>
            </a:r>
            <a:endParaRPr lang="es-ES" sz="2200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C331D5F-FBB9-4BA2-A29A-10AA314CBD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96181" y="3416723"/>
            <a:ext cx="8662219" cy="264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1400" b="0" i="0" dirty="0">
                <a:solidFill>
                  <a:srgbClr val="333333"/>
                </a:solidFill>
                <a:effectLst/>
                <a:latin typeface="+mj-lt"/>
              </a:rPr>
              <a:t>Ponentes:</a:t>
            </a:r>
          </a:p>
          <a:p>
            <a:pPr algn="l"/>
            <a:r>
              <a:rPr lang="es-ES" sz="1400" b="0" i="0" dirty="0">
                <a:solidFill>
                  <a:srgbClr val="333333"/>
                </a:solidFill>
                <a:effectLst/>
                <a:latin typeface="+mj-lt"/>
              </a:rPr>
              <a:t>Anna Riera | Responsable de Innovación del Instituto de Investigación contra la Leucemia Josep Carreras</a:t>
            </a:r>
          </a:p>
          <a:p>
            <a:pPr algn="l"/>
            <a:r>
              <a:rPr lang="es-ES" sz="1400" b="0" i="0" dirty="0">
                <a:solidFill>
                  <a:srgbClr val="333333"/>
                </a:solidFill>
                <a:effectLst/>
                <a:latin typeface="+mj-lt"/>
              </a:rPr>
              <a:t>Luis Martín </a:t>
            </a:r>
            <a:r>
              <a:rPr lang="es-ES" sz="1400" b="0" i="0" dirty="0" err="1">
                <a:solidFill>
                  <a:srgbClr val="333333"/>
                </a:solidFill>
                <a:effectLst/>
                <a:latin typeface="+mj-lt"/>
              </a:rPr>
              <a:t>Ezama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+mj-lt"/>
              </a:rPr>
              <a:t> | CEO Cofundador de </a:t>
            </a:r>
            <a:r>
              <a:rPr lang="es-ES" sz="1400" b="0" i="0" dirty="0" err="1">
                <a:solidFill>
                  <a:srgbClr val="333333"/>
                </a:solidFill>
                <a:effectLst/>
                <a:latin typeface="+mj-lt"/>
              </a:rPr>
              <a:t>Cancerappy</a:t>
            </a:r>
            <a:endParaRPr lang="es-ES" sz="1400" b="0" i="0" dirty="0">
              <a:solidFill>
                <a:srgbClr val="333333"/>
              </a:solidFill>
              <a:effectLst/>
              <a:latin typeface="+mj-lt"/>
            </a:endParaRPr>
          </a:p>
          <a:p>
            <a:pPr algn="l"/>
            <a:r>
              <a:rPr lang="es-ES" sz="1400" b="0" i="0" dirty="0">
                <a:solidFill>
                  <a:srgbClr val="333333"/>
                </a:solidFill>
                <a:effectLst/>
                <a:latin typeface="+mj-lt"/>
              </a:rPr>
              <a:t>Juan Casado | Consultor </a:t>
            </a:r>
            <a:r>
              <a:rPr lang="es-ES" sz="1400" b="0" i="0" dirty="0" err="1">
                <a:solidFill>
                  <a:srgbClr val="333333"/>
                </a:solidFill>
                <a:effectLst/>
                <a:latin typeface="+mj-lt"/>
              </a:rPr>
              <a:t>Adastra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+mj-lt"/>
              </a:rPr>
              <a:t> Capital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8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400" dirty="0">
                <a:solidFill>
                  <a:srgbClr val="333333"/>
                </a:solidFill>
                <a:latin typeface="Aptos Display" panose="02110004020202020204"/>
              </a:rPr>
              <a:t>Modera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400" dirty="0">
                <a:solidFill>
                  <a:srgbClr val="333333"/>
                </a:solidFill>
                <a:latin typeface="Aptos Display" panose="02110004020202020204"/>
              </a:rPr>
              <a:t>Delfina Roca Marín </a:t>
            </a:r>
            <a:r>
              <a:rPr lang="es-ES" sz="1400" b="0" i="0" dirty="0">
                <a:solidFill>
                  <a:srgbClr val="333333"/>
                </a:solidFill>
                <a:effectLst/>
                <a:latin typeface="+mj-lt"/>
              </a:rPr>
              <a:t>| </a:t>
            </a:r>
            <a:r>
              <a:rPr lang="es-ES" sz="1400" dirty="0">
                <a:solidFill>
                  <a:srgbClr val="333333"/>
                </a:solidFill>
                <a:latin typeface="Aptos Display" panose="02110004020202020204"/>
              </a:rPr>
              <a:t>Jefa de la Sección de Coordinación de la Divulgación Científica de la Universidad de Murcia (UMU)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8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888FED-01AF-9270-68F5-BACCD77ECE65}"/>
              </a:ext>
            </a:extLst>
          </p:cNvPr>
          <p:cNvSpPr txBox="1"/>
          <p:nvPr/>
        </p:nvSpPr>
        <p:spPr>
          <a:xfrm>
            <a:off x="9320980" y="6275128"/>
            <a:ext cx="2418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14 de Nov</a:t>
            </a:r>
            <a:r>
              <a:rPr lang="es-ES" altLang="es-ES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iembre de 2024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796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BED484C3-3C79-0528-D1DA-CFF4EB9FF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9726CD6-525E-4F2D-9E4B-7F1D2325D416}"/>
              </a:ext>
            </a:extLst>
          </p:cNvPr>
          <p:cNvSpPr txBox="1"/>
          <p:nvPr/>
        </p:nvSpPr>
        <p:spPr>
          <a:xfrm>
            <a:off x="2042433" y="1489986"/>
            <a:ext cx="28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AIE 2024: 500k€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3B7585-6683-4AB1-8330-3E5B2770B8E6}"/>
              </a:ext>
            </a:extLst>
          </p:cNvPr>
          <p:cNvSpPr txBox="1"/>
          <p:nvPr/>
        </p:nvSpPr>
        <p:spPr>
          <a:xfrm>
            <a:off x="7580793" y="1444409"/>
            <a:ext cx="280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AIEs</a:t>
            </a:r>
            <a:r>
              <a:rPr lang="es-ES" b="1" dirty="0"/>
              <a:t> 2021-2023: 1M€</a:t>
            </a:r>
          </a:p>
        </p:txBody>
      </p:sp>
      <p:pic>
        <p:nvPicPr>
          <p:cNvPr id="6" name="Picture 4" descr="Gaël Roué">
            <a:extLst>
              <a:ext uri="{FF2B5EF4-FFF2-40B4-BE49-F238E27FC236}">
                <a16:creationId xmlns:a16="http://schemas.microsoft.com/office/drawing/2014/main" id="{4FA38B30-5DF2-4A23-9599-B6585F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04" y="3177587"/>
            <a:ext cx="800531" cy="7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EBFE825-DFD1-4F51-858D-1DE9E661E095}"/>
              </a:ext>
            </a:extLst>
          </p:cNvPr>
          <p:cNvSpPr txBox="1"/>
          <p:nvPr/>
        </p:nvSpPr>
        <p:spPr>
          <a:xfrm>
            <a:off x="7670922" y="3925392"/>
            <a:ext cx="945584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000" dirty="0" err="1"/>
              <a:t>Gaël</a:t>
            </a:r>
            <a:r>
              <a:rPr lang="ca-ES" sz="1000" dirty="0"/>
              <a:t> </a:t>
            </a:r>
            <a:r>
              <a:rPr lang="ca-ES" sz="1000" dirty="0" err="1"/>
              <a:t>Roué</a:t>
            </a:r>
            <a:endParaRPr lang="ca-ES" sz="1000" dirty="0"/>
          </a:p>
        </p:txBody>
      </p:sp>
      <p:pic>
        <p:nvPicPr>
          <p:cNvPr id="8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172DCDC-145B-412F-B369-F7355D6C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224" y="3169704"/>
            <a:ext cx="2031260" cy="922507"/>
          </a:xfrm>
          <a:prstGeom prst="rect">
            <a:avLst/>
          </a:prstGeom>
        </p:spPr>
      </p:pic>
      <p:sp>
        <p:nvSpPr>
          <p:cNvPr id="11" name="CuadroTexto 6">
            <a:extLst>
              <a:ext uri="{FF2B5EF4-FFF2-40B4-BE49-F238E27FC236}">
                <a16:creationId xmlns:a16="http://schemas.microsoft.com/office/drawing/2014/main" id="{6F13E020-686C-47CE-8562-04542B5C7AD6}"/>
              </a:ext>
            </a:extLst>
          </p:cNvPr>
          <p:cNvSpPr txBox="1"/>
          <p:nvPr/>
        </p:nvSpPr>
        <p:spPr>
          <a:xfrm>
            <a:off x="7580793" y="5076163"/>
            <a:ext cx="174988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000" dirty="0"/>
              <a:t>Verónica Rodilla</a:t>
            </a:r>
            <a:endParaRPr lang="es-ES" sz="1200" dirty="0"/>
          </a:p>
        </p:txBody>
      </p:sp>
      <p:pic>
        <p:nvPicPr>
          <p:cNvPr id="12" name="Imagen 3" descr="Una persona con lentes y camisa blanca&#10;&#10;Descripción generada automáticamente">
            <a:extLst>
              <a:ext uri="{FF2B5EF4-FFF2-40B4-BE49-F238E27FC236}">
                <a16:creationId xmlns:a16="http://schemas.microsoft.com/office/drawing/2014/main" id="{C5D6F758-5B44-4155-AE86-409525084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922" y="4296466"/>
            <a:ext cx="800531" cy="793559"/>
          </a:xfrm>
          <a:prstGeom prst="rect">
            <a:avLst/>
          </a:prstGeom>
        </p:spPr>
      </p:pic>
      <p:pic>
        <p:nvPicPr>
          <p:cNvPr id="13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FA8EC2A-F22E-4954-AF3A-D1B4A8BE9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291" y="4296466"/>
            <a:ext cx="1943125" cy="9585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43279E-EB2A-40A4-B5A4-8F975202D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143" y="2008290"/>
            <a:ext cx="2295846" cy="543001"/>
          </a:xfrm>
          <a:prstGeom prst="rect">
            <a:avLst/>
          </a:prstGeom>
        </p:spPr>
      </p:pic>
      <p:pic>
        <p:nvPicPr>
          <p:cNvPr id="15" name="Imagen 3" descr="Una persona con lentes y camisa blanca&#10;&#10;Descripción generada automáticamente">
            <a:extLst>
              <a:ext uri="{FF2B5EF4-FFF2-40B4-BE49-F238E27FC236}">
                <a16:creationId xmlns:a16="http://schemas.microsoft.com/office/drawing/2014/main" id="{67CF6B96-14CA-450E-9389-CF82F3FF2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91" y="3217001"/>
            <a:ext cx="877875" cy="870227"/>
          </a:xfrm>
          <a:prstGeom prst="rect">
            <a:avLst/>
          </a:prstGeom>
        </p:spPr>
      </p:pic>
      <p:pic>
        <p:nvPicPr>
          <p:cNvPr id="16" name="Picture 4" descr="Gaël Roué">
            <a:extLst>
              <a:ext uri="{FF2B5EF4-FFF2-40B4-BE49-F238E27FC236}">
                <a16:creationId xmlns:a16="http://schemas.microsoft.com/office/drawing/2014/main" id="{5A1C9922-651A-4DF5-BEE3-2C002F9B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27" y="3219331"/>
            <a:ext cx="849374" cy="8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402C4EA-2BE6-4A05-BEA9-C6F540634452}"/>
              </a:ext>
            </a:extLst>
          </p:cNvPr>
          <p:cNvSpPr/>
          <p:nvPr/>
        </p:nvSpPr>
        <p:spPr>
          <a:xfrm>
            <a:off x="2278007" y="2476790"/>
            <a:ext cx="197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404040"/>
                </a:solidFill>
                <a:latin typeface="DengXian" panose="02010600030101010101" pitchFamily="2" charset="-122"/>
              </a:rPr>
              <a:t>CLONR183Q2024</a:t>
            </a:r>
            <a:r>
              <a:rPr lang="es-ES" sz="1100" dirty="0">
                <a:solidFill>
                  <a:srgbClr val="40404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endParaRPr lang="es-ES" sz="1100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88B5181-692A-4526-BD4D-A0D6D1686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5466" y="3217001"/>
            <a:ext cx="2232588" cy="783530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EDF7E661-6754-42FC-B5B4-65AB3A7FB472}"/>
              </a:ext>
            </a:extLst>
          </p:cNvPr>
          <p:cNvSpPr/>
          <p:nvPr/>
        </p:nvSpPr>
        <p:spPr>
          <a:xfrm>
            <a:off x="2212719" y="3874603"/>
            <a:ext cx="153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b="1" dirty="0">
                <a:solidFill>
                  <a:srgbClr val="404040"/>
                </a:solidFill>
                <a:latin typeface="DengXian" panose="02010600030101010101" pitchFamily="2" charset="-122"/>
              </a:rPr>
              <a:t>SeneScopeLNH2024</a:t>
            </a:r>
            <a:r>
              <a:rPr lang="es-ES" sz="1600" b="1" dirty="0">
                <a:solidFill>
                  <a:srgbClr val="808080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 </a:t>
            </a:r>
            <a:endParaRPr lang="es-ES" sz="1600" dirty="0"/>
          </a:p>
        </p:txBody>
      </p:sp>
      <p:pic>
        <p:nvPicPr>
          <p:cNvPr id="20" name="Picture 2" descr="People - GrauperaLab">
            <a:extLst>
              <a:ext uri="{FF2B5EF4-FFF2-40B4-BE49-F238E27FC236}">
                <a16:creationId xmlns:a16="http://schemas.microsoft.com/office/drawing/2014/main" id="{68BEBFE1-B65E-41FA-82D0-65EC86163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r="18596"/>
          <a:stretch/>
        </p:blipFill>
        <p:spPr bwMode="auto">
          <a:xfrm>
            <a:off x="1044565" y="1921833"/>
            <a:ext cx="800537" cy="9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8685BC3-6CCC-4E96-8C72-90508DB98D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27" y="1973875"/>
            <a:ext cx="713358" cy="929873"/>
          </a:xfrm>
          <a:prstGeom prst="rect">
            <a:avLst/>
          </a:prstGeom>
        </p:spPr>
      </p:pic>
      <p:pic>
        <p:nvPicPr>
          <p:cNvPr id="22" name="Imagen 3" descr="Una persona con lentes y camisa blanca&#10;&#10;Descripción generada automáticamente">
            <a:extLst>
              <a:ext uri="{FF2B5EF4-FFF2-40B4-BE49-F238E27FC236}">
                <a16:creationId xmlns:a16="http://schemas.microsoft.com/office/drawing/2014/main" id="{088CF162-7E4A-40AE-A6FB-7930FD5D9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77" y="4431356"/>
            <a:ext cx="877874" cy="870227"/>
          </a:xfrm>
          <a:prstGeom prst="rect">
            <a:avLst/>
          </a:prstGeom>
        </p:spPr>
      </p:pic>
      <p:pic>
        <p:nvPicPr>
          <p:cNvPr id="23" name="Picture 2" descr="People - GrauperaLab">
            <a:extLst>
              <a:ext uri="{FF2B5EF4-FFF2-40B4-BE49-F238E27FC236}">
                <a16:creationId xmlns:a16="http://schemas.microsoft.com/office/drawing/2014/main" id="{389C2C07-4B89-4043-8346-A69FF67A5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r="18596"/>
          <a:stretch/>
        </p:blipFill>
        <p:spPr bwMode="auto">
          <a:xfrm>
            <a:off x="4286227" y="4326195"/>
            <a:ext cx="849374" cy="10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EC98C32-D0FD-4007-9DE5-3C78FF3BB0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7071" y="4535433"/>
            <a:ext cx="2307504" cy="68998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3738863C-6AE9-4932-A68B-F4B1119811A0}"/>
              </a:ext>
            </a:extLst>
          </p:cNvPr>
          <p:cNvSpPr/>
          <p:nvPr/>
        </p:nvSpPr>
        <p:spPr>
          <a:xfrm>
            <a:off x="2418132" y="5184911"/>
            <a:ext cx="1199367" cy="275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s-ES" sz="1100" b="1" dirty="0">
                <a:solidFill>
                  <a:srgbClr val="404040"/>
                </a:solidFill>
                <a:latin typeface="DengXian" panose="02010600030101010101" pitchFamily="2" charset="-122"/>
              </a:rPr>
              <a:t>AM-InLNH2024</a:t>
            </a:r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4D5ACC61-8CE9-424A-8930-FB7C867FAECC}"/>
              </a:ext>
            </a:extLst>
          </p:cNvPr>
          <p:cNvSpPr txBox="1"/>
          <p:nvPr/>
        </p:nvSpPr>
        <p:spPr>
          <a:xfrm>
            <a:off x="899171" y="2891335"/>
            <a:ext cx="1143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Mariona </a:t>
            </a:r>
            <a:r>
              <a:rPr lang="ca-ES" sz="1000" dirty="0" err="1"/>
              <a:t>Graupera</a:t>
            </a:r>
            <a:endParaRPr lang="ca-ES" sz="1000" dirty="0"/>
          </a:p>
        </p:txBody>
      </p:sp>
      <p:sp>
        <p:nvSpPr>
          <p:cNvPr id="27" name="CuadroTexto 6">
            <a:extLst>
              <a:ext uri="{FF2B5EF4-FFF2-40B4-BE49-F238E27FC236}">
                <a16:creationId xmlns:a16="http://schemas.microsoft.com/office/drawing/2014/main" id="{E1033DA1-AD5D-4452-9E5C-138A17E9D25C}"/>
              </a:ext>
            </a:extLst>
          </p:cNvPr>
          <p:cNvSpPr txBox="1"/>
          <p:nvPr/>
        </p:nvSpPr>
        <p:spPr>
          <a:xfrm>
            <a:off x="4139283" y="5337773"/>
            <a:ext cx="1143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Mariona </a:t>
            </a:r>
            <a:r>
              <a:rPr lang="ca-ES" sz="1000" dirty="0" err="1"/>
              <a:t>Graupera</a:t>
            </a:r>
            <a:endParaRPr lang="ca-ES" sz="1000" dirty="0"/>
          </a:p>
        </p:txBody>
      </p:sp>
      <p:sp>
        <p:nvSpPr>
          <p:cNvPr id="28" name="CuadroTexto 6">
            <a:extLst>
              <a:ext uri="{FF2B5EF4-FFF2-40B4-BE49-F238E27FC236}">
                <a16:creationId xmlns:a16="http://schemas.microsoft.com/office/drawing/2014/main" id="{F8150203-50DC-4306-AB45-FBC245A1D309}"/>
              </a:ext>
            </a:extLst>
          </p:cNvPr>
          <p:cNvSpPr txBox="1"/>
          <p:nvPr/>
        </p:nvSpPr>
        <p:spPr>
          <a:xfrm>
            <a:off x="4316282" y="4052125"/>
            <a:ext cx="945584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000" dirty="0" err="1"/>
              <a:t>Gaël</a:t>
            </a:r>
            <a:r>
              <a:rPr lang="ca-ES" sz="1050" dirty="0"/>
              <a:t> </a:t>
            </a:r>
            <a:r>
              <a:rPr lang="ca-ES" sz="1000" dirty="0" err="1"/>
              <a:t>Roué</a:t>
            </a:r>
            <a:endParaRPr lang="ca-ES" sz="1050" dirty="0"/>
          </a:p>
        </p:txBody>
      </p:sp>
      <p:sp>
        <p:nvSpPr>
          <p:cNvPr id="29" name="CuadroTexto 6">
            <a:extLst>
              <a:ext uri="{FF2B5EF4-FFF2-40B4-BE49-F238E27FC236}">
                <a16:creationId xmlns:a16="http://schemas.microsoft.com/office/drawing/2014/main" id="{A4631CD2-9368-4377-A6B0-2ABA547F109F}"/>
              </a:ext>
            </a:extLst>
          </p:cNvPr>
          <p:cNvSpPr txBox="1"/>
          <p:nvPr/>
        </p:nvSpPr>
        <p:spPr>
          <a:xfrm>
            <a:off x="991851" y="5322384"/>
            <a:ext cx="1091917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000" dirty="0"/>
              <a:t>Verónica Rodilla</a:t>
            </a:r>
            <a:endParaRPr lang="es-ES" sz="1200" dirty="0"/>
          </a:p>
        </p:txBody>
      </p:sp>
      <p:sp>
        <p:nvSpPr>
          <p:cNvPr id="30" name="CuadroTexto 6">
            <a:extLst>
              <a:ext uri="{FF2B5EF4-FFF2-40B4-BE49-F238E27FC236}">
                <a16:creationId xmlns:a16="http://schemas.microsoft.com/office/drawing/2014/main" id="{8F98625D-E0AB-476F-B79C-3531B5A00FB2}"/>
              </a:ext>
            </a:extLst>
          </p:cNvPr>
          <p:cNvSpPr txBox="1"/>
          <p:nvPr/>
        </p:nvSpPr>
        <p:spPr>
          <a:xfrm>
            <a:off x="959894" y="4079281"/>
            <a:ext cx="1749883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000" dirty="0"/>
              <a:t>Verónica Rodilla</a:t>
            </a:r>
            <a:endParaRPr lang="es-ES" sz="1200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38E199E-6786-47E8-90DB-9FDDE3C66721}"/>
              </a:ext>
            </a:extLst>
          </p:cNvPr>
          <p:cNvSpPr/>
          <p:nvPr/>
        </p:nvSpPr>
        <p:spPr>
          <a:xfrm>
            <a:off x="4202372" y="2904976"/>
            <a:ext cx="941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Joaquim Jacob</a:t>
            </a:r>
          </a:p>
        </p:txBody>
      </p:sp>
      <p:pic>
        <p:nvPicPr>
          <p:cNvPr id="32" name="Picture 2" descr="People - GrauperaLab">
            <a:extLst>
              <a:ext uri="{FF2B5EF4-FFF2-40B4-BE49-F238E27FC236}">
                <a16:creationId xmlns:a16="http://schemas.microsoft.com/office/drawing/2014/main" id="{9981BD27-DFDF-4844-B29D-3FDF80E25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2" r="18596"/>
          <a:stretch/>
        </p:blipFill>
        <p:spPr bwMode="auto">
          <a:xfrm>
            <a:off x="7670922" y="1958808"/>
            <a:ext cx="740244" cy="9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584EB7D8-E630-444A-80EA-7F08A608DBEB}"/>
              </a:ext>
            </a:extLst>
          </p:cNvPr>
          <p:cNvSpPr txBox="1"/>
          <p:nvPr/>
        </p:nvSpPr>
        <p:spPr>
          <a:xfrm>
            <a:off x="7508260" y="2881738"/>
            <a:ext cx="1143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Mariona </a:t>
            </a:r>
            <a:r>
              <a:rPr lang="ca-ES" sz="1000" dirty="0" err="1"/>
              <a:t>Graupera</a:t>
            </a:r>
            <a:endParaRPr lang="ca-ES" sz="1000" dirty="0"/>
          </a:p>
        </p:txBody>
      </p:sp>
      <p:pic>
        <p:nvPicPr>
          <p:cNvPr id="34" name="Imagen 33" descr="A picture containing text&#10;&#10;Description automatically generated">
            <a:extLst>
              <a:ext uri="{FF2B5EF4-FFF2-40B4-BE49-F238E27FC236}">
                <a16:creationId xmlns:a16="http://schemas.microsoft.com/office/drawing/2014/main" id="{7FE8987B-FF57-4C15-B0F7-B5615FD302A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352" t="5859" r="47842" b="26348"/>
          <a:stretch/>
        </p:blipFill>
        <p:spPr>
          <a:xfrm>
            <a:off x="10477713" y="2073211"/>
            <a:ext cx="695384" cy="79356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37B3D6A-7490-4CB3-B6D1-2D78AF6037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</a:blip>
          <a:srcRect l="8333" t="8056" r="10806" b="35479"/>
          <a:stretch/>
        </p:blipFill>
        <p:spPr>
          <a:xfrm>
            <a:off x="8615700" y="2145711"/>
            <a:ext cx="1773313" cy="662158"/>
          </a:xfrm>
          <a:prstGeom prst="rect">
            <a:avLst/>
          </a:prstGeom>
          <a:ln>
            <a:noFill/>
          </a:ln>
        </p:spPr>
      </p:pic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431C7C4A-0C14-4511-9C5B-C8EB766EE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11010"/>
              </p:ext>
            </p:extLst>
          </p:nvPr>
        </p:nvGraphicFramePr>
        <p:xfrm>
          <a:off x="6583629" y="5541502"/>
          <a:ext cx="4551582" cy="901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977">
                  <a:extLst>
                    <a:ext uri="{9D8B030D-6E8A-4147-A177-3AD203B41FA5}">
                      <a16:colId xmlns:a16="http://schemas.microsoft.com/office/drawing/2014/main" val="1112606677"/>
                    </a:ext>
                  </a:extLst>
                </a:gridCol>
                <a:gridCol w="1831034">
                  <a:extLst>
                    <a:ext uri="{9D8B030D-6E8A-4147-A177-3AD203B41FA5}">
                      <a16:colId xmlns:a16="http://schemas.microsoft.com/office/drawing/2014/main" val="2914641399"/>
                    </a:ext>
                  </a:extLst>
                </a:gridCol>
                <a:gridCol w="1535571">
                  <a:extLst>
                    <a:ext uri="{9D8B030D-6E8A-4147-A177-3AD203B41FA5}">
                      <a16:colId xmlns:a16="http://schemas.microsoft.com/office/drawing/2014/main" val="2200075569"/>
                    </a:ext>
                  </a:extLst>
                </a:gridCol>
              </a:tblGrid>
              <a:tr h="77643"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de Mercado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Retorno IJC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0858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1.063.798,35 €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309.719,78 €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30583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1.310.591,55 €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326.297,22 €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5726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1.188.148,52 €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351.929,59 €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3359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3,5M€</a:t>
                      </a:r>
                      <a:endParaRPr lang="es-E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es-E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1M€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440087"/>
                  </a:ext>
                </a:extLst>
              </a:tr>
            </a:tbl>
          </a:graphicData>
        </a:graphic>
      </p:graphicFrame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67D02F74-B61A-4D50-87FF-65B081BE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50630"/>
              </p:ext>
            </p:extLst>
          </p:nvPr>
        </p:nvGraphicFramePr>
        <p:xfrm>
          <a:off x="991851" y="5875050"/>
          <a:ext cx="4742186" cy="3619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287166">
                  <a:extLst>
                    <a:ext uri="{9D8B030D-6E8A-4147-A177-3AD203B41FA5}">
                      <a16:colId xmlns:a16="http://schemas.microsoft.com/office/drawing/2014/main" val="3944881453"/>
                    </a:ext>
                  </a:extLst>
                </a:gridCol>
                <a:gridCol w="1806546">
                  <a:extLst>
                    <a:ext uri="{9D8B030D-6E8A-4147-A177-3AD203B41FA5}">
                      <a16:colId xmlns:a16="http://schemas.microsoft.com/office/drawing/2014/main" val="2275601068"/>
                    </a:ext>
                  </a:extLst>
                </a:gridCol>
                <a:gridCol w="1648474">
                  <a:extLst>
                    <a:ext uri="{9D8B030D-6E8A-4147-A177-3AD203B41FA5}">
                      <a16:colId xmlns:a16="http://schemas.microsoft.com/office/drawing/2014/main" val="82466918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Año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Valor de Mercado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Retorno IJC</a:t>
                      </a:r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1199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2024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1,4 M€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524 k€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306904"/>
                  </a:ext>
                </a:extLst>
              </a:tr>
            </a:tbl>
          </a:graphicData>
        </a:graphic>
      </p:graphicFrame>
      <p:sp>
        <p:nvSpPr>
          <p:cNvPr id="38" name="CuadroTexto 6">
            <a:extLst>
              <a:ext uri="{FF2B5EF4-FFF2-40B4-BE49-F238E27FC236}">
                <a16:creationId xmlns:a16="http://schemas.microsoft.com/office/drawing/2014/main" id="{DE3DCDCA-B4B7-4978-AA00-59DE3B604239}"/>
              </a:ext>
            </a:extLst>
          </p:cNvPr>
          <p:cNvSpPr txBox="1"/>
          <p:nvPr/>
        </p:nvSpPr>
        <p:spPr>
          <a:xfrm>
            <a:off x="10360373" y="2889013"/>
            <a:ext cx="9300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00" dirty="0"/>
              <a:t>Manel Esteller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A8CB7109-DD8A-4C18-8C7F-16F93660989A}"/>
              </a:ext>
            </a:extLst>
          </p:cNvPr>
          <p:cNvSpPr txBox="1"/>
          <p:nvPr/>
        </p:nvSpPr>
        <p:spPr>
          <a:xfrm>
            <a:off x="3263167" y="475167"/>
            <a:ext cx="7652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 Proyectos vía </a:t>
            </a:r>
            <a:r>
              <a:rPr lang="es-ES" sz="2400" b="1" dirty="0" err="1"/>
              <a:t>AIEs</a:t>
            </a:r>
            <a:r>
              <a:rPr lang="es-ES" sz="2400" b="1" dirty="0"/>
              <a:t> (y 3 más en proceso)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5AC11D9A-10E0-48CC-93E1-E1708827851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836676" y="267186"/>
            <a:ext cx="1745724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4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38">
            <a:extLst>
              <a:ext uri="{FF2B5EF4-FFF2-40B4-BE49-F238E27FC236}">
                <a16:creationId xmlns:a16="http://schemas.microsoft.com/office/drawing/2014/main" id="{1EC718E1-FC10-4A5F-93C8-6F0771C10C76}"/>
              </a:ext>
            </a:extLst>
          </p:cNvPr>
          <p:cNvSpPr txBox="1"/>
          <p:nvPr/>
        </p:nvSpPr>
        <p:spPr>
          <a:xfrm>
            <a:off x="1385850" y="1228697"/>
            <a:ext cx="59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INDICADORES DE INNOVACIÓN con las </a:t>
            </a:r>
            <a:r>
              <a:rPr lang="es-ES" sz="2400" b="1" dirty="0" err="1"/>
              <a:t>AIEs</a:t>
            </a:r>
            <a:endParaRPr lang="es-ES" sz="2400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28380EA-A5BF-4893-A5F0-E193A0ED0907}"/>
              </a:ext>
            </a:extLst>
          </p:cNvPr>
          <p:cNvSpPr txBox="1"/>
          <p:nvPr/>
        </p:nvSpPr>
        <p:spPr>
          <a:xfrm>
            <a:off x="1385850" y="1725521"/>
            <a:ext cx="57486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/>
          </a:p>
          <a:p>
            <a:r>
              <a:rPr lang="es-ES" sz="2000" b="1" dirty="0"/>
              <a:t>2021-2024, cada año sumamos:</a:t>
            </a:r>
          </a:p>
          <a:p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8 contratos con empresa: 1 servicios, 1 licencia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Ingresos directos: 300k €- 500k € /año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Ingresos indirectos: Palanca para levantar más fondos competitivos</a:t>
            </a:r>
          </a:p>
          <a:p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D5DE1B2-A352-4C09-9FA3-60F9AC79CFDF}"/>
              </a:ext>
            </a:extLst>
          </p:cNvPr>
          <p:cNvSpPr txBox="1"/>
          <p:nvPr/>
        </p:nvSpPr>
        <p:spPr>
          <a:xfrm>
            <a:off x="2654813" y="4265691"/>
            <a:ext cx="91636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INDICADORES DE IMPACTO con las </a:t>
            </a:r>
            <a:r>
              <a:rPr lang="es-ES" sz="2400" b="1" dirty="0" err="1"/>
              <a:t>AIEs</a:t>
            </a:r>
            <a:endParaRPr lang="es-ES" sz="2400" b="1" dirty="0"/>
          </a:p>
          <a:p>
            <a:pPr lvl="1"/>
            <a:r>
              <a:rPr lang="es-ES" sz="2000" dirty="0"/>
              <a:t>Ejemplo AIE de 2022:</a:t>
            </a:r>
          </a:p>
          <a:p>
            <a:pPr marL="742950" lvl="1" indent="-285750">
              <a:buFontTx/>
              <a:buChar char="-"/>
            </a:pPr>
            <a:r>
              <a:rPr lang="es-ES" sz="2000" dirty="0"/>
              <a:t>Congreso 2023 de la American </a:t>
            </a:r>
            <a:r>
              <a:rPr lang="es-ES" sz="2000" dirty="0" err="1"/>
              <a:t>Society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Hematology</a:t>
            </a:r>
            <a:r>
              <a:rPr lang="es-ES" sz="20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es-ES" sz="2000" dirty="0"/>
              <a:t>Artículo en Q1 2025 a la revista </a:t>
            </a:r>
            <a:r>
              <a:rPr lang="es-ES" sz="2000" dirty="0" err="1"/>
              <a:t>Blood</a:t>
            </a:r>
            <a:endParaRPr lang="es-ES" sz="2000" dirty="0"/>
          </a:p>
          <a:p>
            <a:pPr marL="742950" lvl="1" indent="-285750">
              <a:buFontTx/>
              <a:buChar char="-"/>
            </a:pPr>
            <a:r>
              <a:rPr lang="es-ES" sz="2000" dirty="0"/>
              <a:t>Incluido en Tesis doctoral 2024</a:t>
            </a:r>
          </a:p>
          <a:p>
            <a:pPr marL="742950" lvl="1" indent="-285750">
              <a:buFontTx/>
              <a:buChar char="-"/>
            </a:pPr>
            <a:r>
              <a:rPr lang="es-ES" sz="2000" dirty="0"/>
              <a:t>Base para nuevos proyectos en ISCIII 2024, Discovery Grant </a:t>
            </a:r>
            <a:r>
              <a:rPr lang="es-ES" sz="2000" dirty="0" err="1"/>
              <a:t>Porgram</a:t>
            </a:r>
            <a:r>
              <a:rPr lang="es-ES" sz="2000" dirty="0"/>
              <a:t> 2024 (LLS)</a:t>
            </a:r>
            <a:endParaRPr lang="es-ES" sz="2800" b="1" dirty="0"/>
          </a:p>
        </p:txBody>
      </p:sp>
      <p:pic>
        <p:nvPicPr>
          <p:cNvPr id="2050" name="Picture 2" descr="Chile introduce novedades respecto a contratos por obra o faena | Garrigues">
            <a:extLst>
              <a:ext uri="{FF2B5EF4-FFF2-40B4-BE49-F238E27FC236}">
                <a16:creationId xmlns:a16="http://schemas.microsoft.com/office/drawing/2014/main" id="{0F31E590-7AC4-429E-B04D-78C360FFF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26" y="1592035"/>
            <a:ext cx="2217153" cy="133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ducción Científica y Artística">
            <a:extLst>
              <a:ext uri="{FF2B5EF4-FFF2-40B4-BE49-F238E27FC236}">
                <a16:creationId xmlns:a16="http://schemas.microsoft.com/office/drawing/2014/main" id="{5529D80B-8195-47E1-AA17-F0E39B27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2" y="4361363"/>
            <a:ext cx="2396295" cy="23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mo generar más ingresos sin gastar tu tiempo">
            <a:extLst>
              <a:ext uri="{FF2B5EF4-FFF2-40B4-BE49-F238E27FC236}">
                <a16:creationId xmlns:a16="http://schemas.microsoft.com/office/drawing/2014/main" id="{628C7C3F-6554-4ADE-83CF-B34D45B3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22" y="3129994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49300-BE65-45AC-8CB2-956EE4121AE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36676" y="267186"/>
            <a:ext cx="1745724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38">
            <a:extLst>
              <a:ext uri="{FF2B5EF4-FFF2-40B4-BE49-F238E27FC236}">
                <a16:creationId xmlns:a16="http://schemas.microsoft.com/office/drawing/2014/main" id="{1EC718E1-FC10-4A5F-93C8-6F0771C10C76}"/>
              </a:ext>
            </a:extLst>
          </p:cNvPr>
          <p:cNvSpPr txBox="1"/>
          <p:nvPr/>
        </p:nvSpPr>
        <p:spPr>
          <a:xfrm>
            <a:off x="2042432" y="1489986"/>
            <a:ext cx="735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¿QUÉ NECESITA UN CENTRO DE INVESTIGACIÓN PÚBLICO PARA REALIZAR </a:t>
            </a:r>
            <a:r>
              <a:rPr lang="es-ES" sz="2400" b="1" dirty="0" err="1"/>
              <a:t>AIEs</a:t>
            </a:r>
            <a:r>
              <a:rPr lang="es-ES" sz="2400" b="1" dirty="0"/>
              <a:t>?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D5DE1B2-A352-4C09-9FA3-60F9AC79CFDF}"/>
              </a:ext>
            </a:extLst>
          </p:cNvPr>
          <p:cNvSpPr txBox="1"/>
          <p:nvPr/>
        </p:nvSpPr>
        <p:spPr>
          <a:xfrm>
            <a:off x="842379" y="2650091"/>
            <a:ext cx="7682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s-ES" sz="2400" b="1" dirty="0"/>
              <a:t>Equipo directivo </a:t>
            </a:r>
            <a:r>
              <a:rPr lang="es-ES" sz="2400" dirty="0"/>
              <a:t>comprometido</a:t>
            </a:r>
            <a:endParaRPr lang="es-ES" sz="2400" b="1" dirty="0"/>
          </a:p>
          <a:p>
            <a:pPr marL="742950" lvl="1" indent="-285750">
              <a:buFontTx/>
              <a:buChar char="-"/>
            </a:pPr>
            <a:r>
              <a:rPr lang="es-ES" sz="2400" b="1" dirty="0"/>
              <a:t>Coordinador@ </a:t>
            </a:r>
            <a:r>
              <a:rPr lang="es-ES" sz="2400" dirty="0"/>
              <a:t>con visión global</a:t>
            </a:r>
          </a:p>
          <a:p>
            <a:pPr marL="742950" lvl="1" indent="-285750">
              <a:buFontTx/>
              <a:buChar char="-"/>
            </a:pPr>
            <a:r>
              <a:rPr lang="es-ES" sz="2400" b="1" dirty="0" err="1"/>
              <a:t>Investigador@s</a:t>
            </a:r>
            <a:r>
              <a:rPr lang="es-ES" sz="2400" b="1" dirty="0"/>
              <a:t> </a:t>
            </a:r>
            <a:r>
              <a:rPr lang="es-ES" sz="2400" dirty="0"/>
              <a:t>que prioricen la AIE</a:t>
            </a:r>
          </a:p>
          <a:p>
            <a:pPr marL="742950" lvl="1" indent="-285750">
              <a:buFontTx/>
              <a:buChar char="-"/>
            </a:pPr>
            <a:r>
              <a:rPr lang="es-ES" sz="2400" b="1" dirty="0"/>
              <a:t>Estructurador</a:t>
            </a:r>
            <a:r>
              <a:rPr lang="es-ES" sz="2400" dirty="0"/>
              <a:t> de confianza </a:t>
            </a:r>
          </a:p>
          <a:p>
            <a:pPr marL="742950" lvl="1" indent="-285750">
              <a:buFontTx/>
              <a:buChar char="-"/>
            </a:pPr>
            <a:r>
              <a:rPr lang="es-ES" sz="2400" b="1" dirty="0"/>
              <a:t>Implicación</a:t>
            </a:r>
            <a:r>
              <a:rPr lang="es-ES" sz="2400" dirty="0"/>
              <a:t> de varios departamentos</a:t>
            </a:r>
          </a:p>
          <a:p>
            <a:pPr marL="742950" lvl="1" indent="-285750">
              <a:buFontTx/>
              <a:buChar char="-"/>
            </a:pPr>
            <a:r>
              <a:rPr lang="es-ES" sz="2400" b="1" dirty="0"/>
              <a:t>Gasto en I+D</a:t>
            </a:r>
            <a:r>
              <a:rPr lang="es-ES" sz="2400" dirty="0"/>
              <a:t> no competitivo</a:t>
            </a:r>
          </a:p>
          <a:p>
            <a:pPr marL="742950" lvl="1" indent="-285750">
              <a:buFontTx/>
              <a:buChar char="-"/>
            </a:pPr>
            <a:endParaRPr lang="es-ES" sz="2000" dirty="0"/>
          </a:p>
          <a:p>
            <a:pPr marL="742950" lvl="1" indent="-285750">
              <a:buFontTx/>
              <a:buChar char="-"/>
            </a:pPr>
            <a:endParaRPr lang="es-ES" sz="2000" dirty="0"/>
          </a:p>
          <a:p>
            <a:pPr marL="742950" lvl="1" indent="-285750">
              <a:buFontTx/>
              <a:buChar char="-"/>
            </a:pPr>
            <a:endParaRPr lang="es-ES" sz="2000" dirty="0"/>
          </a:p>
          <a:p>
            <a:pPr marL="742950" lvl="1" indent="-285750">
              <a:buFontTx/>
              <a:buChar char="-"/>
            </a:pPr>
            <a:endParaRPr lang="es-ES" sz="2000" dirty="0"/>
          </a:p>
        </p:txBody>
      </p:sp>
      <p:pic>
        <p:nvPicPr>
          <p:cNvPr id="3074" name="Picture 2" descr="Ingredientes clave para el compromiso de los empleados - Human Performance">
            <a:extLst>
              <a:ext uri="{FF2B5EF4-FFF2-40B4-BE49-F238E27FC236}">
                <a16:creationId xmlns:a16="http://schemas.microsoft.com/office/drawing/2014/main" id="{BC40BBB0-7AE8-4228-A696-FFCFAC5E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16" y="2069212"/>
            <a:ext cx="3393233" cy="24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F8592E-24AE-4A1E-B67D-E6246A35B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16" y="4826709"/>
            <a:ext cx="3393233" cy="9941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C37522-2F37-4434-87F3-8F29C2E6FC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6676" y="267186"/>
            <a:ext cx="1745724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38">
            <a:extLst>
              <a:ext uri="{FF2B5EF4-FFF2-40B4-BE49-F238E27FC236}">
                <a16:creationId xmlns:a16="http://schemas.microsoft.com/office/drawing/2014/main" id="{1EC718E1-FC10-4A5F-93C8-6F0771C10C76}"/>
              </a:ext>
            </a:extLst>
          </p:cNvPr>
          <p:cNvSpPr txBox="1"/>
          <p:nvPr/>
        </p:nvSpPr>
        <p:spPr>
          <a:xfrm>
            <a:off x="2042432" y="1489986"/>
            <a:ext cx="735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RETOS DE LAS </a:t>
            </a:r>
            <a:r>
              <a:rPr lang="es-ES" sz="2400" b="1" dirty="0" err="1"/>
              <a:t>AIEs</a:t>
            </a:r>
            <a:r>
              <a:rPr lang="es-ES" sz="2400" b="1" dirty="0"/>
              <a:t> PARA UN CENTRO DE INVESTIGACIÓN PÚBLICO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D5DE1B2-A352-4C09-9FA3-60F9AC79CFDF}"/>
              </a:ext>
            </a:extLst>
          </p:cNvPr>
          <p:cNvSpPr txBox="1"/>
          <p:nvPr/>
        </p:nvSpPr>
        <p:spPr>
          <a:xfrm>
            <a:off x="1514183" y="2584777"/>
            <a:ext cx="91636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s-ES" sz="2400" dirty="0"/>
              <a:t>Proyecto I+D+I &lt;1 año viable y con gasto elevado</a:t>
            </a:r>
          </a:p>
          <a:p>
            <a:pPr marL="742950" lvl="1" indent="-285750">
              <a:buFontTx/>
              <a:buChar char="-"/>
            </a:pPr>
            <a:r>
              <a:rPr lang="es-ES" sz="2400" dirty="0"/>
              <a:t>Inseguridad jurídica</a:t>
            </a:r>
          </a:p>
          <a:p>
            <a:pPr marL="742950" lvl="1" indent="-285750">
              <a:buFontTx/>
              <a:buChar char="-"/>
            </a:pPr>
            <a:r>
              <a:rPr lang="es-ES" sz="2400" dirty="0"/>
              <a:t>Criterios cambiantes año a año </a:t>
            </a:r>
          </a:p>
          <a:p>
            <a:pPr marL="742950" lvl="1" indent="-285750">
              <a:buFontTx/>
              <a:buChar char="-"/>
            </a:pPr>
            <a:r>
              <a:rPr lang="es-ES" sz="2400" dirty="0"/>
              <a:t>Desconocimiento generalizado de las </a:t>
            </a:r>
            <a:r>
              <a:rPr lang="es-ES" sz="2400" dirty="0" err="1"/>
              <a:t>AIEs</a:t>
            </a:r>
            <a:r>
              <a:rPr lang="es-ES" sz="24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es-ES" sz="2400" dirty="0"/>
              <a:t>Múltiples aprobaciones: Dirección, Patronato, Protectorado, auditores</a:t>
            </a:r>
          </a:p>
          <a:p>
            <a:pPr marL="742950" lvl="1" indent="-285750">
              <a:buFontTx/>
              <a:buChar char="-"/>
            </a:pPr>
            <a:r>
              <a:rPr lang="es-ES" sz="2400" dirty="0"/>
              <a:t>Control financiero altamente detallado</a:t>
            </a:r>
          </a:p>
          <a:p>
            <a:pPr marL="742950" lvl="1" indent="-285750">
              <a:buFontTx/>
              <a:buChar char="-"/>
            </a:pPr>
            <a:r>
              <a:rPr lang="es-ES" sz="2400" dirty="0"/>
              <a:t>Coordinación de múltiples personas y tareas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98EBD9-30FB-4D91-A327-15CCB1FD0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36676" y="267186"/>
            <a:ext cx="1745724" cy="414444"/>
          </a:xfrm>
          <a:prstGeom prst="rect">
            <a:avLst/>
          </a:prstGeom>
        </p:spPr>
      </p:pic>
      <p:pic>
        <p:nvPicPr>
          <p:cNvPr id="1028" name="Picture 4" descr="Inseguridad. Cómo puede afectar la inseguridad a tu círculo social? - El  Trampolín Oratoria y Comunicación">
            <a:extLst>
              <a:ext uri="{FF2B5EF4-FFF2-40B4-BE49-F238E27FC236}">
                <a16:creationId xmlns:a16="http://schemas.microsoft.com/office/drawing/2014/main" id="{B29F7061-352B-4FF0-BBEC-05FD853EB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91" y="2320983"/>
            <a:ext cx="3164091" cy="14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upa con icono de ojo en el fondo de escritura. estilo plano lupa y signo  de ojo. símbolo de cristal de búsqueda. 9795938 Vector en Vecteezy">
            <a:extLst>
              <a:ext uri="{FF2B5EF4-FFF2-40B4-BE49-F238E27FC236}">
                <a16:creationId xmlns:a16="http://schemas.microsoft.com/office/drawing/2014/main" id="{FB725C11-A61C-469A-8517-9E41282B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602" y="446673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8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043089" y="5023617"/>
            <a:ext cx="3736570" cy="14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  <a:spcAft>
                <a:spcPts val="400"/>
              </a:spcAft>
            </a:pPr>
            <a:r>
              <a:rPr lang="en-US" sz="1933" b="1" dirty="0">
                <a:latin typeface="Montserrat Extra-Light Bold"/>
              </a:rPr>
              <a:t>ANNA RIERA</a:t>
            </a:r>
          </a:p>
          <a:p>
            <a:pPr algn="ctr">
              <a:lnSpc>
                <a:spcPts val="2184"/>
              </a:lnSpc>
              <a:spcAft>
                <a:spcPts val="400"/>
              </a:spcAft>
            </a:pPr>
            <a:endParaRPr lang="en-US" sz="1933" dirty="0">
              <a:latin typeface="Montserrat Extra-Light Bold"/>
            </a:endParaRPr>
          </a:p>
          <a:p>
            <a:pPr algn="ctr">
              <a:lnSpc>
                <a:spcPts val="1657"/>
              </a:lnSpc>
              <a:spcAft>
                <a:spcPts val="400"/>
              </a:spcAft>
            </a:pPr>
            <a:r>
              <a:rPr lang="en-US" sz="1466" b="1" dirty="0">
                <a:latin typeface="Montserrat Extra-Light Bold"/>
              </a:rPr>
              <a:t>Innovation Unit Manager</a:t>
            </a:r>
          </a:p>
          <a:p>
            <a:pPr algn="ctr">
              <a:lnSpc>
                <a:spcPts val="1657"/>
              </a:lnSpc>
              <a:spcAft>
                <a:spcPts val="400"/>
              </a:spcAft>
            </a:pPr>
            <a:r>
              <a:rPr lang="en-US" sz="1333" dirty="0">
                <a:latin typeface="Montserrat Extra-Light Bold"/>
              </a:rPr>
              <a:t>ariera@carrerasresearch.org</a:t>
            </a:r>
          </a:p>
          <a:p>
            <a:pPr algn="ctr">
              <a:lnSpc>
                <a:spcPts val="1657"/>
              </a:lnSpc>
              <a:spcAft>
                <a:spcPts val="400"/>
              </a:spcAft>
            </a:pPr>
            <a:r>
              <a:rPr lang="en-US" sz="1333" dirty="0">
                <a:latin typeface="Montserrat Extra-Light Bold"/>
              </a:rPr>
              <a:t>93 557 28 00 (ext. 4401)</a:t>
            </a:r>
            <a:endParaRPr lang="en-US" sz="1333" dirty="0">
              <a:latin typeface="Montserrat Extra-Ligh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11364C7-474E-43AA-B200-C365A56A3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3280" y="2623617"/>
            <a:ext cx="2400000" cy="2400000"/>
          </a:xfrm>
          <a:prstGeom prst="ellipse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999A05C-09FB-4273-A997-DFACA5875885}"/>
              </a:ext>
            </a:extLst>
          </p:cNvPr>
          <p:cNvSpPr txBox="1"/>
          <p:nvPr/>
        </p:nvSpPr>
        <p:spPr>
          <a:xfrm>
            <a:off x="4640602" y="787400"/>
            <a:ext cx="2917915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933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INNOVATION UNIT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868ED0-F99E-40C4-97A9-BA4D9B158E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6676" y="267186"/>
            <a:ext cx="1745724" cy="4144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006FC86-DCD7-4067-ABE7-C328B8818204}"/>
              </a:ext>
            </a:extLst>
          </p:cNvPr>
          <p:cNvSpPr/>
          <p:nvPr/>
        </p:nvSpPr>
        <p:spPr>
          <a:xfrm>
            <a:off x="2292221" y="1331075"/>
            <a:ext cx="7747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solidFill>
                  <a:srgbClr val="000000"/>
                </a:solidFill>
                <a:latin typeface="Montserrat"/>
                <a:cs typeface="Arial" panose="020B0604020202020204" pitchFamily="34" charset="0"/>
              </a:rPr>
              <a:t>El Instituto Josep Carreras ha consolidado, a través de las AIE, una estructura de financiación no competitiva que le permite cada año ingresar alrededor de 300.000€ y obtener indicadores clave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77E8F-A74D-0441-3657-28923EE41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5A731AD-03E9-67EF-47A3-C8A9B07148BD}"/>
              </a:ext>
            </a:extLst>
          </p:cNvPr>
          <p:cNvSpPr txBox="1"/>
          <p:nvPr/>
        </p:nvSpPr>
        <p:spPr>
          <a:xfrm>
            <a:off x="795514" y="1655563"/>
            <a:ext cx="8157980" cy="456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8500"/>
              </a:lnSpc>
              <a:spcBef>
                <a:spcPts val="1260"/>
              </a:spcBef>
            </a:pPr>
            <a:r>
              <a:rPr lang="es-ES" sz="12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Adastra Capital acumula 8 años de experiencia en la </a:t>
            </a:r>
            <a:r>
              <a:rPr lang="es-ES" sz="12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financiación de proyectos I+D+i</a:t>
            </a:r>
            <a:r>
              <a:rPr lang="es-ES" sz="12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, utilizando el marco normativo de la </a:t>
            </a:r>
            <a:r>
              <a:rPr lang="es-ES" sz="12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Ley de Ciencia de 2011.</a:t>
            </a:r>
          </a:p>
          <a:p>
            <a:pPr marL="12700" marR="5080" algn="just">
              <a:lnSpc>
                <a:spcPct val="108500"/>
              </a:lnSpc>
              <a:spcBef>
                <a:spcPts val="1260"/>
              </a:spcBef>
            </a:pPr>
            <a:r>
              <a:rPr lang="es-ES" sz="12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Permite dotar de liquidez (ingresos por facturación) sin coste </a:t>
            </a:r>
            <a:r>
              <a:rPr lang="es-ES" sz="12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(≥35% gasto en cada anualidad) </a:t>
            </a:r>
            <a:r>
              <a:rPr lang="es-ES" sz="12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para la ejecución de cualquier proyecto innovador. Por tanto, las Universidades son un agente de primera magnitud, por su capacidad de ejecutar proyectos científicos y tecnológicos. </a:t>
            </a:r>
          </a:p>
          <a:p>
            <a:pPr marL="12700" marR="5080" algn="just">
              <a:lnSpc>
                <a:spcPct val="108500"/>
              </a:lnSpc>
              <a:spcBef>
                <a:spcPts val="1260"/>
              </a:spcBef>
            </a:pPr>
            <a:r>
              <a:rPr lang="es-ES" sz="12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Nuestra tarea es triple:</a:t>
            </a:r>
          </a:p>
          <a:p>
            <a:pPr marL="184150" marR="5080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Identificamos proyectos donde esta herramienta resulte de utilidad</a:t>
            </a:r>
          </a:p>
          <a:p>
            <a:pPr marL="184150" marR="5080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Captamos inversores privados que quieran potenciar investigación y tener un rendimiento asegurado.</a:t>
            </a:r>
          </a:p>
          <a:p>
            <a:pPr marL="184150" marR="5080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Realizamos un acompañamiento integral </a:t>
            </a:r>
            <a:r>
              <a:rPr lang="es-ES" sz="12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(requieren capacidad técnica, financiera, legal y fiscal).</a:t>
            </a:r>
          </a:p>
          <a:p>
            <a:pPr marL="184150" marR="5080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b="1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Ventajas y limitaciones: </a:t>
            </a:r>
          </a:p>
          <a:p>
            <a:pPr marL="641350" marR="5080" lvl="1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se comporta como un derecho, se puede utilizar para cualquier proyecto y cualquier anualidad.</a:t>
            </a:r>
          </a:p>
          <a:p>
            <a:pPr marL="641350" marR="5080" lvl="1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es una buena alternativa cuando ya no se puede optar a subvención o convocatorias competitivas.</a:t>
            </a:r>
          </a:p>
          <a:p>
            <a:pPr marL="641350" marR="5080" lvl="1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el tamaño, balance o situación financiera de la entidad que ejecuta el proyecto no importa.</a:t>
            </a:r>
          </a:p>
          <a:p>
            <a:pPr marL="641350" marR="5080" lvl="1" indent="-1714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Los gastos deben ser libres de financiación pública.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0BBE9-9CE2-8C26-B15C-6AB0413A5163}"/>
              </a:ext>
            </a:extLst>
          </p:cNvPr>
          <p:cNvSpPr txBox="1"/>
          <p:nvPr/>
        </p:nvSpPr>
        <p:spPr>
          <a:xfrm>
            <a:off x="2935432" y="301264"/>
            <a:ext cx="6018061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>
              <a:lnSpc>
                <a:spcPct val="100000"/>
              </a:lnSpc>
              <a:spcBef>
                <a:spcPts val="130"/>
              </a:spcBef>
            </a:pPr>
            <a:r>
              <a:rPr lang="es-ES" sz="1800" b="1" spc="1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Financiación alternativa de proyectos.</a:t>
            </a:r>
            <a:endParaRPr lang="es-ES" sz="1000" b="1" spc="100" dirty="0">
              <a:latin typeface="Merriweather" pitchFamily="2" charset="77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0480">
              <a:lnSpc>
                <a:spcPct val="100000"/>
              </a:lnSpc>
              <a:spcBef>
                <a:spcPts val="130"/>
              </a:spcBef>
            </a:pPr>
            <a:r>
              <a:rPr lang="es-ES" b="1" spc="1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Agrupaciones de Interés económico -AIEs-</a:t>
            </a:r>
            <a:endParaRPr lang="es-ES" sz="4000" b="1" spc="100" dirty="0">
              <a:latin typeface="Merriweather" pitchFamily="2" charset="77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4C99F1-7CCD-E83F-E1A3-948E99B4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796" y="280639"/>
            <a:ext cx="2354519" cy="630108"/>
          </a:xfrm>
          <a:prstGeom prst="rect">
            <a:avLst/>
          </a:prstGeom>
        </p:spPr>
      </p:pic>
      <p:sp>
        <p:nvSpPr>
          <p:cNvPr id="24" name="Google Shape;201;p22">
            <a:extLst>
              <a:ext uri="{FF2B5EF4-FFF2-40B4-BE49-F238E27FC236}">
                <a16:creationId xmlns:a16="http://schemas.microsoft.com/office/drawing/2014/main" id="{5B7E7EE4-AC8E-C7FE-BA03-3E27FD5BE33E}"/>
              </a:ext>
            </a:extLst>
          </p:cNvPr>
          <p:cNvSpPr/>
          <p:nvPr/>
        </p:nvSpPr>
        <p:spPr>
          <a:xfrm>
            <a:off x="9153665" y="1753668"/>
            <a:ext cx="2517900" cy="590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02;p22">
            <a:extLst>
              <a:ext uri="{FF2B5EF4-FFF2-40B4-BE49-F238E27FC236}">
                <a16:creationId xmlns:a16="http://schemas.microsoft.com/office/drawing/2014/main" id="{9576AAD9-DC70-8ECD-31F8-9F633A9C4C38}"/>
              </a:ext>
            </a:extLst>
          </p:cNvPr>
          <p:cNvSpPr/>
          <p:nvPr/>
        </p:nvSpPr>
        <p:spPr>
          <a:xfrm>
            <a:off x="9153665" y="4344599"/>
            <a:ext cx="2517900" cy="144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03;p22">
            <a:extLst>
              <a:ext uri="{FF2B5EF4-FFF2-40B4-BE49-F238E27FC236}">
                <a16:creationId xmlns:a16="http://schemas.microsoft.com/office/drawing/2014/main" id="{DDD88627-8B1A-6AA0-2DBB-59895CC75849}"/>
              </a:ext>
            </a:extLst>
          </p:cNvPr>
          <p:cNvSpPr txBox="1"/>
          <p:nvPr/>
        </p:nvSpPr>
        <p:spPr>
          <a:xfrm>
            <a:off x="9611399" y="1871071"/>
            <a:ext cx="15702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Inversor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" name="Google Shape;204;p22">
            <a:extLst>
              <a:ext uri="{FF2B5EF4-FFF2-40B4-BE49-F238E27FC236}">
                <a16:creationId xmlns:a16="http://schemas.microsoft.com/office/drawing/2014/main" id="{651C9A0B-7E82-F44F-B908-9ABDAAD0C178}"/>
              </a:ext>
            </a:extLst>
          </p:cNvPr>
          <p:cNvSpPr txBox="1"/>
          <p:nvPr/>
        </p:nvSpPr>
        <p:spPr>
          <a:xfrm>
            <a:off x="9458990" y="4466504"/>
            <a:ext cx="1827300" cy="39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1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Universidad</a:t>
            </a:r>
            <a:endParaRPr sz="11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Google Shape;205;p22">
            <a:extLst>
              <a:ext uri="{FF2B5EF4-FFF2-40B4-BE49-F238E27FC236}">
                <a16:creationId xmlns:a16="http://schemas.microsoft.com/office/drawing/2014/main" id="{46B6B781-7CEB-2E3C-C671-5A7A4F842173}"/>
              </a:ext>
            </a:extLst>
          </p:cNvPr>
          <p:cNvSpPr/>
          <p:nvPr/>
        </p:nvSpPr>
        <p:spPr>
          <a:xfrm>
            <a:off x="9251587" y="5110165"/>
            <a:ext cx="2322600" cy="590700"/>
          </a:xfrm>
          <a:prstGeom prst="roundRect">
            <a:avLst>
              <a:gd name="adj" fmla="val 18472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06;p22">
            <a:extLst>
              <a:ext uri="{FF2B5EF4-FFF2-40B4-BE49-F238E27FC236}">
                <a16:creationId xmlns:a16="http://schemas.microsoft.com/office/drawing/2014/main" id="{0A32AD34-EE41-0924-A02B-E8BF7F62CB28}"/>
              </a:ext>
            </a:extLst>
          </p:cNvPr>
          <p:cNvSpPr txBox="1"/>
          <p:nvPr/>
        </p:nvSpPr>
        <p:spPr>
          <a:xfrm>
            <a:off x="9496281" y="5233883"/>
            <a:ext cx="1827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1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Proyecto de I+D</a:t>
            </a:r>
            <a:endParaRPr sz="11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Google Shape;207;p22">
            <a:extLst>
              <a:ext uri="{FF2B5EF4-FFF2-40B4-BE49-F238E27FC236}">
                <a16:creationId xmlns:a16="http://schemas.microsoft.com/office/drawing/2014/main" id="{510B05EE-6A21-DFC3-48C8-B185A8C37CE4}"/>
              </a:ext>
            </a:extLst>
          </p:cNvPr>
          <p:cNvSpPr txBox="1"/>
          <p:nvPr/>
        </p:nvSpPr>
        <p:spPr>
          <a:xfrm>
            <a:off x="10855577" y="2393145"/>
            <a:ext cx="15702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i="1" dirty="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Rentabilidad fiscal</a:t>
            </a:r>
            <a:endParaRPr sz="1000" i="1" dirty="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2" name="Google Shape;209;p22">
            <a:extLst>
              <a:ext uri="{FF2B5EF4-FFF2-40B4-BE49-F238E27FC236}">
                <a16:creationId xmlns:a16="http://schemas.microsoft.com/office/drawing/2014/main" id="{B6CCAC31-97AA-3AE8-7E2D-00D5EB5E48A4}"/>
              </a:ext>
            </a:extLst>
          </p:cNvPr>
          <p:cNvSpPr txBox="1"/>
          <p:nvPr/>
        </p:nvSpPr>
        <p:spPr>
          <a:xfrm>
            <a:off x="9338769" y="3983193"/>
            <a:ext cx="5526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i="1" dirty="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Liquidez</a:t>
            </a:r>
            <a:endParaRPr sz="1000" i="1" dirty="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  <p:sp>
        <p:nvSpPr>
          <p:cNvPr id="34" name="Google Shape;211;p22">
            <a:extLst>
              <a:ext uri="{FF2B5EF4-FFF2-40B4-BE49-F238E27FC236}">
                <a16:creationId xmlns:a16="http://schemas.microsoft.com/office/drawing/2014/main" id="{172B799A-5AC5-EC01-7DBD-BBE04599C810}"/>
              </a:ext>
            </a:extLst>
          </p:cNvPr>
          <p:cNvSpPr/>
          <p:nvPr/>
        </p:nvSpPr>
        <p:spPr>
          <a:xfrm rot="-5400000">
            <a:off x="9699365" y="3219843"/>
            <a:ext cx="2077200" cy="17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12;p22">
            <a:extLst>
              <a:ext uri="{FF2B5EF4-FFF2-40B4-BE49-F238E27FC236}">
                <a16:creationId xmlns:a16="http://schemas.microsoft.com/office/drawing/2014/main" id="{DF44C792-E560-37B1-E218-36D296FADA43}"/>
              </a:ext>
            </a:extLst>
          </p:cNvPr>
          <p:cNvSpPr/>
          <p:nvPr/>
        </p:nvSpPr>
        <p:spPr>
          <a:xfrm rot="5400000">
            <a:off x="9045440" y="3290868"/>
            <a:ext cx="2031000" cy="174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13;p22">
            <a:extLst>
              <a:ext uri="{FF2B5EF4-FFF2-40B4-BE49-F238E27FC236}">
                <a16:creationId xmlns:a16="http://schemas.microsoft.com/office/drawing/2014/main" id="{7A2D6DF3-23F0-8B81-A81C-81E172863699}"/>
              </a:ext>
            </a:extLst>
          </p:cNvPr>
          <p:cNvSpPr/>
          <p:nvPr/>
        </p:nvSpPr>
        <p:spPr>
          <a:xfrm>
            <a:off x="9137540" y="2795134"/>
            <a:ext cx="2517900" cy="110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14;p22">
            <a:extLst>
              <a:ext uri="{FF2B5EF4-FFF2-40B4-BE49-F238E27FC236}">
                <a16:creationId xmlns:a16="http://schemas.microsoft.com/office/drawing/2014/main" id="{2C789DCD-6D24-607F-51BD-40E6735C3847}"/>
              </a:ext>
            </a:extLst>
          </p:cNvPr>
          <p:cNvSpPr txBox="1"/>
          <p:nvPr/>
        </p:nvSpPr>
        <p:spPr>
          <a:xfrm>
            <a:off x="9385465" y="3079658"/>
            <a:ext cx="20079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1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rPr>
              <a:t>Agrupación de interés económico (AIE)</a:t>
            </a:r>
            <a:endParaRPr sz="1100">
              <a:solidFill>
                <a:schemeClr val="dk1"/>
              </a:solidFill>
              <a:latin typeface="Inter-Regular"/>
              <a:ea typeface="Inter-Regular"/>
              <a:cs typeface="Inter-Regular"/>
              <a:sym typeface="Inter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344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91C35DD-361C-D9EC-8E02-9500ED4A980E}"/>
              </a:ext>
            </a:extLst>
          </p:cNvPr>
          <p:cNvSpPr txBox="1"/>
          <p:nvPr/>
        </p:nvSpPr>
        <p:spPr>
          <a:xfrm>
            <a:off x="1177811" y="3865147"/>
            <a:ext cx="498297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Proyectos de cualquier disciplina científica o tecnológica.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Promovidos desde cualquier punto del territorio.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Las partidas de gasto elegibles para financiación son: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Personal, fungible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Equipos (amortizaciones)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Colaboraciones con terceros (</a:t>
            </a:r>
            <a:r>
              <a:rPr lang="es-ES" sz="1400" b="1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públicos</a:t>
            </a: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 o privados)en territorio dentro de la UE</a:t>
            </a:r>
            <a:endParaRPr lang="es-ES" sz="14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CDA635-EA06-72F0-0969-86B7DCA5F151}"/>
              </a:ext>
            </a:extLst>
          </p:cNvPr>
          <p:cNvSpPr txBox="1"/>
          <p:nvPr/>
        </p:nvSpPr>
        <p:spPr>
          <a:xfrm>
            <a:off x="3176530" y="237670"/>
            <a:ext cx="8648676" cy="354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30"/>
              </a:spcBef>
            </a:pPr>
            <a:r>
              <a:rPr lang="es-ES" b="1" spc="1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¿Quién, en el ecosistema de una Universidad utilizar esta financiación?</a:t>
            </a:r>
            <a:endParaRPr lang="es-ES" dirty="0">
              <a:latin typeface="Merriweather" pitchFamily="2" charset="77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98450" marR="5080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Institutos de investigación</a:t>
            </a: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, Centro de investigación adscritos a Universidades, Unidades centrales de análisis y equipamientos científicos compartidos, Unidades mixtas.</a:t>
            </a:r>
          </a:p>
          <a:p>
            <a:pPr marL="298450" marR="5080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Fundaciones</a:t>
            </a: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 adscritas a Universidades que vehiculicen o gestionen gasto en proyectos, Contrataciones por Art. 60 LOSU, proyectos encargados por terceros, proyectos estratégicos que no hayan obtenido financiación pública competitiva, proyectos financiados por cátedras privadas y cátedras de excelencia, donaciones… </a:t>
            </a:r>
          </a:p>
          <a:p>
            <a:pPr marL="298450" marR="5080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Spin-off, </a:t>
            </a:r>
            <a:r>
              <a:rPr lang="es-ES" sz="1600" b="1" dirty="0" err="1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EBTs</a:t>
            </a: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, etc...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EFBE8-3C22-3788-6900-ADFAB588D30E}"/>
              </a:ext>
            </a:extLst>
          </p:cNvPr>
          <p:cNvSpPr txBox="1"/>
          <p:nvPr/>
        </p:nvSpPr>
        <p:spPr>
          <a:xfrm>
            <a:off x="6770757" y="3865147"/>
            <a:ext cx="505444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FAQs</a:t>
            </a: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¿y si el proyecto tiene patentes o modelos de utilidad previos? </a:t>
            </a: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Esto ayuda, no es un impedimento.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¿el inversor toma algún control sobre mi conocimiento, sobre mi empresa o quiere un porcentaje de los rendimientos posteriores? </a:t>
            </a: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No.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¿y si el proyecto no sale bien o no alcanza los objetivos que se plantearon? </a:t>
            </a:r>
            <a:r>
              <a:rPr lang="es-ES" sz="1400" dirty="0">
                <a:solidFill>
                  <a:srgbClr val="000000"/>
                </a:solidFill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No es un problema, la financiación sigue garantizada.</a:t>
            </a: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43F50EF-E887-DB69-A9D4-DE89ACD1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679" y="6006816"/>
            <a:ext cx="2354519" cy="63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2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5B699F1-DB14-9A9C-FDAC-98986A65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796" y="280639"/>
            <a:ext cx="2354519" cy="630108"/>
          </a:xfrm>
          <a:prstGeom prst="rect">
            <a:avLst/>
          </a:prstGeom>
        </p:spPr>
      </p:pic>
      <p:sp>
        <p:nvSpPr>
          <p:cNvPr id="24" name="Google Shape;275;p24">
            <a:extLst>
              <a:ext uri="{FF2B5EF4-FFF2-40B4-BE49-F238E27FC236}">
                <a16:creationId xmlns:a16="http://schemas.microsoft.com/office/drawing/2014/main" id="{0DA98251-DED6-2273-B665-D0005AE566E5}"/>
              </a:ext>
            </a:extLst>
          </p:cNvPr>
          <p:cNvSpPr/>
          <p:nvPr/>
        </p:nvSpPr>
        <p:spPr>
          <a:xfrm>
            <a:off x="4522322" y="1875906"/>
            <a:ext cx="1767711" cy="160301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77;p24">
            <a:extLst>
              <a:ext uri="{FF2B5EF4-FFF2-40B4-BE49-F238E27FC236}">
                <a16:creationId xmlns:a16="http://schemas.microsoft.com/office/drawing/2014/main" id="{CB709CE3-E809-86FD-976F-2AFA3CFCB88A}"/>
              </a:ext>
            </a:extLst>
          </p:cNvPr>
          <p:cNvSpPr/>
          <p:nvPr/>
        </p:nvSpPr>
        <p:spPr>
          <a:xfrm>
            <a:off x="6261496" y="1874931"/>
            <a:ext cx="1767711" cy="1603017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81;p24">
            <a:extLst>
              <a:ext uri="{FF2B5EF4-FFF2-40B4-BE49-F238E27FC236}">
                <a16:creationId xmlns:a16="http://schemas.microsoft.com/office/drawing/2014/main" id="{55ADF574-EE6D-C89A-7706-EAC39C168C18}"/>
              </a:ext>
            </a:extLst>
          </p:cNvPr>
          <p:cNvSpPr txBox="1"/>
          <p:nvPr/>
        </p:nvSpPr>
        <p:spPr>
          <a:xfrm>
            <a:off x="4690934" y="2242593"/>
            <a:ext cx="1421830" cy="42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2300" b="1" dirty="0">
                <a:solidFill>
                  <a:srgbClr val="0C46DC"/>
                </a:solidFill>
                <a:latin typeface="Inter"/>
                <a:ea typeface="Inter"/>
                <a:cs typeface="Inter"/>
                <a:sym typeface="Inter"/>
              </a:rPr>
              <a:t>205M€</a:t>
            </a:r>
            <a:endParaRPr sz="2300" b="1" dirty="0">
              <a:solidFill>
                <a:srgbClr val="0C46D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" name="Google Shape;282;p24">
            <a:extLst>
              <a:ext uri="{FF2B5EF4-FFF2-40B4-BE49-F238E27FC236}">
                <a16:creationId xmlns:a16="http://schemas.microsoft.com/office/drawing/2014/main" id="{FB8E857D-44A9-DA5E-598F-873D92AB4434}"/>
              </a:ext>
            </a:extLst>
          </p:cNvPr>
          <p:cNvSpPr txBox="1"/>
          <p:nvPr/>
        </p:nvSpPr>
        <p:spPr>
          <a:xfrm>
            <a:off x="4734696" y="2685925"/>
            <a:ext cx="1279289" cy="5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latin typeface="Inter"/>
                <a:ea typeface="Inter"/>
                <a:cs typeface="Inter"/>
                <a:sym typeface="Inter"/>
              </a:rPr>
              <a:t>Proyectos I+D</a:t>
            </a:r>
            <a:endParaRPr sz="1000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latin typeface="Inter"/>
                <a:ea typeface="Inter"/>
                <a:cs typeface="Inter"/>
                <a:sym typeface="Inter"/>
              </a:rPr>
              <a:t>Ejecutados</a:t>
            </a:r>
            <a:endParaRPr sz="1000" dirty="0"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endParaRPr sz="1000" dirty="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" name="Google Shape;285;p24">
            <a:extLst>
              <a:ext uri="{FF2B5EF4-FFF2-40B4-BE49-F238E27FC236}">
                <a16:creationId xmlns:a16="http://schemas.microsoft.com/office/drawing/2014/main" id="{D766CB0A-4803-B1F2-5F5A-B878669C9022}"/>
              </a:ext>
            </a:extLst>
          </p:cNvPr>
          <p:cNvSpPr txBox="1"/>
          <p:nvPr/>
        </p:nvSpPr>
        <p:spPr>
          <a:xfrm>
            <a:off x="6525261" y="2239535"/>
            <a:ext cx="1125624" cy="42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2300" b="1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169</a:t>
            </a:r>
            <a:endParaRPr sz="2300" b="1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Google Shape;286;p24">
            <a:extLst>
              <a:ext uri="{FF2B5EF4-FFF2-40B4-BE49-F238E27FC236}">
                <a16:creationId xmlns:a16="http://schemas.microsoft.com/office/drawing/2014/main" id="{1A3574E6-8E3C-9445-DC28-B805E0E20913}"/>
              </a:ext>
            </a:extLst>
          </p:cNvPr>
          <p:cNvSpPr txBox="1"/>
          <p:nvPr/>
        </p:nvSpPr>
        <p:spPr>
          <a:xfrm>
            <a:off x="6525283" y="2682845"/>
            <a:ext cx="1279289" cy="59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Proyectos I+D</a:t>
            </a:r>
            <a:endParaRPr sz="10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Realizados</a:t>
            </a:r>
            <a:endParaRPr sz="10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endParaRPr sz="10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endParaRPr sz="10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" name="Google Shape;302;p25">
            <a:extLst>
              <a:ext uri="{FF2B5EF4-FFF2-40B4-BE49-F238E27FC236}">
                <a16:creationId xmlns:a16="http://schemas.microsoft.com/office/drawing/2014/main" id="{8C4F773B-8945-625D-8B71-316992175E3B}"/>
              </a:ext>
            </a:extLst>
          </p:cNvPr>
          <p:cNvSpPr/>
          <p:nvPr/>
        </p:nvSpPr>
        <p:spPr>
          <a:xfrm>
            <a:off x="3188368" y="1874931"/>
            <a:ext cx="273381" cy="4036475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03;p25">
            <a:extLst>
              <a:ext uri="{FF2B5EF4-FFF2-40B4-BE49-F238E27FC236}">
                <a16:creationId xmlns:a16="http://schemas.microsoft.com/office/drawing/2014/main" id="{A4E1467F-9EAF-A76C-A2EC-ABC760EA36A9}"/>
              </a:ext>
            </a:extLst>
          </p:cNvPr>
          <p:cNvSpPr/>
          <p:nvPr/>
        </p:nvSpPr>
        <p:spPr>
          <a:xfrm>
            <a:off x="4190027" y="4532743"/>
            <a:ext cx="273381" cy="1371963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04;p25">
            <a:extLst>
              <a:ext uri="{FF2B5EF4-FFF2-40B4-BE49-F238E27FC236}">
                <a16:creationId xmlns:a16="http://schemas.microsoft.com/office/drawing/2014/main" id="{FC97C2A1-C581-0D09-BC39-A1D4B437D739}"/>
              </a:ext>
            </a:extLst>
          </p:cNvPr>
          <p:cNvSpPr/>
          <p:nvPr/>
        </p:nvSpPr>
        <p:spPr>
          <a:xfrm>
            <a:off x="5121347" y="4637106"/>
            <a:ext cx="273386" cy="1267465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05;p25">
            <a:extLst>
              <a:ext uri="{FF2B5EF4-FFF2-40B4-BE49-F238E27FC236}">
                <a16:creationId xmlns:a16="http://schemas.microsoft.com/office/drawing/2014/main" id="{04272560-E64D-B029-A9C4-84DF51E38A6D}"/>
              </a:ext>
            </a:extLst>
          </p:cNvPr>
          <p:cNvSpPr/>
          <p:nvPr/>
        </p:nvSpPr>
        <p:spPr>
          <a:xfrm>
            <a:off x="6084665" y="4439189"/>
            <a:ext cx="273381" cy="1465901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06;p25">
            <a:extLst>
              <a:ext uri="{FF2B5EF4-FFF2-40B4-BE49-F238E27FC236}">
                <a16:creationId xmlns:a16="http://schemas.microsoft.com/office/drawing/2014/main" id="{13C7090B-47FC-2524-2883-D7D6F249013F}"/>
              </a:ext>
            </a:extLst>
          </p:cNvPr>
          <p:cNvSpPr/>
          <p:nvPr/>
        </p:nvSpPr>
        <p:spPr>
          <a:xfrm>
            <a:off x="7047971" y="4532692"/>
            <a:ext cx="273390" cy="1372398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07;p25">
            <a:extLst>
              <a:ext uri="{FF2B5EF4-FFF2-40B4-BE49-F238E27FC236}">
                <a16:creationId xmlns:a16="http://schemas.microsoft.com/office/drawing/2014/main" id="{0C5DB659-E85E-BC53-90FB-8606D86315F1}"/>
              </a:ext>
            </a:extLst>
          </p:cNvPr>
          <p:cNvSpPr/>
          <p:nvPr/>
        </p:nvSpPr>
        <p:spPr>
          <a:xfrm>
            <a:off x="8011283" y="4817881"/>
            <a:ext cx="273392" cy="1087118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308;p25">
            <a:extLst>
              <a:ext uri="{FF2B5EF4-FFF2-40B4-BE49-F238E27FC236}">
                <a16:creationId xmlns:a16="http://schemas.microsoft.com/office/drawing/2014/main" id="{BBD2C1FE-CC4B-388A-1CD7-1D22911E8EC5}"/>
              </a:ext>
            </a:extLst>
          </p:cNvPr>
          <p:cNvSpPr/>
          <p:nvPr/>
        </p:nvSpPr>
        <p:spPr>
          <a:xfrm>
            <a:off x="8974597" y="5640275"/>
            <a:ext cx="273390" cy="264723"/>
          </a:xfrm>
          <a:prstGeom prst="rect">
            <a:avLst/>
          </a:prstGeom>
          <a:solidFill>
            <a:srgbClr val="0C46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309;p25">
            <a:extLst>
              <a:ext uri="{FF2B5EF4-FFF2-40B4-BE49-F238E27FC236}">
                <a16:creationId xmlns:a16="http://schemas.microsoft.com/office/drawing/2014/main" id="{5A666A0B-23AF-05C7-8373-793183DC21F0}"/>
              </a:ext>
            </a:extLst>
          </p:cNvPr>
          <p:cNvCxnSpPr>
            <a:cxnSpLocks/>
          </p:cNvCxnSpPr>
          <p:nvPr/>
        </p:nvCxnSpPr>
        <p:spPr>
          <a:xfrm>
            <a:off x="2370841" y="6000823"/>
            <a:ext cx="8455332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310;p25">
            <a:extLst>
              <a:ext uri="{FF2B5EF4-FFF2-40B4-BE49-F238E27FC236}">
                <a16:creationId xmlns:a16="http://schemas.microsoft.com/office/drawing/2014/main" id="{35FF5EE7-8196-7B5D-80E0-E64D7DEFE912}"/>
              </a:ext>
            </a:extLst>
          </p:cNvPr>
          <p:cNvSpPr txBox="1"/>
          <p:nvPr/>
        </p:nvSpPr>
        <p:spPr>
          <a:xfrm>
            <a:off x="2707810" y="6126756"/>
            <a:ext cx="1494195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Salud y bienestar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2" name="Google Shape;311;p25">
            <a:extLst>
              <a:ext uri="{FF2B5EF4-FFF2-40B4-BE49-F238E27FC236}">
                <a16:creationId xmlns:a16="http://schemas.microsoft.com/office/drawing/2014/main" id="{E422D86F-8110-7E21-9EE1-C0BEDCFDA51C}"/>
              </a:ext>
            </a:extLst>
          </p:cNvPr>
          <p:cNvSpPr txBox="1"/>
          <p:nvPr/>
        </p:nvSpPr>
        <p:spPr>
          <a:xfrm>
            <a:off x="3712006" y="6126756"/>
            <a:ext cx="1494195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Aeronáutica</a:t>
            </a: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" name="Google Shape;312;p25">
            <a:extLst>
              <a:ext uri="{FF2B5EF4-FFF2-40B4-BE49-F238E27FC236}">
                <a16:creationId xmlns:a16="http://schemas.microsoft.com/office/drawing/2014/main" id="{5E43BA00-8C92-F26E-2683-50BB84154603}"/>
              </a:ext>
            </a:extLst>
          </p:cNvPr>
          <p:cNvSpPr txBox="1"/>
          <p:nvPr/>
        </p:nvSpPr>
        <p:spPr>
          <a:xfrm>
            <a:off x="4649956" y="6126756"/>
            <a:ext cx="1494195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Automoción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313;p25">
            <a:extLst>
              <a:ext uri="{FF2B5EF4-FFF2-40B4-BE49-F238E27FC236}">
                <a16:creationId xmlns:a16="http://schemas.microsoft.com/office/drawing/2014/main" id="{B2423C70-C475-5AA2-53FB-0CF486F82709}"/>
              </a:ext>
            </a:extLst>
          </p:cNvPr>
          <p:cNvSpPr txBox="1"/>
          <p:nvPr/>
        </p:nvSpPr>
        <p:spPr>
          <a:xfrm>
            <a:off x="5613281" y="6127731"/>
            <a:ext cx="1494195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Espacio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314;p25">
            <a:extLst>
              <a:ext uri="{FF2B5EF4-FFF2-40B4-BE49-F238E27FC236}">
                <a16:creationId xmlns:a16="http://schemas.microsoft.com/office/drawing/2014/main" id="{476BA6FA-8975-65C9-45FA-3158ECDB6404}"/>
              </a:ext>
            </a:extLst>
          </p:cNvPr>
          <p:cNvSpPr txBox="1"/>
          <p:nvPr/>
        </p:nvSpPr>
        <p:spPr>
          <a:xfrm>
            <a:off x="6590210" y="6127731"/>
            <a:ext cx="1494195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Energía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" name="Google Shape;315;p25">
            <a:extLst>
              <a:ext uri="{FF2B5EF4-FFF2-40B4-BE49-F238E27FC236}">
                <a16:creationId xmlns:a16="http://schemas.microsoft.com/office/drawing/2014/main" id="{78280BE4-7683-99BD-FFB7-6995941E3E4C}"/>
              </a:ext>
            </a:extLst>
          </p:cNvPr>
          <p:cNvSpPr txBox="1"/>
          <p:nvPr/>
        </p:nvSpPr>
        <p:spPr>
          <a:xfrm>
            <a:off x="7561550" y="6126756"/>
            <a:ext cx="1494195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Nanotecnología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" name="Google Shape;316;p25">
            <a:extLst>
              <a:ext uri="{FF2B5EF4-FFF2-40B4-BE49-F238E27FC236}">
                <a16:creationId xmlns:a16="http://schemas.microsoft.com/office/drawing/2014/main" id="{55027487-A585-CB14-B552-8780FDA60F46}"/>
              </a:ext>
            </a:extLst>
          </p:cNvPr>
          <p:cNvSpPr txBox="1"/>
          <p:nvPr/>
        </p:nvSpPr>
        <p:spPr>
          <a:xfrm>
            <a:off x="8511275" y="6126756"/>
            <a:ext cx="1494195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Agro-Food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8" name="Google Shape;317;p25">
            <a:extLst>
              <a:ext uri="{FF2B5EF4-FFF2-40B4-BE49-F238E27FC236}">
                <a16:creationId xmlns:a16="http://schemas.microsoft.com/office/drawing/2014/main" id="{971C286A-D51F-4EAF-5B35-3EA9DFC04452}"/>
              </a:ext>
            </a:extLst>
          </p:cNvPr>
          <p:cNvSpPr txBox="1"/>
          <p:nvPr/>
        </p:nvSpPr>
        <p:spPr>
          <a:xfrm>
            <a:off x="2359794" y="5821990"/>
            <a:ext cx="465503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0</a:t>
            </a:r>
            <a:endParaRPr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" name="Google Shape;318;p25">
            <a:extLst>
              <a:ext uri="{FF2B5EF4-FFF2-40B4-BE49-F238E27FC236}">
                <a16:creationId xmlns:a16="http://schemas.microsoft.com/office/drawing/2014/main" id="{3BD4EEFD-DCFF-4108-555B-A897B901F172}"/>
              </a:ext>
            </a:extLst>
          </p:cNvPr>
          <p:cNvSpPr txBox="1"/>
          <p:nvPr/>
        </p:nvSpPr>
        <p:spPr>
          <a:xfrm>
            <a:off x="2359794" y="4909702"/>
            <a:ext cx="465503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10</a:t>
            </a: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320;p25">
            <a:extLst>
              <a:ext uri="{FF2B5EF4-FFF2-40B4-BE49-F238E27FC236}">
                <a16:creationId xmlns:a16="http://schemas.microsoft.com/office/drawing/2014/main" id="{7F97D01A-1198-8E68-1077-56C58C3F2232}"/>
              </a:ext>
            </a:extLst>
          </p:cNvPr>
          <p:cNvSpPr txBox="1"/>
          <p:nvPr/>
        </p:nvSpPr>
        <p:spPr>
          <a:xfrm>
            <a:off x="2359794" y="2108545"/>
            <a:ext cx="465503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40</a:t>
            </a: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321;p25">
            <a:extLst>
              <a:ext uri="{FF2B5EF4-FFF2-40B4-BE49-F238E27FC236}">
                <a16:creationId xmlns:a16="http://schemas.microsoft.com/office/drawing/2014/main" id="{C53C82CD-FABF-0616-F9E5-2630639E7F43}"/>
              </a:ext>
            </a:extLst>
          </p:cNvPr>
          <p:cNvSpPr txBox="1"/>
          <p:nvPr/>
        </p:nvSpPr>
        <p:spPr>
          <a:xfrm>
            <a:off x="2359794" y="3042264"/>
            <a:ext cx="465503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30</a:t>
            </a: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2" name="Google Shape;322;p25">
            <a:extLst>
              <a:ext uri="{FF2B5EF4-FFF2-40B4-BE49-F238E27FC236}">
                <a16:creationId xmlns:a16="http://schemas.microsoft.com/office/drawing/2014/main" id="{DFD281CC-54BF-3B3C-4F75-D5281701860B}"/>
              </a:ext>
            </a:extLst>
          </p:cNvPr>
          <p:cNvSpPr txBox="1"/>
          <p:nvPr/>
        </p:nvSpPr>
        <p:spPr>
          <a:xfrm>
            <a:off x="2359794" y="3975983"/>
            <a:ext cx="465503" cy="3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700"/>
              <a:buFont typeface="Roboto"/>
              <a:buNone/>
            </a:pPr>
            <a:r>
              <a:rPr lang="es" sz="10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20</a:t>
            </a:r>
            <a:endParaRPr sz="1000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" name="Google Shape;323;p25">
            <a:extLst>
              <a:ext uri="{FF2B5EF4-FFF2-40B4-BE49-F238E27FC236}">
                <a16:creationId xmlns:a16="http://schemas.microsoft.com/office/drawing/2014/main" id="{FD69F8C7-FA82-1683-82FE-D9726C05950F}"/>
              </a:ext>
            </a:extLst>
          </p:cNvPr>
          <p:cNvSpPr txBox="1"/>
          <p:nvPr/>
        </p:nvSpPr>
        <p:spPr>
          <a:xfrm>
            <a:off x="3482457" y="429870"/>
            <a:ext cx="29394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Proyectos realizados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33" name="Imagen 2" descr="Un dibujo de la tierra&#10;&#10;Descripción generada automáticamente con confianza media">
            <a:extLst>
              <a:ext uri="{FF2B5EF4-FFF2-40B4-BE49-F238E27FC236}">
                <a16:creationId xmlns:a16="http://schemas.microsoft.com/office/drawing/2014/main" id="{1939E5F0-76AA-44A8-A0E2-633A23C3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071" y="1478176"/>
            <a:ext cx="2393651" cy="19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0549C-38C7-41B8-C5D7-6450C67E8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r team – Adastra Capital.">
            <a:extLst>
              <a:ext uri="{FF2B5EF4-FFF2-40B4-BE49-F238E27FC236}">
                <a16:creationId xmlns:a16="http://schemas.microsoft.com/office/drawing/2014/main" id="{E2052704-F200-DBAD-CA32-5061CC4C2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97"/>
          <a:stretch/>
        </p:blipFill>
        <p:spPr bwMode="auto">
          <a:xfrm>
            <a:off x="8310205" y="4249796"/>
            <a:ext cx="109970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78E9D3-4347-5312-A8F7-546BA841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483"/>
          <a:stretch/>
        </p:blipFill>
        <p:spPr>
          <a:xfrm>
            <a:off x="3010147" y="4249796"/>
            <a:ext cx="1247673" cy="1061377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5871458-2AF1-794E-ED1E-18B705892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796" y="280639"/>
            <a:ext cx="2354519" cy="630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FFE10B-CF00-73DC-C813-8A45AF28D8EC}"/>
              </a:ext>
            </a:extLst>
          </p:cNvPr>
          <p:cNvSpPr txBox="1"/>
          <p:nvPr/>
        </p:nvSpPr>
        <p:spPr>
          <a:xfrm>
            <a:off x="1053262" y="1270032"/>
            <a:ext cx="8648676" cy="253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30"/>
              </a:spcBef>
            </a:pPr>
            <a:r>
              <a:rPr lang="es-ES" b="1" spc="1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Conclusiones:</a:t>
            </a:r>
            <a:endParaRPr lang="es-ES" dirty="0">
              <a:latin typeface="Merriweather" pitchFamily="2" charset="77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98450" marR="5080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Promueve la disponibilidad de financiación a fondo perdido.</a:t>
            </a:r>
          </a:p>
          <a:p>
            <a:pPr marL="298450" marR="5080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Aumenta la generación de conocimiento muy novedoso.</a:t>
            </a:r>
          </a:p>
          <a:p>
            <a:pPr marL="298450" marR="5080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Aumenta la competitividad  de la organización de investigación: </a:t>
            </a:r>
          </a:p>
          <a:p>
            <a:pPr marL="755650" marR="5080" lvl="1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Atraen más talento. </a:t>
            </a:r>
          </a:p>
          <a:p>
            <a:pPr marL="755650" marR="5080" lvl="1" indent="-285750" algn="just">
              <a:lnSpc>
                <a:spcPct val="108500"/>
              </a:lnSpc>
              <a:spcBef>
                <a:spcPts val="126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Merriweather" pitchFamily="2" charset="77"/>
                <a:ea typeface="Cambria" panose="02040503050406030204" pitchFamily="18" charset="0"/>
                <a:cs typeface="Arial" panose="020B0604020202020204" pitchFamily="34" charset="0"/>
              </a:rPr>
              <a:t>Atraen más fondos privados.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C21AC-A9B5-37BB-82DD-F5123FB2F3BF}"/>
              </a:ext>
            </a:extLst>
          </p:cNvPr>
          <p:cNvSpPr txBox="1"/>
          <p:nvPr/>
        </p:nvSpPr>
        <p:spPr>
          <a:xfrm>
            <a:off x="7639637" y="5375577"/>
            <a:ext cx="2674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Mario Moya</a:t>
            </a:r>
          </a:p>
          <a:p>
            <a:r>
              <a:rPr lang="en-ES" dirty="0"/>
              <a:t>Socio director</a:t>
            </a:r>
          </a:p>
          <a:p>
            <a:r>
              <a:rPr lang="en-ES" dirty="0">
                <a:hlinkClick r:id="rId5"/>
              </a:rPr>
              <a:t>moya@adastracapital.es</a:t>
            </a:r>
            <a:endParaRPr lang="en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452D8-C054-3D1A-BF3F-FB2FCE24199D}"/>
              </a:ext>
            </a:extLst>
          </p:cNvPr>
          <p:cNvSpPr txBox="1"/>
          <p:nvPr/>
        </p:nvSpPr>
        <p:spPr>
          <a:xfrm>
            <a:off x="2155054" y="5335117"/>
            <a:ext cx="2957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S" dirty="0"/>
              <a:t>Juan Casado</a:t>
            </a:r>
          </a:p>
          <a:p>
            <a:r>
              <a:rPr lang="en-ES" dirty="0"/>
              <a:t>Director operaciones</a:t>
            </a:r>
          </a:p>
          <a:p>
            <a:pPr algn="l"/>
            <a:r>
              <a:rPr lang="en-GB" sz="1800" b="0" i="0" u="sng" strike="noStrike" dirty="0">
                <a:solidFill>
                  <a:srgbClr val="0078D7"/>
                </a:solidFill>
                <a:effectLst/>
                <a:latin typeface="Arial" panose="020B0604020202020204" pitchFamily="34" charset="0"/>
                <a:hlinkClick r:id="rId6" tooltip="mailto:jcasado@adastracapital.es"/>
              </a:rPr>
              <a:t>jcasado@adastracapital.es</a:t>
            </a:r>
            <a:endParaRPr lang="en-GB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57203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áncer: Qué no deberías decirle jamás a un enfermo">
            <a:extLst>
              <a:ext uri="{FF2B5EF4-FFF2-40B4-BE49-F238E27FC236}">
                <a16:creationId xmlns:a16="http://schemas.microsoft.com/office/drawing/2014/main" id="{C0D3CC4A-2F95-2747-20E9-AB2EE536F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68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9">
            <a:extLst>
              <a:ext uri="{FF2B5EF4-FFF2-40B4-BE49-F238E27FC236}">
                <a16:creationId xmlns:a16="http://schemas.microsoft.com/office/drawing/2014/main" id="{FFDE2664-A356-66B4-C129-C19610533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277" y="1293404"/>
            <a:ext cx="4115509" cy="81018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D4144B-4F75-9641-7319-7BEE6AEAACEE}"/>
              </a:ext>
            </a:extLst>
          </p:cNvPr>
          <p:cNvSpPr txBox="1">
            <a:spLocks/>
          </p:cNvSpPr>
          <p:nvPr/>
        </p:nvSpPr>
        <p:spPr>
          <a:xfrm>
            <a:off x="1747598" y="2397927"/>
            <a:ext cx="9559265" cy="768855"/>
          </a:xfrm>
          <a:prstGeom prst="rect">
            <a:avLst/>
          </a:prstGeom>
        </p:spPr>
        <p:txBody>
          <a:bodyPr/>
          <a:lstStyle>
            <a:lvl1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L="0" marR="0" indent="0" algn="ctr" defTabSz="512704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95" b="1" i="0" u="none" strike="noStrike" cap="none" spc="0" baseline="0">
                <a:solidFill>
                  <a:schemeClr val="accent1"/>
                </a:solidFill>
                <a:uFillTx/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defTabSz="68580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3200">
                <a:solidFill>
                  <a:srgbClr val="0C587A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D6801F-94E4-E014-087A-693A90AED60F}"/>
              </a:ext>
            </a:extLst>
          </p:cNvPr>
          <p:cNvSpPr txBox="1">
            <a:spLocks/>
          </p:cNvSpPr>
          <p:nvPr/>
        </p:nvSpPr>
        <p:spPr>
          <a:xfrm>
            <a:off x="4108238" y="4428067"/>
            <a:ext cx="4837983" cy="1535945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3200" b="0" dirty="0">
                <a:solidFill>
                  <a:srgbClr val="0C587A"/>
                </a:solidFill>
                <a:latin typeface="Montserrat" panose="00000500000000000000" pitchFamily="2" charset="0"/>
              </a:rPr>
              <a:t>En </a:t>
            </a:r>
            <a:r>
              <a:rPr lang="en-GB" sz="3200" b="0" dirty="0" err="1">
                <a:solidFill>
                  <a:srgbClr val="0C587A"/>
                </a:solidFill>
                <a:latin typeface="Montserrat" panose="00000500000000000000" pitchFamily="2" charset="0"/>
              </a:rPr>
              <a:t>cáncer</a:t>
            </a:r>
            <a:r>
              <a:rPr lang="en-GB" sz="3200" dirty="0">
                <a:solidFill>
                  <a:srgbClr val="0C587A"/>
                </a:solidFill>
                <a:latin typeface="Montserrat" panose="00000500000000000000" pitchFamily="2" charset="0"/>
              </a:rPr>
              <a:t> un </a:t>
            </a:r>
            <a:r>
              <a:rPr lang="en-GB" sz="3200" dirty="0" err="1">
                <a:solidFill>
                  <a:srgbClr val="0C587A"/>
                </a:solidFill>
                <a:latin typeface="Montserrat" panose="00000500000000000000" pitchFamily="2" charset="0"/>
              </a:rPr>
              <a:t>único</a:t>
            </a:r>
            <a:r>
              <a:rPr lang="en-GB" sz="3200" dirty="0">
                <a:solidFill>
                  <a:srgbClr val="0C587A"/>
                </a:solidFill>
                <a:latin typeface="Montserrat" panose="00000500000000000000" pitchFamily="2" charset="0"/>
              </a:rPr>
              <a:t> </a:t>
            </a:r>
            <a:r>
              <a:rPr lang="en-GB" sz="3200" dirty="0" err="1">
                <a:solidFill>
                  <a:srgbClr val="0C587A"/>
                </a:solidFill>
                <a:latin typeface="Montserrat" panose="00000500000000000000" pitchFamily="2" charset="0"/>
              </a:rPr>
              <a:t>fármaco</a:t>
            </a:r>
            <a:r>
              <a:rPr lang="en-GB" sz="3200" dirty="0">
                <a:solidFill>
                  <a:srgbClr val="0C587A"/>
                </a:solidFill>
                <a:latin typeface="Montserrat" panose="00000500000000000000" pitchFamily="2" charset="0"/>
              </a:rPr>
              <a:t> no </a:t>
            </a:r>
            <a:r>
              <a:rPr lang="en-GB" sz="3200" dirty="0" err="1">
                <a:solidFill>
                  <a:srgbClr val="0C587A"/>
                </a:solidFill>
                <a:latin typeface="Montserrat" panose="00000500000000000000" pitchFamily="2" charset="0"/>
              </a:rPr>
              <a:t>funciona</a:t>
            </a:r>
            <a:r>
              <a:rPr lang="en-GB" sz="3200" dirty="0">
                <a:solidFill>
                  <a:srgbClr val="0C587A"/>
                </a:solidFill>
                <a:latin typeface="Montserrat" panose="00000500000000000000" pitchFamily="2" charset="0"/>
              </a:rPr>
              <a:t> </a:t>
            </a:r>
            <a:r>
              <a:rPr lang="en-GB" sz="3200" b="0" dirty="0">
                <a:solidFill>
                  <a:srgbClr val="0C587A"/>
                </a:solidFill>
                <a:latin typeface="Montserrat" panose="00000500000000000000" pitchFamily="2" charset="0"/>
              </a:rPr>
              <a:t>para </a:t>
            </a:r>
            <a:r>
              <a:rPr lang="en-GB" sz="3200" b="0" dirty="0" err="1">
                <a:solidFill>
                  <a:srgbClr val="0C587A"/>
                </a:solidFill>
                <a:latin typeface="Montserrat" panose="00000500000000000000" pitchFamily="2" charset="0"/>
              </a:rPr>
              <a:t>todos</a:t>
            </a:r>
            <a:r>
              <a:rPr lang="en-GB" sz="3200" b="0" dirty="0">
                <a:solidFill>
                  <a:srgbClr val="0C587A"/>
                </a:solidFill>
                <a:latin typeface="Montserrat" panose="00000500000000000000" pitchFamily="2" charset="0"/>
              </a:rPr>
              <a:t> </a:t>
            </a:r>
            <a:endParaRPr lang="en-US" sz="3200" b="0" dirty="0">
              <a:solidFill>
                <a:srgbClr val="0C587A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Graphic 8" descr="Group outline">
            <a:extLst>
              <a:ext uri="{FF2B5EF4-FFF2-40B4-BE49-F238E27FC236}">
                <a16:creationId xmlns:a16="http://schemas.microsoft.com/office/drawing/2014/main" id="{B21E270E-C74B-222F-EE71-3227F88A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64625" y="3035583"/>
            <a:ext cx="1525212" cy="15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E873-915D-0FD2-4C02-C6AE9AF8EB8F}"/>
              </a:ext>
            </a:extLst>
          </p:cNvPr>
          <p:cNvSpPr txBox="1">
            <a:spLocks/>
          </p:cNvSpPr>
          <p:nvPr/>
        </p:nvSpPr>
        <p:spPr>
          <a:xfrm>
            <a:off x="1369440" y="3508776"/>
            <a:ext cx="1732857" cy="1622236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3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18</a:t>
            </a:r>
            <a:endParaRPr lang="en-US" sz="3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Programas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Iniciados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800" b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A313F5-C4CE-E1DD-4322-95D790D0B425}"/>
              </a:ext>
            </a:extLst>
          </p:cNvPr>
          <p:cNvSpPr txBox="1">
            <a:spLocks/>
          </p:cNvSpPr>
          <p:nvPr/>
        </p:nvSpPr>
        <p:spPr>
          <a:xfrm>
            <a:off x="6629368" y="3508776"/>
            <a:ext cx="1732857" cy="1622236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3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12</a:t>
            </a:r>
            <a:endParaRPr lang="en-US" sz="3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Dianas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Terapéuticas</a:t>
            </a:r>
            <a:endParaRPr lang="en-US" sz="1800" b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D8A453-2ACE-8BB0-633A-78F61E7E4075}"/>
              </a:ext>
            </a:extLst>
          </p:cNvPr>
          <p:cNvSpPr txBox="1">
            <a:spLocks/>
          </p:cNvSpPr>
          <p:nvPr/>
        </p:nvSpPr>
        <p:spPr>
          <a:xfrm>
            <a:off x="3310761" y="3508776"/>
            <a:ext cx="1370779" cy="1622236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3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endParaRPr lang="en-US" sz="3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En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Proceso</a:t>
            </a:r>
            <a:endParaRPr lang="en-US" sz="1800" b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4EB66D-28BC-E504-0AB3-A401BEB85928}"/>
              </a:ext>
            </a:extLst>
          </p:cNvPr>
          <p:cNvSpPr txBox="1">
            <a:spLocks/>
          </p:cNvSpPr>
          <p:nvPr/>
        </p:nvSpPr>
        <p:spPr>
          <a:xfrm>
            <a:off x="10545382" y="3508776"/>
            <a:ext cx="1138461" cy="1622236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3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en-US" sz="3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Datos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in-vivo</a:t>
            </a:r>
            <a:endParaRPr lang="en-US" sz="1800" b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FA9D4B-071B-FC6F-0DD1-7993135AF52E}"/>
              </a:ext>
            </a:extLst>
          </p:cNvPr>
          <p:cNvSpPr txBox="1">
            <a:spLocks/>
          </p:cNvSpPr>
          <p:nvPr/>
        </p:nvSpPr>
        <p:spPr>
          <a:xfrm>
            <a:off x="8587375" y="3508776"/>
            <a:ext cx="1732857" cy="1622236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3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en-US" sz="3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Comienzo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Ensayos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in- vivo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Q3</a:t>
            </a:r>
            <a:endParaRPr lang="en-US" sz="1800" b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21D5C8-51F4-4528-8B99-D400A9FA1BCC}"/>
              </a:ext>
            </a:extLst>
          </p:cNvPr>
          <p:cNvSpPr txBox="1">
            <a:spLocks/>
          </p:cNvSpPr>
          <p:nvPr/>
        </p:nvSpPr>
        <p:spPr>
          <a:xfrm>
            <a:off x="4906690" y="3508776"/>
            <a:ext cx="1497528" cy="1622236"/>
          </a:xfrm>
          <a:prstGeom prst="rect">
            <a:avLst/>
          </a:prstGeom>
        </p:spPr>
        <p:txBody>
          <a:bodyPr vert="horz" lIns="91438" tIns="45719" rIns="91438" bIns="4571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3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en-US" sz="3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  <a:defRPr/>
            </a:pP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Programas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Nuevos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iniciados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00" b="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GB" sz="1800" b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endParaRPr lang="en-US" sz="18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249">
            <a:extLst>
              <a:ext uri="{FF2B5EF4-FFF2-40B4-BE49-F238E27FC236}">
                <a16:creationId xmlns:a16="http://schemas.microsoft.com/office/drawing/2014/main" id="{F03C2461-9916-A311-8954-2B5680DE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963" y="1564232"/>
            <a:ext cx="6602798" cy="12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B9B12-19E4-9897-D9F5-4C4B87D8D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865" y="924550"/>
            <a:ext cx="3550572" cy="18389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007976-002A-AC5E-99F6-9843CB9F8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419" y="5164093"/>
            <a:ext cx="2773641" cy="133973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864BC4E-441A-0E01-114A-F7CE1EA2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29" y="1784679"/>
            <a:ext cx="3396639" cy="191824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4F67ACA-D211-4970-14A6-7D7A69542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2" y="3826446"/>
            <a:ext cx="3642666" cy="23565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8B15E-079A-A476-C461-6C4D84364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766" y="3076964"/>
            <a:ext cx="3761525" cy="22213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7AD4264-A77F-5EB3-386E-5A0B25FE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17" y="2119838"/>
            <a:ext cx="3642666" cy="2057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7906AF-02F0-8D70-FE4D-85034541B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312" y="4403529"/>
            <a:ext cx="3002788" cy="19375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4A915B7-FAAD-713A-E9FB-DAA14E65D3A7}"/>
              </a:ext>
            </a:extLst>
          </p:cNvPr>
          <p:cNvSpPr txBox="1"/>
          <p:nvPr/>
        </p:nvSpPr>
        <p:spPr>
          <a:xfrm>
            <a:off x="8598554" y="429848"/>
            <a:ext cx="338182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spcAft>
                <a:spcPts val="600"/>
              </a:spcAft>
              <a:defRPr sz="1600" b="0">
                <a:solidFill>
                  <a:srgbClr val="0C587A"/>
                </a:solidFill>
                <a:latin typeface="Montserrat"/>
                <a:cs typeface="Arial"/>
              </a:defRPr>
            </a:lvl1pPr>
          </a:lstStyle>
          <a:p>
            <a:pPr algn="r"/>
            <a:r>
              <a:rPr lang="en-GB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Science Behind CancerAppy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03DEEE7F-F4C9-15DD-F503-EFA87BC9D17D}"/>
              </a:ext>
            </a:extLst>
          </p:cNvPr>
          <p:cNvSpPr txBox="1"/>
          <p:nvPr/>
        </p:nvSpPr>
        <p:spPr>
          <a:xfrm>
            <a:off x="8035152" y="797534"/>
            <a:ext cx="39452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s-ES" dirty="0">
                <a:latin typeface="+mj-lt"/>
              </a:rPr>
              <a:t>A lo largo de los años hemos ido construyendo una gran base científica que es el motor de nuestra empresa.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992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158818" y="2920852"/>
            <a:ext cx="3029565" cy="0"/>
          </a:xfrm>
          <a:prstGeom prst="line">
            <a:avLst/>
          </a:prstGeom>
          <a:ln w="38100" cap="flat">
            <a:solidFill>
              <a:srgbClr val="00C1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 rot="-5400000">
            <a:off x="8238818" y="2920852"/>
            <a:ext cx="3029565" cy="0"/>
          </a:xfrm>
          <a:prstGeom prst="line">
            <a:avLst/>
          </a:prstGeom>
          <a:ln w="38100" cap="flat">
            <a:solidFill>
              <a:srgbClr val="00C1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 rot="-5400000">
            <a:off x="5749618" y="2920852"/>
            <a:ext cx="3029565" cy="0"/>
          </a:xfrm>
          <a:prstGeom prst="line">
            <a:avLst/>
          </a:prstGeom>
          <a:ln w="38100" cap="flat">
            <a:solidFill>
              <a:srgbClr val="00C1D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558800" y="2069892"/>
            <a:ext cx="91355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818"/>
              </a:lnSpc>
              <a:spcBef>
                <a:spcPct val="0"/>
              </a:spcBef>
              <a:defRPr/>
            </a:pPr>
            <a:r>
              <a:rPr lang="en-US" sz="4866">
                <a:solidFill>
                  <a:srgbClr val="FFFFFF"/>
                </a:solidFill>
                <a:latin typeface="Montserrat Extra-Light"/>
              </a:rPr>
              <a:t>The Institute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43398" y="1821825"/>
            <a:ext cx="2057953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32"/>
              </a:lnSpc>
              <a:spcBef>
                <a:spcPct val="0"/>
              </a:spcBef>
              <a:defRPr/>
            </a:pPr>
            <a:r>
              <a:rPr lang="en-US" sz="1221" spc="61" dirty="0">
                <a:solidFill>
                  <a:prstClr val="black"/>
                </a:solidFill>
                <a:latin typeface="Montserrat Extra-Light"/>
              </a:rPr>
              <a:t>The </a:t>
            </a:r>
            <a:r>
              <a:rPr lang="en-US" sz="1221" spc="61" dirty="0" err="1">
                <a:solidFill>
                  <a:prstClr val="black"/>
                </a:solidFill>
                <a:latin typeface="Montserrat Extra-Light"/>
              </a:rPr>
              <a:t>Josep</a:t>
            </a:r>
            <a:r>
              <a:rPr lang="en-US" sz="1221" spc="61" dirty="0">
                <a:solidFill>
                  <a:prstClr val="black"/>
                </a:solidFill>
                <a:latin typeface="Montserrat Extra-Light"/>
              </a:rPr>
              <a:t> Carreras </a:t>
            </a:r>
            <a:r>
              <a:rPr lang="en-US" sz="1221" spc="61" dirty="0" err="1">
                <a:solidFill>
                  <a:prstClr val="black"/>
                </a:solidFill>
                <a:latin typeface="Montserrat Extra-Light"/>
              </a:rPr>
              <a:t>Leukaemia</a:t>
            </a:r>
            <a:r>
              <a:rPr lang="en-US" sz="1221" spc="61" dirty="0">
                <a:solidFill>
                  <a:prstClr val="black"/>
                </a:solidFill>
                <a:latin typeface="Montserrat Extra-Light"/>
              </a:rPr>
              <a:t> Research Institute is a non-profit research institute dedicated to biomedical research and personalized medicine in leukemia and other</a:t>
            </a:r>
            <a:r>
              <a:rPr lang="en-US" sz="1600" b="1" spc="61" dirty="0">
                <a:solidFill>
                  <a:prstClr val="black"/>
                </a:solidFill>
                <a:latin typeface="Montserrat Extra-Light"/>
              </a:rPr>
              <a:t> malignant blood diseases</a:t>
            </a:r>
            <a:endParaRPr lang="en-US" sz="1221" b="1" spc="61" dirty="0">
              <a:solidFill>
                <a:prstClr val="black"/>
              </a:solidFill>
              <a:latin typeface="Montserrat Extra-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474395" y="1820262"/>
            <a:ext cx="2062657" cy="1824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32"/>
              </a:lnSpc>
              <a:spcBef>
                <a:spcPct val="0"/>
              </a:spcBef>
              <a:defRPr/>
            </a:pPr>
            <a:r>
              <a:rPr lang="en-US" sz="1221" spc="61" dirty="0">
                <a:solidFill>
                  <a:prstClr val="black"/>
                </a:solidFill>
                <a:latin typeface="Montserrat Extra-Light"/>
              </a:rPr>
              <a:t>Our aim is to understand the origins and development of leukemia and other malignant hematological pathologies, identifying new therapeutic targets and developing effective treatments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66324" y="1527441"/>
            <a:ext cx="1821296" cy="2286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32"/>
              </a:lnSpc>
              <a:spcBef>
                <a:spcPct val="0"/>
              </a:spcBef>
              <a:defRPr/>
            </a:pPr>
            <a:r>
              <a:rPr lang="en-US" sz="1221" spc="61" dirty="0">
                <a:solidFill>
                  <a:prstClr val="black"/>
                </a:solidFill>
                <a:latin typeface="Montserrat Extra-Light"/>
              </a:rPr>
              <a:t> IJC is </a:t>
            </a:r>
            <a:r>
              <a:rPr lang="en-US" sz="1600" b="1" spc="61" dirty="0">
                <a:solidFill>
                  <a:prstClr val="black"/>
                </a:solidFill>
                <a:latin typeface="Montserrat Extra-Light"/>
              </a:rPr>
              <a:t>a collaborative hub</a:t>
            </a:r>
            <a:r>
              <a:rPr lang="en-US" sz="1221" spc="61" dirty="0">
                <a:solidFill>
                  <a:prstClr val="black"/>
                </a:solidFill>
                <a:latin typeface="Montserrat Extra-Light"/>
              </a:rPr>
              <a:t> for basic and translational researchers who work together on the fundamental biological and clinical aspects of leukemia at our state-of-the-art facilities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F69A02-0A6C-44C6-A206-055CD7F29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91"/>
          <a:stretch/>
        </p:blipFill>
        <p:spPr>
          <a:xfrm>
            <a:off x="727232" y="1730287"/>
            <a:ext cx="3844765" cy="214541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7645451-DEAA-4FAA-AEAC-B357238A36E7}"/>
              </a:ext>
            </a:extLst>
          </p:cNvPr>
          <p:cNvSpPr txBox="1"/>
          <p:nvPr/>
        </p:nvSpPr>
        <p:spPr>
          <a:xfrm>
            <a:off x="2813877" y="501104"/>
            <a:ext cx="948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Las AIE como fuente estable de financiación de la I+D+I</a:t>
            </a:r>
          </a:p>
          <a:p>
            <a:r>
              <a:rPr lang="es-ES" sz="2400" b="1" dirty="0"/>
              <a:t>en el Instituto de Investigación contra la leucemia Josep Carreras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58EAF3-FD01-4B95-9326-40E3B262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665" y="4211408"/>
            <a:ext cx="4472773" cy="248104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5C2A290-F1BB-4329-93BF-12BA7D2F7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692" y="4369261"/>
            <a:ext cx="1520561" cy="2286000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28C8A2B1-6D65-4679-93EF-EFABC1B2C2CC}"/>
              </a:ext>
            </a:extLst>
          </p:cNvPr>
          <p:cNvSpPr txBox="1"/>
          <p:nvPr/>
        </p:nvSpPr>
        <p:spPr>
          <a:xfrm>
            <a:off x="1215028" y="3403349"/>
            <a:ext cx="3375101" cy="3210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2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-Ligh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2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-Ligh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22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-Ligh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3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Today we are all researchers. </a:t>
            </a:r>
          </a:p>
          <a:p>
            <a:pPr marL="0" marR="0" lvl="0" indent="0" algn="just" defTabSz="914400" rtl="0" eaLnBrk="1" fontAlgn="auto" latinLnBrk="0" hangingPunct="1">
              <a:lnSpc>
                <a:spcPts val="3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We will not stop until </a:t>
            </a:r>
          </a:p>
          <a:p>
            <a:pPr marL="0" marR="0" lvl="0" indent="0" algn="just" defTabSz="914400" rtl="0" eaLnBrk="1" fontAlgn="auto" latinLnBrk="0" hangingPunct="1">
              <a:lnSpc>
                <a:spcPts val="3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we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find a cure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ts val="2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C1D5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ts val="39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Extra-Ligh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Extra-Light Bold"/>
                <a:ea typeface="+mn-ea"/>
                <a:cs typeface="+mn-cs"/>
              </a:rPr>
              <a:t>Josep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Montserrat Extra-Light Bold"/>
                <a:ea typeface="+mn-ea"/>
                <a:cs typeface="+mn-cs"/>
              </a:rPr>
              <a:t> Carreras</a:t>
            </a:r>
          </a:p>
        </p:txBody>
      </p:sp>
      <p:pic>
        <p:nvPicPr>
          <p:cNvPr id="1026" name="Picture 2" descr="Severo Ochoa - ISGLOBAL">
            <a:extLst>
              <a:ext uri="{FF2B5EF4-FFF2-40B4-BE49-F238E27FC236}">
                <a16:creationId xmlns:a16="http://schemas.microsoft.com/office/drawing/2014/main" id="{FFCE72B6-3182-4576-97A5-C3DE2E78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520" y="3784984"/>
            <a:ext cx="719357" cy="3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mandad de la Amargura / La AECC ofrece sus servicios a todos los hermanos">
            <a:extLst>
              <a:ext uri="{FF2B5EF4-FFF2-40B4-BE49-F238E27FC236}">
                <a16:creationId xmlns:a16="http://schemas.microsoft.com/office/drawing/2014/main" id="{A55DC8A1-3C3D-4A4D-BE88-EF608356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85" y="3803299"/>
            <a:ext cx="842032" cy="2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A3CAD3B-DF87-405C-8560-8F95EFB6F79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36676" y="267186"/>
            <a:ext cx="1745724" cy="414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1097</Words>
  <Application>Microsoft Office PowerPoint</Application>
  <PresentationFormat>Panorámica</PresentationFormat>
  <Paragraphs>182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9" baseType="lpstr">
      <vt:lpstr>DengXian</vt:lpstr>
      <vt:lpstr>DengXian Light</vt:lpstr>
      <vt:lpstr>Aptos</vt:lpstr>
      <vt:lpstr>Aptos Display</vt:lpstr>
      <vt:lpstr>Arial</vt:lpstr>
      <vt:lpstr>Calibri Light</vt:lpstr>
      <vt:lpstr>Inter</vt:lpstr>
      <vt:lpstr>Inter-Regular</vt:lpstr>
      <vt:lpstr>Merriweather</vt:lpstr>
      <vt:lpstr>Montserrat</vt:lpstr>
      <vt:lpstr>Montserrat Bold</vt:lpstr>
      <vt:lpstr>Montserrat Extra-Light</vt:lpstr>
      <vt:lpstr>Montserrat Extra-Light Bold</vt:lpstr>
      <vt:lpstr>Roboto</vt:lpstr>
      <vt:lpstr>Tema de Office</vt:lpstr>
      <vt:lpstr>Lo que la Ley permite y no hacemos: Nuevas herramientas de financiación de la investigación con fondos privados.  Experiencias de agentes del sistema de ciencia.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Ángela González Moreno</dc:creator>
  <cp:lastModifiedBy>DELFINA ROCA MARIN</cp:lastModifiedBy>
  <cp:revision>43</cp:revision>
  <dcterms:created xsi:type="dcterms:W3CDTF">2024-10-23T14:15:33Z</dcterms:created>
  <dcterms:modified xsi:type="dcterms:W3CDTF">2024-11-11T14:07:36Z</dcterms:modified>
</cp:coreProperties>
</file>